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12" r:id="rId2"/>
  </p:sldMasterIdLst>
  <p:notesMasterIdLst>
    <p:notesMasterId r:id="rId31"/>
  </p:notesMasterIdLst>
  <p:sldIdLst>
    <p:sldId id="275" r:id="rId3"/>
    <p:sldId id="257" r:id="rId4"/>
    <p:sldId id="285" r:id="rId5"/>
    <p:sldId id="315" r:id="rId6"/>
    <p:sldId id="287" r:id="rId7"/>
    <p:sldId id="291" r:id="rId8"/>
    <p:sldId id="292" r:id="rId9"/>
    <p:sldId id="293" r:id="rId10"/>
    <p:sldId id="311" r:id="rId11"/>
    <p:sldId id="309" r:id="rId12"/>
    <p:sldId id="294" r:id="rId13"/>
    <p:sldId id="314" r:id="rId14"/>
    <p:sldId id="296" r:id="rId15"/>
    <p:sldId id="297" r:id="rId16"/>
    <p:sldId id="298" r:id="rId17"/>
    <p:sldId id="299" r:id="rId18"/>
    <p:sldId id="300" r:id="rId19"/>
    <p:sldId id="301" r:id="rId20"/>
    <p:sldId id="302" r:id="rId21"/>
    <p:sldId id="290" r:id="rId22"/>
    <p:sldId id="312" r:id="rId23"/>
    <p:sldId id="313" r:id="rId24"/>
    <p:sldId id="303" r:id="rId25"/>
    <p:sldId id="310" r:id="rId26"/>
    <p:sldId id="306" r:id="rId27"/>
    <p:sldId id="308" r:id="rId28"/>
    <p:sldId id="307" r:id="rId29"/>
    <p:sldId id="305"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36" autoAdjust="0"/>
    <p:restoredTop sz="94660"/>
  </p:normalViewPr>
  <p:slideViewPr>
    <p:cSldViewPr>
      <p:cViewPr varScale="1">
        <p:scale>
          <a:sx n="76" d="100"/>
          <a:sy n="76" d="100"/>
        </p:scale>
        <p:origin x="9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0B86B31-97CC-4E6B-803B-FE839847535D}" type="datetimeFigureOut">
              <a:rPr lang="en-US"/>
              <a:pPr>
                <a:defRPr/>
              </a:pPr>
              <a:t>12/4/2025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10515D9-5167-4283-82E0-EB1AE807E090}" type="slidenum">
              <a:rPr lang="en-US" altLang="en-US"/>
              <a:pPr>
                <a:defRPr/>
              </a:pPr>
              <a:t>‹#›</a:t>
            </a:fld>
            <a:endParaRPr lang="en-US" altLang="en-US"/>
          </a:p>
        </p:txBody>
      </p:sp>
    </p:spTree>
    <p:extLst>
      <p:ext uri="{BB962C8B-B14F-4D97-AF65-F5344CB8AC3E}">
        <p14:creationId xmlns:p14="http://schemas.microsoft.com/office/powerpoint/2010/main" val="2208470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charset="0"/>
              <a:ea typeface="ＭＳ Ｐゴシック" pitchFamily="34" charset="-128"/>
            </a:endParaRPr>
          </a:p>
        </p:txBody>
      </p:sp>
      <p:sp>
        <p:nvSpPr>
          <p:cNvPr id="49156"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36ED247-ED0A-4B0E-AA94-C0DA51C82C27}" type="slidenum">
              <a:rPr lang="en-US" altLang="en-US">
                <a:solidFill>
                  <a:srgbClr val="000000"/>
                </a:solidFill>
                <a:latin typeface="Arial" charset="0"/>
              </a:rPr>
              <a:pPr>
                <a:spcBef>
                  <a:spcPct val="0"/>
                </a:spcBef>
              </a:pPr>
              <a:t>1</a:t>
            </a:fld>
            <a:endParaRPr lang="en-US" altLang="en-US">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238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18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52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71C113F2-A065-4F81-8E6F-3508258ED11B}" type="slidenum">
              <a:rPr lang="en-US" altLang="en-US"/>
              <a:pPr>
                <a:defRPr/>
              </a:pPr>
              <a:t>‹#›</a:t>
            </a:fld>
            <a:endParaRPr lang="en-US" altLang="en-US"/>
          </a:p>
        </p:txBody>
      </p:sp>
    </p:spTree>
    <p:extLst>
      <p:ext uri="{BB962C8B-B14F-4D97-AF65-F5344CB8AC3E}">
        <p14:creationId xmlns:p14="http://schemas.microsoft.com/office/powerpoint/2010/main" val="1203887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07734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3832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10"/>
          </p:nvPr>
        </p:nvSpPr>
        <p:spPr/>
        <p:txBody>
          <a:bodyPr/>
          <a:lstStyle>
            <a:lvl1pPr>
              <a:defRPr/>
            </a:lvl1pPr>
          </a:lstStyle>
          <a:p>
            <a:pPr>
              <a:defRPr/>
            </a:pPr>
            <a:fld id="{4E5313F3-E230-4CF9-BA50-30057F5ACF32}" type="slidenum">
              <a:rPr lang="en-US" altLang="en-US"/>
              <a:pPr>
                <a:defRPr/>
              </a:pPr>
              <a:t>‹#›</a:t>
            </a:fld>
            <a:endParaRPr lang="en-US" altLang="en-US"/>
          </a:p>
        </p:txBody>
      </p:sp>
    </p:spTree>
    <p:extLst>
      <p:ext uri="{BB962C8B-B14F-4D97-AF65-F5344CB8AC3E}">
        <p14:creationId xmlns:p14="http://schemas.microsoft.com/office/powerpoint/2010/main" val="263899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a:defRPr/>
            </a:lvl1pPr>
          </a:lstStyle>
          <a:p>
            <a:pPr>
              <a:defRPr/>
            </a:pPr>
            <a:fld id="{CA386202-4CDF-431B-8159-71CCE88932CC}" type="slidenum">
              <a:rPr lang="en-US" altLang="en-US"/>
              <a:pPr>
                <a:defRPr/>
              </a:pPr>
              <a:t>‹#›</a:t>
            </a:fld>
            <a:endParaRPr lang="en-US" altLang="en-US"/>
          </a:p>
        </p:txBody>
      </p:sp>
    </p:spTree>
    <p:extLst>
      <p:ext uri="{BB962C8B-B14F-4D97-AF65-F5344CB8AC3E}">
        <p14:creationId xmlns:p14="http://schemas.microsoft.com/office/powerpoint/2010/main" val="1935319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p:txBody>
          <a:bodyPr/>
          <a:lstStyle>
            <a:lvl1pPr>
              <a:defRPr/>
            </a:lvl1pPr>
          </a:lstStyle>
          <a:p>
            <a:pPr>
              <a:defRPr/>
            </a:pPr>
            <a:fld id="{424D509B-E8EE-439B-817F-EEAE83C4BE84}" type="slidenum">
              <a:rPr lang="en-US" altLang="en-US"/>
              <a:pPr>
                <a:defRPr/>
              </a:pPr>
              <a:t>‹#›</a:t>
            </a:fld>
            <a:endParaRPr lang="en-US" altLang="en-US"/>
          </a:p>
        </p:txBody>
      </p:sp>
    </p:spTree>
    <p:extLst>
      <p:ext uri="{BB962C8B-B14F-4D97-AF65-F5344CB8AC3E}">
        <p14:creationId xmlns:p14="http://schemas.microsoft.com/office/powerpoint/2010/main" val="73642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60C2A846-A0C5-4E44-8CB8-745AF7B26E02}" type="slidenum">
              <a:rPr lang="en-US" altLang="en-US"/>
              <a:pPr>
                <a:defRPr/>
              </a:pPr>
              <a:t>‹#›</a:t>
            </a:fld>
            <a:endParaRPr lang="en-US" altLang="en-US"/>
          </a:p>
        </p:txBody>
      </p:sp>
    </p:spTree>
    <p:extLst>
      <p:ext uri="{BB962C8B-B14F-4D97-AF65-F5344CB8AC3E}">
        <p14:creationId xmlns:p14="http://schemas.microsoft.com/office/powerpoint/2010/main" val="2420959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44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043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01C1DEB-1431-4051-A0B5-EE7417D90ADD}" type="slidenum">
              <a:rPr lang="en-US" altLang="en-US"/>
              <a:pPr>
                <a:defRPr/>
              </a:pPr>
              <a:t>‹#›</a:t>
            </a:fld>
            <a:endParaRPr lang="en-US" altLang="en-US"/>
          </a:p>
        </p:txBody>
      </p:sp>
    </p:spTree>
    <p:extLst>
      <p:ext uri="{BB962C8B-B14F-4D97-AF65-F5344CB8AC3E}">
        <p14:creationId xmlns:p14="http://schemas.microsoft.com/office/powerpoint/2010/main" val="454034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8267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416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935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03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F5D9FE78-7051-4E38-BD77-E6B8647E7622}" type="slidenum">
              <a:rPr lang="en-US" altLang="en-US"/>
              <a:pPr>
                <a:defRPr/>
              </a:pPr>
              <a:t>‹#›</a:t>
            </a:fld>
            <a:endParaRPr lang="en-US" altLang="en-US"/>
          </a:p>
        </p:txBody>
      </p:sp>
    </p:spTree>
    <p:extLst>
      <p:ext uri="{BB962C8B-B14F-4D97-AF65-F5344CB8AC3E}">
        <p14:creationId xmlns:p14="http://schemas.microsoft.com/office/powerpoint/2010/main" val="41428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95F3BBF1-EADC-49AC-B91D-F5A90A9351B5}" type="slidenum">
              <a:rPr lang="en-US" altLang="en-US"/>
              <a:pPr>
                <a:defRPr/>
              </a:pPr>
              <a:t>‹#›</a:t>
            </a:fld>
            <a:endParaRPr lang="en-US" altLang="en-US"/>
          </a:p>
        </p:txBody>
      </p:sp>
    </p:spTree>
    <p:extLst>
      <p:ext uri="{BB962C8B-B14F-4D97-AF65-F5344CB8AC3E}">
        <p14:creationId xmlns:p14="http://schemas.microsoft.com/office/powerpoint/2010/main" val="13865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23BE2D4D-85B3-44FB-8D44-4F5A4CF3B236}" type="slidenum">
              <a:rPr lang="en-US" altLang="en-US"/>
              <a:pPr>
                <a:defRPr/>
              </a:pPr>
              <a:t>‹#›</a:t>
            </a:fld>
            <a:endParaRPr lang="en-US" altLang="en-US"/>
          </a:p>
        </p:txBody>
      </p:sp>
    </p:spTree>
    <p:extLst>
      <p:ext uri="{BB962C8B-B14F-4D97-AF65-F5344CB8AC3E}">
        <p14:creationId xmlns:p14="http://schemas.microsoft.com/office/powerpoint/2010/main" val="254567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1F9983BF-0EA5-4F1E-8D11-6FB0EAA375EC}" type="slidenum">
              <a:rPr lang="en-US" altLang="en-US"/>
              <a:pPr>
                <a:defRPr/>
              </a:pPr>
              <a:t>‹#›</a:t>
            </a:fld>
            <a:endParaRPr lang="en-US" altLang="en-US"/>
          </a:p>
        </p:txBody>
      </p:sp>
    </p:spTree>
    <p:extLst>
      <p:ext uri="{BB962C8B-B14F-4D97-AF65-F5344CB8AC3E}">
        <p14:creationId xmlns:p14="http://schemas.microsoft.com/office/powerpoint/2010/main" val="335394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485908A-A761-4EDB-9D75-F2EE07FD72A3}" type="slidenum">
              <a:rPr lang="en-US" altLang="en-US"/>
              <a:pPr>
                <a:defRPr/>
              </a:pPr>
              <a:t>‹#›</a:t>
            </a:fld>
            <a:endParaRPr lang="en-US" altLang="en-US"/>
          </a:p>
        </p:txBody>
      </p:sp>
    </p:spTree>
    <p:extLst>
      <p:ext uri="{BB962C8B-B14F-4D97-AF65-F5344CB8AC3E}">
        <p14:creationId xmlns:p14="http://schemas.microsoft.com/office/powerpoint/2010/main" val="134829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01711D4A-8A9E-44A7-84AF-0DF2DA237812}" type="slidenum">
              <a:rPr lang="en-US" altLang="en-US"/>
              <a:pPr>
                <a:defRPr/>
              </a:pPr>
              <a:t>‹#›</a:t>
            </a:fld>
            <a:endParaRPr lang="en-US" altLang="en-US"/>
          </a:p>
        </p:txBody>
      </p:sp>
    </p:spTree>
    <p:extLst>
      <p:ext uri="{BB962C8B-B14F-4D97-AF65-F5344CB8AC3E}">
        <p14:creationId xmlns:p14="http://schemas.microsoft.com/office/powerpoint/2010/main" val="169218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eaLnBrk="0" hangingPunct="0">
              <a:defRPr b="1" baseline="-20000" smtClean="0">
                <a:latin typeface="Times New Roman" pitchFamily="18" charset="0"/>
              </a:defRPr>
            </a:lvl1pPr>
          </a:lstStyle>
          <a:p>
            <a:pPr>
              <a:defRPr/>
            </a:pPr>
            <a:fld id="{BBA8DF34-422C-4E3A-BCAB-BDACCF9832C4}" type="slidenum">
              <a:rPr lang="en-US" altLang="en-US"/>
              <a:pPr>
                <a:defRPr/>
              </a:pPr>
              <a:t>‹#›</a:t>
            </a:fld>
            <a:endParaRPr lang="en-US" altLang="en-US"/>
          </a:p>
        </p:txBody>
      </p:sp>
    </p:spTree>
    <p:extLst>
      <p:ext uri="{BB962C8B-B14F-4D97-AF65-F5344CB8AC3E}">
        <p14:creationId xmlns:p14="http://schemas.microsoft.com/office/powerpoint/2010/main" val="350699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000000"/>
                </a:solidFill>
              </a:defRPr>
            </a:lvl1pPr>
          </a:lstStyle>
          <a:p>
            <a:pPr>
              <a:defRPr/>
            </a:pPr>
            <a:fld id="{00CEF5E7-3A0C-494B-8ECB-AB4097097F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11" r:id="rId7"/>
    <p:sldLayoutId id="2147484123" r:id="rId8"/>
    <p:sldLayoutId id="2147484124" r:id="rId9"/>
    <p:sldLayoutId id="2147484125" r:id="rId10"/>
    <p:sldLayoutId id="2147484126" r:id="rId11"/>
    <p:sldLayoutId id="2147484127" r:id="rId12"/>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ahoma" pitchFamily="34" charset="0"/>
          <a:cs typeface="Arial" charset="0"/>
        </a:defRPr>
      </a:lvl2pPr>
      <a:lvl3pPr algn="l" rtl="0" eaLnBrk="0" fontAlgn="base" hangingPunct="0">
        <a:spcBef>
          <a:spcPct val="0"/>
        </a:spcBef>
        <a:spcAft>
          <a:spcPct val="0"/>
        </a:spcAft>
        <a:defRPr sz="3200">
          <a:solidFill>
            <a:schemeClr val="tx1"/>
          </a:solidFill>
          <a:latin typeface="Tahoma" pitchFamily="34" charset="0"/>
          <a:cs typeface="Arial" charset="0"/>
        </a:defRPr>
      </a:lvl3pPr>
      <a:lvl4pPr algn="l" rtl="0" eaLnBrk="0" fontAlgn="base" hangingPunct="0">
        <a:spcBef>
          <a:spcPct val="0"/>
        </a:spcBef>
        <a:spcAft>
          <a:spcPct val="0"/>
        </a:spcAft>
        <a:defRPr sz="3200">
          <a:solidFill>
            <a:schemeClr val="tx1"/>
          </a:solidFill>
          <a:latin typeface="Tahoma" pitchFamily="34" charset="0"/>
          <a:cs typeface="Arial" charset="0"/>
        </a:defRPr>
      </a:lvl4pPr>
      <a:lvl5pPr algn="l" rtl="0" eaLnBrk="0" fontAlgn="base" hangingPunct="0">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lvl1pPr>
          </a:lstStyle>
          <a:p>
            <a:pPr>
              <a:defRPr/>
            </a:pPr>
            <a:fld id="{D8A7C7C1-A896-45C2-B1A4-0F6DFCF902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12" r:id="rId3"/>
    <p:sldLayoutId id="2147484113" r:id="rId4"/>
    <p:sldLayoutId id="2147484114" r:id="rId5"/>
    <p:sldLayoutId id="2147484115" r:id="rId6"/>
    <p:sldLayoutId id="2147484130" r:id="rId7"/>
    <p:sldLayoutId id="2147484116" r:id="rId8"/>
    <p:sldLayoutId id="2147484131" r:id="rId9"/>
    <p:sldLayoutId id="2147484132" r:id="rId10"/>
    <p:sldLayoutId id="2147484133" r:id="rId11"/>
    <p:sldLayoutId id="2147484134" r:id="rId12"/>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ahoma" pitchFamily="34" charset="0"/>
          <a:cs typeface="Arial" charset="0"/>
        </a:defRPr>
      </a:lvl2pPr>
      <a:lvl3pPr algn="l" rtl="0" eaLnBrk="0" fontAlgn="base" hangingPunct="0">
        <a:spcBef>
          <a:spcPct val="0"/>
        </a:spcBef>
        <a:spcAft>
          <a:spcPct val="0"/>
        </a:spcAft>
        <a:defRPr sz="3200">
          <a:solidFill>
            <a:schemeClr val="tx1"/>
          </a:solidFill>
          <a:latin typeface="Tahoma" pitchFamily="34" charset="0"/>
          <a:cs typeface="Arial" charset="0"/>
        </a:defRPr>
      </a:lvl3pPr>
      <a:lvl4pPr algn="l" rtl="0" eaLnBrk="0" fontAlgn="base" hangingPunct="0">
        <a:spcBef>
          <a:spcPct val="0"/>
        </a:spcBef>
        <a:spcAft>
          <a:spcPct val="0"/>
        </a:spcAft>
        <a:defRPr sz="3200">
          <a:solidFill>
            <a:schemeClr val="tx1"/>
          </a:solidFill>
          <a:latin typeface="Tahoma" pitchFamily="34" charset="0"/>
          <a:cs typeface="Arial" charset="0"/>
        </a:defRPr>
      </a:lvl4pPr>
      <a:lvl5pPr algn="l" rtl="0" eaLnBrk="0" fontAlgn="base" hangingPunct="0">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inmarketcap.com/"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
          <p:cNvSpPr>
            <a:spLocks noGrp="1" noChangeArrowheads="1"/>
          </p:cNvSpPr>
          <p:nvPr>
            <p:ph type="ctrTitle"/>
          </p:nvPr>
        </p:nvSpPr>
        <p:spPr>
          <a:xfrm>
            <a:off x="2195513" y="2276475"/>
            <a:ext cx="6096000" cy="792163"/>
          </a:xfrm>
        </p:spPr>
        <p:txBody>
          <a:bodyPr/>
          <a:lstStyle/>
          <a:p>
            <a:pPr algn="ctr" eaLnBrk="1" hangingPunct="1"/>
            <a:r>
              <a:rPr lang="en-US" altLang="en-US" dirty="0"/>
              <a:t>Bitcoin</a:t>
            </a:r>
          </a:p>
        </p:txBody>
      </p:sp>
      <p:sp>
        <p:nvSpPr>
          <p:cNvPr id="21507" name="Subtitle 13"/>
          <p:cNvSpPr>
            <a:spLocks noGrp="1" noChangeArrowheads="1"/>
          </p:cNvSpPr>
          <p:nvPr>
            <p:ph type="subTitle" idx="1"/>
          </p:nvPr>
        </p:nvSpPr>
        <p:spPr>
          <a:xfrm>
            <a:off x="1752600" y="5084763"/>
            <a:ext cx="6408738" cy="1063625"/>
          </a:xfrm>
        </p:spPr>
        <p:txBody>
          <a:bodyPr/>
          <a:lstStyle/>
          <a:p>
            <a:pPr algn="l" eaLnBrk="1" hangingPunct="1"/>
            <a:r>
              <a:rPr lang="en-US" altLang="en-US" sz="1800" dirty="0"/>
              <a:t>This lecture is based on:</a:t>
            </a:r>
          </a:p>
          <a:p>
            <a:pPr algn="l" eaLnBrk="1" hangingPunct="1"/>
            <a:r>
              <a:rPr lang="en-US" altLang="en-US" sz="1800" dirty="0"/>
              <a:t>Satoshi Nakamoto: (Bitcoin White Paper) and bitcoin.org</a:t>
            </a:r>
          </a:p>
        </p:txBody>
      </p:sp>
      <p:sp>
        <p:nvSpPr>
          <p:cNvPr id="5" name="Subtitle 13"/>
          <p:cNvSpPr txBox="1">
            <a:spLocks/>
          </p:cNvSpPr>
          <p:nvPr/>
        </p:nvSpPr>
        <p:spPr bwMode="auto">
          <a:xfrm>
            <a:off x="1908175" y="3860800"/>
            <a:ext cx="6624638" cy="1223963"/>
          </a:xfrm>
          <a:prstGeom prst="rect">
            <a:avLst/>
          </a:prstGeom>
          <a:noFill/>
          <a:ln>
            <a:noFill/>
          </a:ln>
          <a:effectLst/>
        </p:spPr>
        <p:txBody>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a:defRPr/>
            </a:pPr>
            <a:r>
              <a:rPr lang="en-US" altLang="en-US" sz="1800" b="1" i="1" dirty="0">
                <a:solidFill>
                  <a:srgbClr val="000000"/>
                </a:solidFill>
                <a:latin typeface="Times New Roman" panose="02020603050405020304" pitchFamily="18" charset="0"/>
                <a:cs typeface="Times New Roman" panose="02020603050405020304" pitchFamily="18" charset="0"/>
              </a:rPr>
              <a:t>Cryptography and Blockchain Applications</a:t>
            </a:r>
          </a:p>
          <a:p>
            <a:pPr>
              <a:defRPr/>
            </a:pPr>
            <a:endParaRPr lang="en-US" sz="1400" kern="0" dirty="0">
              <a:solidFill>
                <a:srgbClr val="000000"/>
              </a:solidFill>
            </a:endParaRPr>
          </a:p>
          <a:p>
            <a:pPr>
              <a:defRPr/>
            </a:pPr>
            <a:r>
              <a:rPr lang="en-US" sz="1400" kern="0" dirty="0">
                <a:solidFill>
                  <a:srgbClr val="000000"/>
                </a:solidFill>
              </a:rPr>
              <a:t>Prepared by: </a:t>
            </a:r>
          </a:p>
          <a:p>
            <a:pPr>
              <a:defRPr/>
            </a:pPr>
            <a:r>
              <a:rPr lang="en-US" sz="1800" i="1" kern="0" dirty="0">
                <a:solidFill>
                  <a:srgbClr val="000000"/>
                </a:solidFill>
                <a:latin typeface="Times New Roman" panose="02020603050405020304" pitchFamily="18" charset="0"/>
                <a:cs typeface="Times New Roman" panose="02020603050405020304" pitchFamily="18" charset="0"/>
              </a:rPr>
              <a:t>Sultan Almuhammadi</a:t>
            </a:r>
          </a:p>
        </p:txBody>
      </p:sp>
      <p:sp>
        <p:nvSpPr>
          <p:cNvPr id="21509" name="Text Box 7"/>
          <p:cNvSpPr txBox="1">
            <a:spLocks noChangeArrowheads="1"/>
          </p:cNvSpPr>
          <p:nvPr/>
        </p:nvSpPr>
        <p:spPr bwMode="auto">
          <a:xfrm>
            <a:off x="1219200" y="152400"/>
            <a:ext cx="792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lgn="ctr" eaLnBrk="1" hangingPunct="1">
              <a:spcBef>
                <a:spcPct val="50000"/>
              </a:spcBef>
              <a:buClrTx/>
              <a:buSzTx/>
              <a:buFontTx/>
              <a:buNone/>
            </a:pPr>
            <a:r>
              <a:rPr lang="en-US" altLang="en-US" b="1" dirty="0">
                <a:solidFill>
                  <a:srgbClr val="000000"/>
                </a:solidFill>
                <a:latin typeface="Times New Roman" pitchFamily="18" charset="0"/>
                <a:cs typeface="Times New Roman" pitchFamily="18" charset="0"/>
              </a:rPr>
              <a:t>King Fahd University of Petroleum &amp; Minerals</a:t>
            </a:r>
          </a:p>
          <a:p>
            <a:pPr algn="ctr" eaLnBrk="1" hangingPunct="1">
              <a:spcBef>
                <a:spcPct val="0"/>
              </a:spcBef>
              <a:buClrTx/>
              <a:buSzTx/>
              <a:buFontTx/>
              <a:buNone/>
            </a:pPr>
            <a:r>
              <a:rPr lang="en-US" altLang="en-US" b="1" i="1" dirty="0">
                <a:solidFill>
                  <a:srgbClr val="000000"/>
                </a:solidFill>
                <a:latin typeface="Times New Roman" pitchFamily="18" charset="0"/>
                <a:cs typeface="Times New Roman" pitchFamily="18" charset="0"/>
              </a:rPr>
              <a:t>College of Computer Sciences &amp; Engineering</a:t>
            </a:r>
          </a:p>
          <a:p>
            <a:pPr algn="ctr" eaLnBrk="1" hangingPunct="1">
              <a:spcBef>
                <a:spcPct val="0"/>
              </a:spcBef>
              <a:buClrTx/>
              <a:buSzTx/>
              <a:buFontTx/>
              <a:buNone/>
            </a:pPr>
            <a:endParaRPr lang="en-US" altLang="en-US" b="1" i="1" dirty="0">
              <a:solidFill>
                <a:srgbClr val="00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0999" y="1219200"/>
            <a:ext cx="8374063" cy="2819400"/>
          </a:xfrm>
        </p:spPr>
        <p:txBody>
          <a:bodyPr/>
          <a:lstStyle/>
          <a:p>
            <a:r>
              <a:rPr lang="en-US" altLang="en-US" sz="2000" dirty="0">
                <a:latin typeface="Times New Roman" pitchFamily="18" charset="0"/>
                <a:cs typeface="Times New Roman" pitchFamily="18" charset="0"/>
              </a:rPr>
              <a:t>How to determine the number of zero bits?</a:t>
            </a:r>
          </a:p>
          <a:p>
            <a:pPr lvl="1"/>
            <a:r>
              <a:rPr lang="en-US" sz="1600" dirty="0">
                <a:latin typeface="Times" pitchFamily="18" charset="0"/>
              </a:rPr>
              <a:t>In Bitcoin, the required number of zeros is set such that all peers in the network need about 10 minutes to solve the challenge on average and add a new block to the blockchain. </a:t>
            </a:r>
          </a:p>
          <a:p>
            <a:pPr lvl="1"/>
            <a:r>
              <a:rPr lang="en-US" sz="1600" dirty="0">
                <a:latin typeface="Times" pitchFamily="18" charset="0"/>
              </a:rPr>
              <a:t>The average time to add a new block is called </a:t>
            </a:r>
            <a:r>
              <a:rPr lang="en-US" sz="1600" i="1" dirty="0">
                <a:latin typeface="Times" pitchFamily="18" charset="0"/>
              </a:rPr>
              <a:t>block-time. </a:t>
            </a:r>
            <a:r>
              <a:rPr lang="en-US" sz="1600" dirty="0">
                <a:latin typeface="Times" pitchFamily="18" charset="0"/>
              </a:rPr>
              <a:t>It is set to 10 minutes in Bitcoin.</a:t>
            </a:r>
            <a:endParaRPr lang="en-US" sz="1600" i="1" dirty="0">
              <a:latin typeface="Times" pitchFamily="18" charset="0"/>
            </a:endParaRPr>
          </a:p>
          <a:p>
            <a:pPr lvl="1"/>
            <a:r>
              <a:rPr lang="en-US" sz="1600" dirty="0">
                <a:latin typeface="Times" pitchFamily="18" charset="0"/>
              </a:rPr>
              <a:t>As more peers join the network, the level of “difficulty” is increased by increasing the target number of zeros in the </a:t>
            </a:r>
            <a:r>
              <a:rPr lang="en-US" sz="1600" i="1" dirty="0">
                <a:latin typeface="Times" pitchFamily="18" charset="0"/>
              </a:rPr>
              <a:t>target-hash</a:t>
            </a:r>
            <a:r>
              <a:rPr lang="en-US" sz="1600" dirty="0">
                <a:latin typeface="Times" pitchFamily="18" charset="0"/>
              </a:rPr>
              <a:t> to maintain the 10 minute average time. </a:t>
            </a:r>
          </a:p>
          <a:p>
            <a:pPr lvl="1"/>
            <a:r>
              <a:rPr lang="en-US" sz="1600" dirty="0">
                <a:latin typeface="Times" pitchFamily="18" charset="0"/>
              </a:rPr>
              <a:t>Additional bits (or Hex digits) can be used to fine-tune the difficulty.</a:t>
            </a:r>
            <a:endParaRPr lang="en-US" sz="1200" dirty="0">
              <a:latin typeface="Times" pitchFamily="18" charset="0"/>
            </a:endParaRPr>
          </a:p>
          <a:p>
            <a:r>
              <a:rPr lang="en-US" altLang="en-US" sz="2000" dirty="0">
                <a:latin typeface="Times New Roman" pitchFamily="18" charset="0"/>
                <a:cs typeface="Times New Roman" pitchFamily="18" charset="0"/>
              </a:rPr>
              <a:t>Example:</a:t>
            </a:r>
          </a:p>
          <a:p>
            <a:pPr lvl="1"/>
            <a:r>
              <a:rPr lang="en-US" altLang="en-US" sz="1800" dirty="0">
                <a:latin typeface="Times New Roman" pitchFamily="18" charset="0"/>
                <a:cs typeface="Times New Roman" pitchFamily="18" charset="0"/>
              </a:rPr>
              <a:t>Suppose the target number of zero bits is: 69 bits (or 17 Hex zeros + 1 bit)</a:t>
            </a:r>
          </a:p>
        </p:txBody>
      </p:sp>
      <p:sp>
        <p:nvSpPr>
          <p:cNvPr id="39940" name="Rectangle 2"/>
          <p:cNvSpPr>
            <a:spLocks noGrp="1" noChangeArrowheads="1"/>
          </p:cNvSpPr>
          <p:nvPr>
            <p:ph type="title"/>
          </p:nvPr>
        </p:nvSpPr>
        <p:spPr/>
        <p:txBody>
          <a:bodyPr/>
          <a:lstStyle/>
          <a:p>
            <a:pPr eaLnBrk="1" hangingPunct="1"/>
            <a:r>
              <a:rPr lang="en-US" altLang="en-US" dirty="0"/>
              <a:t>Proof-of-Work (POW)</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10</a:t>
            </a:fld>
            <a:endParaRPr lang="en-US" altLang="en-US" sz="120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806" y="3969530"/>
            <a:ext cx="5386388" cy="288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87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3581400"/>
          </a:xfrm>
        </p:spPr>
        <p:txBody>
          <a:bodyPr/>
          <a:lstStyle/>
          <a:p>
            <a:r>
              <a:rPr lang="en-US" sz="2000" dirty="0"/>
              <a:t>How to run the network?</a:t>
            </a:r>
          </a:p>
          <a:p>
            <a:pPr lvl="1"/>
            <a:r>
              <a:rPr lang="en-US" sz="1600" dirty="0"/>
              <a:t>New transactions are broadcast to all nodes.</a:t>
            </a:r>
          </a:p>
          <a:p>
            <a:pPr lvl="1"/>
            <a:r>
              <a:rPr lang="en-US" sz="1600" dirty="0"/>
              <a:t>Each node collects new transactions into a block.</a:t>
            </a:r>
          </a:p>
          <a:p>
            <a:pPr lvl="1"/>
            <a:r>
              <a:rPr lang="en-US" sz="1600" dirty="0"/>
              <a:t>Each node works on finding a difficult proof-of-work for its block.</a:t>
            </a:r>
          </a:p>
          <a:p>
            <a:pPr lvl="1"/>
            <a:r>
              <a:rPr lang="en-US" sz="1600" dirty="0"/>
              <a:t>When a node finds a proof-of-work, it broadcasts the block to all nodes.</a:t>
            </a:r>
          </a:p>
          <a:p>
            <a:pPr lvl="1"/>
            <a:r>
              <a:rPr lang="en-US" sz="1600" dirty="0"/>
              <a:t>Nodes accept the block only if all transactions in it are valid and not already spent.</a:t>
            </a:r>
          </a:p>
          <a:p>
            <a:pPr lvl="1"/>
            <a:r>
              <a:rPr lang="en-US" sz="1600" dirty="0"/>
              <a:t>Nodes express their acceptance of the block by working on creating the next block in the chain, using the hash of the accepted block as the previous hash.</a:t>
            </a:r>
          </a:p>
          <a:p>
            <a:r>
              <a:rPr lang="en-US" sz="2000" dirty="0"/>
              <a:t>Nodes always consider the longest chain to be the correct one and will keep working on extending it.</a:t>
            </a:r>
          </a:p>
        </p:txBody>
      </p:sp>
      <p:sp>
        <p:nvSpPr>
          <p:cNvPr id="39940" name="Rectangle 2"/>
          <p:cNvSpPr>
            <a:spLocks noGrp="1" noChangeArrowheads="1"/>
          </p:cNvSpPr>
          <p:nvPr>
            <p:ph type="title"/>
          </p:nvPr>
        </p:nvSpPr>
        <p:spPr/>
        <p:txBody>
          <a:bodyPr/>
          <a:lstStyle/>
          <a:p>
            <a:pPr eaLnBrk="1" hangingPunct="1"/>
            <a:r>
              <a:rPr lang="en-US" altLang="en-US" dirty="0"/>
              <a:t>Network</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11</a:t>
            </a:fld>
            <a:endParaRPr lang="en-US" altLang="en-US" sz="1200">
              <a:latin typeface="Arial" charset="0"/>
            </a:endParaRPr>
          </a:p>
        </p:txBody>
      </p:sp>
    </p:spTree>
    <p:extLst>
      <p:ext uri="{BB962C8B-B14F-4D97-AF65-F5344CB8AC3E}">
        <p14:creationId xmlns:p14="http://schemas.microsoft.com/office/powerpoint/2010/main" val="351156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5105400"/>
          </a:xfrm>
        </p:spPr>
        <p:txBody>
          <a:bodyPr/>
          <a:lstStyle/>
          <a:p>
            <a:r>
              <a:rPr lang="en-US" sz="2000" dirty="0"/>
              <a:t>The first transaction in a block is a special transaction that starts a new coin owned by the creator of the block as an incentive for nodes to support the network. (This is called </a:t>
            </a:r>
            <a:r>
              <a:rPr lang="en-US" sz="2000" i="1" dirty="0"/>
              <a:t>mining</a:t>
            </a:r>
            <a:r>
              <a:rPr lang="en-US" sz="2000" dirty="0"/>
              <a:t>)</a:t>
            </a:r>
          </a:p>
          <a:p>
            <a:r>
              <a:rPr lang="en-US" sz="2000" dirty="0"/>
              <a:t>The steady addition of a constant of amount of new coins is analogous to gold miners expending resources to add gold to circulation.</a:t>
            </a:r>
          </a:p>
          <a:p>
            <a:r>
              <a:rPr lang="en-US" sz="2000" dirty="0"/>
              <a:t>In Bitcoin, CPU time and electricity are expended.</a:t>
            </a:r>
          </a:p>
          <a:p>
            <a:r>
              <a:rPr lang="en-US" sz="2000" dirty="0"/>
              <a:t>The incentive can also be funded with transaction fees.</a:t>
            </a:r>
          </a:p>
          <a:p>
            <a:r>
              <a:rPr lang="en-US" sz="2000" dirty="0"/>
              <a:t>Once a predetermined number of coins (21 M) have entered circulation, the incentive can transition entirely to transaction fees and be completely inflation free.</a:t>
            </a:r>
          </a:p>
          <a:p>
            <a:r>
              <a:rPr lang="en-US" sz="2000" dirty="0"/>
              <a:t>The incentive helps encourage nodes to stay honest: </a:t>
            </a:r>
          </a:p>
          <a:p>
            <a:pPr lvl="1"/>
            <a:r>
              <a:rPr lang="en-US" sz="1600" dirty="0"/>
              <a:t>If a greedy attacker is able to assemble 51% of computational power, he would have to choose between using it to defraud people by stealing back his payments or using it to generate new coins.</a:t>
            </a:r>
          </a:p>
          <a:p>
            <a:pPr lvl="1"/>
            <a:r>
              <a:rPr lang="en-US" sz="1600" dirty="0"/>
              <a:t>He ought to find it more profitable to play by the rules</a:t>
            </a:r>
          </a:p>
          <a:p>
            <a:endParaRPr lang="en-US" sz="2000" dirty="0"/>
          </a:p>
          <a:p>
            <a:endParaRPr lang="en-US" sz="2000" dirty="0"/>
          </a:p>
          <a:p>
            <a:endParaRPr lang="en-US" sz="2000" dirty="0"/>
          </a:p>
        </p:txBody>
      </p:sp>
      <p:sp>
        <p:nvSpPr>
          <p:cNvPr id="39940" name="Rectangle 2"/>
          <p:cNvSpPr>
            <a:spLocks noGrp="1" noChangeArrowheads="1"/>
          </p:cNvSpPr>
          <p:nvPr>
            <p:ph type="title"/>
          </p:nvPr>
        </p:nvSpPr>
        <p:spPr/>
        <p:txBody>
          <a:bodyPr/>
          <a:lstStyle/>
          <a:p>
            <a:pPr eaLnBrk="1" hangingPunct="1"/>
            <a:r>
              <a:rPr lang="en-US" altLang="en-US" dirty="0"/>
              <a:t>Incentive</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12</a:t>
            </a:fld>
            <a:endParaRPr lang="en-US" altLang="en-US" sz="1200">
              <a:latin typeface="Arial" charset="0"/>
            </a:endParaRPr>
          </a:p>
        </p:txBody>
      </p:sp>
    </p:spTree>
    <p:extLst>
      <p:ext uri="{BB962C8B-B14F-4D97-AF65-F5344CB8AC3E}">
        <p14:creationId xmlns:p14="http://schemas.microsoft.com/office/powerpoint/2010/main" val="69539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5105400"/>
          </a:xfrm>
        </p:spPr>
        <p:txBody>
          <a:bodyPr/>
          <a:lstStyle/>
          <a:p>
            <a:r>
              <a:rPr lang="en-US" sz="2000" dirty="0"/>
              <a:t>Once the latest transaction in a coin is buried under enough blocks, the spent transactions before it can be discarded to save disk space.</a:t>
            </a:r>
          </a:p>
          <a:p>
            <a:pPr lvl="1"/>
            <a:r>
              <a:rPr lang="en-US" sz="1600" dirty="0"/>
              <a:t>Use </a:t>
            </a:r>
            <a:r>
              <a:rPr lang="en-US" sz="1600" dirty="0" err="1"/>
              <a:t>Merkle</a:t>
            </a:r>
            <a:r>
              <a:rPr lang="en-US" sz="1600" dirty="0"/>
              <a:t> Tree with only the root included in the block's hash. </a:t>
            </a:r>
          </a:p>
          <a:p>
            <a:pPr lvl="1"/>
            <a:r>
              <a:rPr lang="en-US" sz="1600" dirty="0"/>
              <a:t>Old blocks can then be compacted by stubbing off branches of the tree. </a:t>
            </a:r>
          </a:p>
          <a:p>
            <a:pPr lvl="1"/>
            <a:r>
              <a:rPr lang="en-US" sz="1600" dirty="0"/>
              <a:t>The interior hashes do not need to be stored.</a:t>
            </a:r>
            <a:endParaRPr lang="en-US" sz="2000" dirty="0"/>
          </a:p>
          <a:p>
            <a:endParaRPr lang="en-US" sz="2000" dirty="0"/>
          </a:p>
        </p:txBody>
      </p:sp>
      <p:sp>
        <p:nvSpPr>
          <p:cNvPr id="39940" name="Rectangle 2"/>
          <p:cNvSpPr>
            <a:spLocks noGrp="1" noChangeArrowheads="1"/>
          </p:cNvSpPr>
          <p:nvPr>
            <p:ph type="title"/>
          </p:nvPr>
        </p:nvSpPr>
        <p:spPr/>
        <p:txBody>
          <a:bodyPr/>
          <a:lstStyle/>
          <a:p>
            <a:pPr eaLnBrk="1" hangingPunct="1"/>
            <a:r>
              <a:rPr lang="en-US" altLang="en-US" dirty="0"/>
              <a:t>Reclaiming Disk Space</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13</a:t>
            </a:fld>
            <a:endParaRPr lang="en-US" altLang="en-US" sz="1200">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26" y="2971800"/>
            <a:ext cx="67818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9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5105400"/>
          </a:xfrm>
        </p:spPr>
        <p:txBody>
          <a:bodyPr/>
          <a:lstStyle/>
          <a:p>
            <a:r>
              <a:rPr lang="en-US" sz="2000" dirty="0"/>
              <a:t>It is possible to verify payments without running a full node.</a:t>
            </a:r>
          </a:p>
          <a:p>
            <a:pPr lvl="1"/>
            <a:r>
              <a:rPr lang="en-US" sz="1600" dirty="0"/>
              <a:t>A user only keeps a copy of the block headers of the longest proof-of-work chain (by querying network nodes until he is convinced that he has the longest chain)</a:t>
            </a:r>
          </a:p>
          <a:p>
            <a:pPr lvl="1"/>
            <a:r>
              <a:rPr lang="en-US" sz="1600" dirty="0"/>
              <a:t>Obtain the </a:t>
            </a:r>
            <a:r>
              <a:rPr lang="en-US" sz="1600" dirty="0" err="1"/>
              <a:t>Merkle</a:t>
            </a:r>
            <a:r>
              <a:rPr lang="en-US" sz="1600" dirty="0"/>
              <a:t> branch linking the transaction to the block it's timestamped in. </a:t>
            </a:r>
          </a:p>
        </p:txBody>
      </p:sp>
      <p:sp>
        <p:nvSpPr>
          <p:cNvPr id="39940" name="Rectangle 2"/>
          <p:cNvSpPr>
            <a:spLocks noGrp="1" noChangeArrowheads="1"/>
          </p:cNvSpPr>
          <p:nvPr>
            <p:ph type="title"/>
          </p:nvPr>
        </p:nvSpPr>
        <p:spPr/>
        <p:txBody>
          <a:bodyPr/>
          <a:lstStyle/>
          <a:p>
            <a:pPr eaLnBrk="1" hangingPunct="1"/>
            <a:r>
              <a:rPr lang="en-US" altLang="en-US" dirty="0"/>
              <a:t>Simplified Payment Verification</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14</a:t>
            </a:fld>
            <a:endParaRPr lang="en-US" altLang="en-US" sz="1200">
              <a:latin typeface="Arial"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819400"/>
            <a:ext cx="84582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46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5105400"/>
          </a:xfrm>
        </p:spPr>
        <p:txBody>
          <a:bodyPr/>
          <a:lstStyle/>
          <a:p>
            <a:r>
              <a:rPr lang="en-US" sz="2000" dirty="0"/>
              <a:t>To allow value to be split and combined:</a:t>
            </a:r>
          </a:p>
          <a:p>
            <a:pPr lvl="1"/>
            <a:r>
              <a:rPr lang="en-US" sz="1600" dirty="0"/>
              <a:t>Transactions contain multiple inputs and outputs. </a:t>
            </a:r>
          </a:p>
          <a:p>
            <a:pPr lvl="1"/>
            <a:r>
              <a:rPr lang="en-US" sz="1600" dirty="0"/>
              <a:t>There will be either a single input from a larger previous transaction or multiple inputs combining smaller amounts, </a:t>
            </a:r>
          </a:p>
          <a:p>
            <a:pPr lvl="1"/>
            <a:r>
              <a:rPr lang="en-US" sz="1600" dirty="0"/>
              <a:t>At most two outputs: one for the payment, and one returning the change, if any, back to the sender.</a:t>
            </a:r>
            <a:endParaRPr lang="en-US" sz="1200" dirty="0"/>
          </a:p>
        </p:txBody>
      </p:sp>
      <p:sp>
        <p:nvSpPr>
          <p:cNvPr id="39940" name="Rectangle 2"/>
          <p:cNvSpPr>
            <a:spLocks noGrp="1" noChangeArrowheads="1"/>
          </p:cNvSpPr>
          <p:nvPr>
            <p:ph type="title"/>
          </p:nvPr>
        </p:nvSpPr>
        <p:spPr/>
        <p:txBody>
          <a:bodyPr/>
          <a:lstStyle/>
          <a:p>
            <a:pPr eaLnBrk="1" hangingPunct="1"/>
            <a:r>
              <a:rPr lang="en-US" altLang="en-US" dirty="0"/>
              <a:t>Combining and Splitting Value</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15</a:t>
            </a:fld>
            <a:endParaRPr lang="en-US" altLang="en-US" sz="1200">
              <a:latin typeface="Arial"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28479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83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5105400"/>
          </a:xfrm>
        </p:spPr>
        <p:txBody>
          <a:bodyPr/>
          <a:lstStyle/>
          <a:p>
            <a:r>
              <a:rPr lang="en-US" sz="2800" dirty="0"/>
              <a:t>Example:</a:t>
            </a:r>
          </a:p>
        </p:txBody>
      </p:sp>
      <p:sp>
        <p:nvSpPr>
          <p:cNvPr id="39940" name="Rectangle 2"/>
          <p:cNvSpPr>
            <a:spLocks noGrp="1" noChangeArrowheads="1"/>
          </p:cNvSpPr>
          <p:nvPr>
            <p:ph type="title"/>
          </p:nvPr>
        </p:nvSpPr>
        <p:spPr/>
        <p:txBody>
          <a:bodyPr/>
          <a:lstStyle/>
          <a:p>
            <a:pPr eaLnBrk="1" hangingPunct="1"/>
            <a:r>
              <a:rPr lang="en-US" altLang="en-US" dirty="0"/>
              <a:t>Combining and Splitting Value</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16</a:t>
            </a:fld>
            <a:endParaRPr lang="en-US" altLang="en-US" sz="1200">
              <a:latin typeface="Arial"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 y="1981200"/>
            <a:ext cx="900100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33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5105400"/>
          </a:xfrm>
        </p:spPr>
        <p:txBody>
          <a:bodyPr/>
          <a:lstStyle/>
          <a:p>
            <a:r>
              <a:rPr lang="en-US" sz="2000" dirty="0"/>
              <a:t>Privacy is achieved by keeping public keys anonymous:</a:t>
            </a:r>
          </a:p>
          <a:p>
            <a:pPr lvl="1"/>
            <a:r>
              <a:rPr lang="en-US" sz="1600" dirty="0"/>
              <a:t>The public can see that someone is sending an amount to someone else.</a:t>
            </a:r>
          </a:p>
          <a:p>
            <a:pPr lvl="1"/>
            <a:r>
              <a:rPr lang="en-US" sz="1600" dirty="0"/>
              <a:t>No information linking the transaction to anyone.</a:t>
            </a:r>
          </a:p>
          <a:p>
            <a:endParaRPr lang="en-US" sz="1200" dirty="0"/>
          </a:p>
        </p:txBody>
      </p:sp>
      <p:sp>
        <p:nvSpPr>
          <p:cNvPr id="39940" name="Rectangle 2"/>
          <p:cNvSpPr>
            <a:spLocks noGrp="1" noChangeArrowheads="1"/>
          </p:cNvSpPr>
          <p:nvPr>
            <p:ph type="title"/>
          </p:nvPr>
        </p:nvSpPr>
        <p:spPr/>
        <p:txBody>
          <a:bodyPr/>
          <a:lstStyle/>
          <a:p>
            <a:pPr eaLnBrk="1" hangingPunct="1"/>
            <a:r>
              <a:rPr lang="en-US" altLang="en-US" dirty="0"/>
              <a:t>Privacy</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17</a:t>
            </a:fld>
            <a:endParaRPr lang="en-US" altLang="en-US" sz="1200">
              <a:latin typeface="Arial"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3454138"/>
            <a:ext cx="69913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99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3657600"/>
          </a:xfrm>
        </p:spPr>
        <p:txBody>
          <a:bodyPr/>
          <a:lstStyle/>
          <a:p>
            <a:r>
              <a:rPr lang="en-US" sz="2000" dirty="0"/>
              <a:t>The race between the honest chain and an attacker chain can be characterized as a Binomial Random Walk. </a:t>
            </a:r>
          </a:p>
          <a:p>
            <a:pPr lvl="1"/>
            <a:r>
              <a:rPr lang="en-US" sz="1600" i="1" dirty="0"/>
              <a:t>p </a:t>
            </a:r>
            <a:r>
              <a:rPr lang="en-US" sz="1600" dirty="0"/>
              <a:t>= probability an honest node finds the next block</a:t>
            </a:r>
          </a:p>
          <a:p>
            <a:pPr lvl="1"/>
            <a:r>
              <a:rPr lang="en-US" sz="1600" i="1" dirty="0"/>
              <a:t>q </a:t>
            </a:r>
            <a:r>
              <a:rPr lang="en-US" sz="1600" dirty="0"/>
              <a:t>= probability the attacker finds the next block</a:t>
            </a:r>
          </a:p>
          <a:p>
            <a:pPr lvl="1"/>
            <a:r>
              <a:rPr lang="en-US" sz="1600" i="1" dirty="0" err="1"/>
              <a:t>q</a:t>
            </a:r>
            <a:r>
              <a:rPr lang="en-US" sz="1600" i="1" baseline="-25000" dirty="0" err="1"/>
              <a:t>z</a:t>
            </a:r>
            <a:r>
              <a:rPr lang="en-US" sz="1600" i="1" dirty="0"/>
              <a:t> </a:t>
            </a:r>
            <a:r>
              <a:rPr lang="en-US" sz="1600" dirty="0"/>
              <a:t>= probability the attacker will ever catch up from z blocks behind</a:t>
            </a:r>
          </a:p>
        </p:txBody>
      </p:sp>
      <p:sp>
        <p:nvSpPr>
          <p:cNvPr id="39940" name="Rectangle 2"/>
          <p:cNvSpPr>
            <a:spLocks noGrp="1" noChangeArrowheads="1"/>
          </p:cNvSpPr>
          <p:nvPr>
            <p:ph type="title"/>
          </p:nvPr>
        </p:nvSpPr>
        <p:spPr/>
        <p:txBody>
          <a:bodyPr/>
          <a:lstStyle/>
          <a:p>
            <a:pPr eaLnBrk="1" hangingPunct="1"/>
            <a:r>
              <a:rPr lang="en-US" altLang="en-US" dirty="0"/>
              <a:t>Honest Node vs Attacker Calculations</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18</a:t>
            </a:fld>
            <a:endParaRPr lang="en-US" altLang="en-US" sz="1200">
              <a:latin typeface="Arial"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19437"/>
            <a:ext cx="24574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28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en-US" dirty="0"/>
              <a:t>Bitcoin Economics</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19</a:t>
            </a:fld>
            <a:endParaRPr lang="en-US" altLang="en-US" sz="1200">
              <a:latin typeface="Arial" charset="0"/>
            </a:endParaRPr>
          </a:p>
        </p:txBody>
      </p:sp>
      <p:sp>
        <p:nvSpPr>
          <p:cNvPr id="9" name="Rectangle 3"/>
          <p:cNvSpPr>
            <a:spLocks noGrp="1" noChangeArrowheads="1"/>
          </p:cNvSpPr>
          <p:nvPr>
            <p:ph idx="1"/>
          </p:nvPr>
        </p:nvSpPr>
        <p:spPr>
          <a:xfrm>
            <a:off x="381000" y="1219200"/>
            <a:ext cx="8534400" cy="2054942"/>
          </a:xfrm>
        </p:spPr>
        <p:txBody>
          <a:bodyPr/>
          <a:lstStyle/>
          <a:p>
            <a:pPr eaLnBrk="1" hangingPunct="1">
              <a:defRPr/>
            </a:pPr>
            <a:r>
              <a:rPr lang="en-US" altLang="en-US" dirty="0">
                <a:latin typeface="Times New Roman" pitchFamily="18" charset="0"/>
                <a:cs typeface="Times New Roman" pitchFamily="18" charset="0"/>
              </a:rPr>
              <a:t>Bitcoin:</a:t>
            </a:r>
          </a:p>
          <a:p>
            <a:pPr lvl="1" eaLnBrk="1" hangingPunct="1">
              <a:defRPr/>
            </a:pPr>
            <a:r>
              <a:rPr lang="en-US" altLang="en-US" dirty="0">
                <a:latin typeface="Times New Roman" pitchFamily="18" charset="0"/>
                <a:cs typeface="Times New Roman" pitchFamily="18" charset="0"/>
              </a:rPr>
              <a:t>First used in 2009, about BTC 5000 were exchanged for $5.</a:t>
            </a:r>
          </a:p>
          <a:p>
            <a:pPr lvl="1" eaLnBrk="1" hangingPunct="1">
              <a:defRPr/>
            </a:pPr>
            <a:r>
              <a:rPr lang="en-US" altLang="en-US" dirty="0">
                <a:latin typeface="Times New Roman" pitchFamily="18" charset="0"/>
                <a:cs typeface="Times New Roman" pitchFamily="18" charset="0"/>
              </a:rPr>
              <a:t>The first major users of bitcoin were black markets, such as Silk Road. </a:t>
            </a:r>
          </a:p>
          <a:p>
            <a:pPr lvl="1" eaLnBrk="1" hangingPunct="1">
              <a:defRPr/>
            </a:pPr>
            <a:r>
              <a:rPr lang="en-US" altLang="en-US" dirty="0">
                <a:latin typeface="Times New Roman" pitchFamily="18" charset="0"/>
                <a:cs typeface="Times New Roman" pitchFamily="18" charset="0"/>
              </a:rPr>
              <a:t>In 2010, BTC 10,000 were paid for two pizzas ($41 value) at Papa John’s.</a:t>
            </a:r>
          </a:p>
          <a:p>
            <a:pPr lvl="1" eaLnBrk="1" hangingPunct="1">
              <a:defRPr/>
            </a:pPr>
            <a:r>
              <a:rPr lang="en-US" altLang="en-US" dirty="0">
                <a:latin typeface="Times New Roman" pitchFamily="18" charset="0"/>
                <a:cs typeface="Times New Roman" pitchFamily="18" charset="0"/>
              </a:rPr>
              <a:t>In 2012, bitcoin prices started at $5.27 growing to $13.30 for the year</a:t>
            </a:r>
          </a:p>
          <a:p>
            <a:pPr marL="0" indent="0" eaLnBrk="1" hangingPunct="1">
              <a:buFont typeface="Wingdings" pitchFamily="2" charset="2"/>
              <a:buNone/>
              <a:defRPr/>
            </a:pPr>
            <a:endParaRPr lang="en-US" altLang="en-US" dirty="0">
              <a:latin typeface="Times New Roman" pitchFamily="18" charset="0"/>
              <a:cs typeface="Times New Roman" pitchFamily="18" charset="0"/>
            </a:endParaRPr>
          </a:p>
          <a:p>
            <a:pPr marL="0" indent="0" eaLnBrk="1" hangingPunct="1">
              <a:buFont typeface="Wingdings" pitchFamily="2" charset="2"/>
              <a:buNone/>
              <a:defRPr/>
            </a:pPr>
            <a:endParaRPr lang="en-US" alt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FE8463B5-53EE-0249-70A1-98FDBD3623A8}"/>
              </a:ext>
            </a:extLst>
          </p:cNvPr>
          <p:cNvPicPr>
            <a:picLocks noChangeAspect="1"/>
          </p:cNvPicPr>
          <p:nvPr/>
        </p:nvPicPr>
        <p:blipFill>
          <a:blip r:embed="rId2"/>
          <a:stretch>
            <a:fillRect/>
          </a:stretch>
        </p:blipFill>
        <p:spPr>
          <a:xfrm>
            <a:off x="1828800" y="3240377"/>
            <a:ext cx="6705599" cy="3562350"/>
          </a:xfrm>
          <a:prstGeom prst="rect">
            <a:avLst/>
          </a:prstGeom>
        </p:spPr>
      </p:pic>
    </p:spTree>
    <p:extLst>
      <p:ext uri="{BB962C8B-B14F-4D97-AF65-F5344CB8AC3E}">
        <p14:creationId xmlns:p14="http://schemas.microsoft.com/office/powerpoint/2010/main" val="357933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762000" y="1371600"/>
            <a:ext cx="7659688" cy="3733800"/>
          </a:xfrm>
        </p:spPr>
        <p:txBody>
          <a:bodyPr/>
          <a:lstStyle/>
          <a:p>
            <a:pPr eaLnBrk="1" hangingPunct="1"/>
            <a:endParaRPr lang="en-US" altLang="en-US" dirty="0">
              <a:latin typeface="Times New Roman" pitchFamily="18" charset="0"/>
              <a:cs typeface="Times New Roman" pitchFamily="18" charset="0"/>
            </a:endParaRPr>
          </a:p>
          <a:p>
            <a:pPr eaLnBrk="1" hangingPunct="1"/>
            <a:endParaRPr lang="en-US" altLang="en-US" dirty="0">
              <a:latin typeface="Times New Roman" pitchFamily="18" charset="0"/>
              <a:cs typeface="Times New Roman" pitchFamily="18" charset="0"/>
            </a:endParaRPr>
          </a:p>
          <a:p>
            <a:pPr eaLnBrk="1" hangingPunct="1"/>
            <a:endParaRPr lang="en-US" altLang="en-US" dirty="0">
              <a:latin typeface="Times New Roman" pitchFamily="18" charset="0"/>
              <a:cs typeface="Times New Roman" pitchFamily="18" charset="0"/>
            </a:endParaRPr>
          </a:p>
        </p:txBody>
      </p:sp>
      <p:sp>
        <p:nvSpPr>
          <p:cNvPr id="22531" name="Rectangle 2"/>
          <p:cNvSpPr>
            <a:spLocks noGrp="1" noChangeArrowheads="1"/>
          </p:cNvSpPr>
          <p:nvPr>
            <p:ph type="title"/>
          </p:nvPr>
        </p:nvSpPr>
        <p:spPr/>
        <p:txBody>
          <a:bodyPr/>
          <a:lstStyle/>
          <a:p>
            <a:pPr eaLnBrk="1" hangingPunct="1"/>
            <a:r>
              <a:rPr lang="en-US" altLang="en-US"/>
              <a:t>Outline</a:t>
            </a:r>
          </a:p>
        </p:txBody>
      </p:sp>
      <p:sp>
        <p:nvSpPr>
          <p:cNvPr id="225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801B27AE-6AA6-444E-BAB6-FCDF902ED561}" type="slidenum">
              <a:rPr lang="en-US" altLang="en-US" sz="1200">
                <a:latin typeface="Arial" charset="0"/>
              </a:rPr>
              <a:pPr>
                <a:spcBef>
                  <a:spcPct val="0"/>
                </a:spcBef>
                <a:buClrTx/>
                <a:buSzTx/>
                <a:buFontTx/>
                <a:buNone/>
              </a:pPr>
              <a:t>2</a:t>
            </a:fld>
            <a:endParaRPr lang="en-US" altLang="en-US" sz="1200">
              <a:latin typeface="Arial" charset="0"/>
            </a:endParaRPr>
          </a:p>
        </p:txBody>
      </p:sp>
      <p:sp>
        <p:nvSpPr>
          <p:cNvPr id="5" name="Rectangle 3"/>
          <p:cNvSpPr txBox="1">
            <a:spLocks noChangeArrowheads="1"/>
          </p:cNvSpPr>
          <p:nvPr/>
        </p:nvSpPr>
        <p:spPr bwMode="auto">
          <a:xfrm>
            <a:off x="685800" y="1600200"/>
            <a:ext cx="3352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eaLnBrk="1" hangingPunct="1">
              <a:defRPr/>
            </a:pPr>
            <a:r>
              <a:rPr lang="en-US" altLang="en-US" kern="0" dirty="0">
                <a:latin typeface="Times New Roman" pitchFamily="18" charset="0"/>
                <a:cs typeface="Times New Roman" pitchFamily="18" charset="0"/>
              </a:rPr>
              <a:t>Introduction</a:t>
            </a:r>
          </a:p>
          <a:p>
            <a:pPr eaLnBrk="1" hangingPunct="1">
              <a:defRPr/>
            </a:pPr>
            <a:r>
              <a:rPr lang="en-US" altLang="en-US" kern="0" dirty="0">
                <a:latin typeface="Times New Roman" pitchFamily="18" charset="0"/>
                <a:cs typeface="Times New Roman" pitchFamily="18" charset="0"/>
              </a:rPr>
              <a:t>Transactions</a:t>
            </a:r>
          </a:p>
          <a:p>
            <a:pPr eaLnBrk="1" hangingPunct="1">
              <a:defRPr/>
            </a:pPr>
            <a:r>
              <a:rPr lang="en-US" altLang="en-US" kern="0" dirty="0">
                <a:latin typeface="Times New Roman" pitchFamily="18" charset="0"/>
                <a:cs typeface="Times New Roman" pitchFamily="18" charset="0"/>
              </a:rPr>
              <a:t>Timestamp Server</a:t>
            </a:r>
          </a:p>
          <a:p>
            <a:pPr eaLnBrk="1" hangingPunct="1">
              <a:defRPr/>
            </a:pPr>
            <a:r>
              <a:rPr lang="en-US" altLang="en-US" kern="0" dirty="0">
                <a:latin typeface="Times New Roman" pitchFamily="18" charset="0"/>
                <a:cs typeface="Times New Roman" pitchFamily="18" charset="0"/>
              </a:rPr>
              <a:t>Proof-of-Work</a:t>
            </a:r>
          </a:p>
          <a:p>
            <a:pPr eaLnBrk="1" hangingPunct="1">
              <a:defRPr/>
            </a:pPr>
            <a:r>
              <a:rPr lang="en-US" altLang="en-US" kern="0" dirty="0">
                <a:latin typeface="Times New Roman" pitchFamily="18" charset="0"/>
                <a:cs typeface="Times New Roman" pitchFamily="18" charset="0"/>
              </a:rPr>
              <a:t>Network</a:t>
            </a:r>
          </a:p>
          <a:p>
            <a:pPr eaLnBrk="1" hangingPunct="1">
              <a:defRPr/>
            </a:pPr>
            <a:r>
              <a:rPr lang="en-US" altLang="en-US" kern="0" dirty="0">
                <a:latin typeface="Times New Roman" pitchFamily="18" charset="0"/>
                <a:cs typeface="Times New Roman" pitchFamily="18" charset="0"/>
              </a:rPr>
              <a:t>Incentive</a:t>
            </a:r>
          </a:p>
          <a:p>
            <a:pPr eaLnBrk="1" hangingPunct="1">
              <a:defRPr/>
            </a:pPr>
            <a:endParaRPr lang="en-US" altLang="en-US" kern="0" dirty="0">
              <a:latin typeface="Times New Roman" pitchFamily="18" charset="0"/>
              <a:cs typeface="Times New Roman" pitchFamily="18" charset="0"/>
            </a:endParaRPr>
          </a:p>
          <a:p>
            <a:pPr marL="0" indent="0" eaLnBrk="1" hangingPunct="1">
              <a:buNone/>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marL="0" indent="0" eaLnBrk="1" hangingPunct="1">
              <a:buFont typeface="Wingdings" pitchFamily="2" charset="2"/>
              <a:buNone/>
              <a:defRPr/>
            </a:pPr>
            <a:endParaRPr lang="en-US" altLang="en-US" kern="0" dirty="0">
              <a:latin typeface="Times New Roman" pitchFamily="18" charset="0"/>
              <a:cs typeface="Times New Roman" pitchFamily="18" charset="0"/>
            </a:endParaRPr>
          </a:p>
        </p:txBody>
      </p:sp>
      <p:sp>
        <p:nvSpPr>
          <p:cNvPr id="6" name="Rectangle 3"/>
          <p:cNvSpPr txBox="1">
            <a:spLocks noChangeArrowheads="1"/>
          </p:cNvSpPr>
          <p:nvPr/>
        </p:nvSpPr>
        <p:spPr bwMode="auto">
          <a:xfrm>
            <a:off x="4343400" y="1600200"/>
            <a:ext cx="4419600" cy="318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5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55000"/>
              <a:buFont typeface="Wingdings" pitchFamily="2" charset="2"/>
              <a:buChar char="n"/>
              <a:defRPr sz="12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eaLnBrk="1" hangingPunct="1">
              <a:defRPr/>
            </a:pPr>
            <a:r>
              <a:rPr lang="en-US" altLang="en-US" kern="0" dirty="0">
                <a:latin typeface="Times New Roman" pitchFamily="18" charset="0"/>
                <a:cs typeface="Times New Roman" pitchFamily="18" charset="0"/>
              </a:rPr>
              <a:t>Reclaiming Disk Space</a:t>
            </a:r>
          </a:p>
          <a:p>
            <a:pPr eaLnBrk="1" hangingPunct="1">
              <a:defRPr/>
            </a:pPr>
            <a:r>
              <a:rPr lang="en-US" altLang="en-US" kern="0" dirty="0">
                <a:latin typeface="Times New Roman" pitchFamily="18" charset="0"/>
                <a:cs typeface="Times New Roman" pitchFamily="18" charset="0"/>
              </a:rPr>
              <a:t>Payment Verification</a:t>
            </a:r>
          </a:p>
          <a:p>
            <a:pPr eaLnBrk="1" hangingPunct="1">
              <a:defRPr/>
            </a:pPr>
            <a:r>
              <a:rPr lang="en-US" altLang="en-US" kern="0" dirty="0">
                <a:latin typeface="Times New Roman" pitchFamily="18" charset="0"/>
                <a:cs typeface="Times New Roman" pitchFamily="18" charset="0"/>
              </a:rPr>
              <a:t>Combining and Splitting Value</a:t>
            </a:r>
          </a:p>
          <a:p>
            <a:pPr eaLnBrk="1" hangingPunct="1">
              <a:defRPr/>
            </a:pPr>
            <a:r>
              <a:rPr lang="en-US" altLang="en-US" kern="0" dirty="0">
                <a:latin typeface="Times New Roman" pitchFamily="18" charset="0"/>
                <a:cs typeface="Times New Roman" pitchFamily="18" charset="0"/>
              </a:rPr>
              <a:t>Privacy and Security</a:t>
            </a:r>
          </a:p>
          <a:p>
            <a:pPr eaLnBrk="1" hangingPunct="1">
              <a:defRPr/>
            </a:pPr>
            <a:r>
              <a:rPr lang="en-US" altLang="en-US" kern="0" dirty="0">
                <a:latin typeface="Times New Roman" pitchFamily="18" charset="0"/>
                <a:cs typeface="Times New Roman" pitchFamily="18" charset="0"/>
              </a:rPr>
              <a:t>Bitcoin Economics and Mining</a:t>
            </a:r>
          </a:p>
          <a:p>
            <a:pPr eaLnBrk="1" hangingPunct="1">
              <a:defRPr/>
            </a:pPr>
            <a:r>
              <a:rPr lang="en-US" altLang="en-US" kern="0" dirty="0">
                <a:latin typeface="Times New Roman" pitchFamily="18" charset="0"/>
                <a:cs typeface="Times New Roman" pitchFamily="18" charset="0"/>
              </a:rPr>
              <a:t>Bitcoin Wallet</a:t>
            </a:r>
          </a:p>
          <a:p>
            <a:pPr marL="0" indent="0" eaLnBrk="1" hangingPunct="1">
              <a:buNone/>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eaLnBrk="1" hangingPunct="1">
              <a:defRPr/>
            </a:pPr>
            <a:endParaRPr lang="en-US" altLang="en-US" kern="0" dirty="0">
              <a:latin typeface="Times New Roman" pitchFamily="18" charset="0"/>
              <a:cs typeface="Times New Roman" pitchFamily="18" charset="0"/>
            </a:endParaRPr>
          </a:p>
          <a:p>
            <a:pPr marL="0" indent="0" eaLnBrk="1" hangingPunct="1">
              <a:buFont typeface="Wingdings" pitchFamily="2" charset="2"/>
              <a:buNone/>
              <a:defRPr/>
            </a:pPr>
            <a:endParaRPr lang="en-US" altLang="en-US" kern="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534400" cy="5410201"/>
          </a:xfrm>
        </p:spPr>
        <p:txBody>
          <a:bodyPr/>
          <a:lstStyle/>
          <a:p>
            <a:pPr eaLnBrk="1" hangingPunct="1">
              <a:defRPr/>
            </a:pPr>
            <a:r>
              <a:rPr lang="en-US" altLang="en-US" sz="2200" dirty="0">
                <a:latin typeface="Times New Roman" pitchFamily="18" charset="0"/>
                <a:cs typeface="Times New Roman" pitchFamily="18" charset="0"/>
              </a:rPr>
              <a:t>As of Aug 2018:</a:t>
            </a: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r>
              <a:rPr lang="en-US" altLang="en-US" sz="2200" dirty="0">
                <a:latin typeface="Times New Roman" pitchFamily="18" charset="0"/>
                <a:cs typeface="Times New Roman" pitchFamily="18" charset="0"/>
              </a:rPr>
              <a:t>As of 7 Oct 2025:</a:t>
            </a:r>
          </a:p>
          <a:p>
            <a:pPr lvl="1" eaLnBrk="1" hangingPunct="1">
              <a:defRPr/>
            </a:pPr>
            <a:r>
              <a:rPr lang="en-US" altLang="en-US" dirty="0">
                <a:latin typeface="Times New Roman" pitchFamily="18" charset="0"/>
                <a:cs typeface="Times New Roman" pitchFamily="18" charset="0"/>
              </a:rPr>
              <a:t>&gt;27 M cryptocurrencies </a:t>
            </a:r>
          </a:p>
          <a:p>
            <a:pPr lvl="1" eaLnBrk="1" hangingPunct="1">
              <a:defRPr/>
            </a:pPr>
            <a:r>
              <a:rPr lang="en-US" altLang="en-US" dirty="0">
                <a:latin typeface="Times New Roman" pitchFamily="18" charset="0"/>
                <a:cs typeface="Times New Roman" pitchFamily="18" charset="0"/>
              </a:rPr>
              <a:t>Total Market cap:  ~$4.28 Trillions </a:t>
            </a:r>
          </a:p>
          <a:p>
            <a:pPr lvl="1" eaLnBrk="1" hangingPunct="1">
              <a:defRPr/>
            </a:pPr>
            <a:r>
              <a:rPr lang="en-US" altLang="en-US" dirty="0">
                <a:latin typeface="Times New Roman" pitchFamily="18" charset="0"/>
                <a:cs typeface="Times New Roman" pitchFamily="18" charset="0"/>
              </a:rPr>
              <a:t>Bitcoin cap: ~$2.48 Trillions </a:t>
            </a:r>
          </a:p>
          <a:p>
            <a:pPr lvl="1" eaLnBrk="1" hangingPunct="1">
              <a:defRPr/>
            </a:pPr>
            <a:r>
              <a:rPr lang="en-US" altLang="en-US" dirty="0">
                <a:latin typeface="Times New Roman" pitchFamily="18" charset="0"/>
                <a:cs typeface="Times New Roman" pitchFamily="18" charset="0"/>
              </a:rPr>
              <a:t>See </a:t>
            </a:r>
            <a:r>
              <a:rPr lang="en-US" altLang="en-US" dirty="0">
                <a:latin typeface="Times New Roman" pitchFamily="18" charset="0"/>
                <a:cs typeface="Times New Roman" pitchFamily="18" charset="0"/>
                <a:hlinkClick r:id="rId2"/>
              </a:rPr>
              <a:t>https://coinmarketcap.com/</a:t>
            </a:r>
            <a:r>
              <a:rPr lang="en-US" altLang="en-US" dirty="0">
                <a:latin typeface="Times New Roman" pitchFamily="18" charset="0"/>
                <a:cs typeface="Times New Roman" pitchFamily="18" charset="0"/>
              </a:rPr>
              <a:t> for updates</a:t>
            </a:r>
          </a:p>
          <a:p>
            <a:pPr marL="457200" lvl="1" indent="0" eaLnBrk="1" hangingPunct="1">
              <a:buNone/>
              <a:defRPr/>
            </a:pPr>
            <a:endParaRPr lang="en-US" altLang="en-US"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Market Cap.</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20</a:t>
            </a:fld>
            <a:endParaRPr lang="en-US" altLang="en-US" sz="1200">
              <a:latin typeface="Arial" charset="0"/>
            </a:endParaRPr>
          </a:p>
        </p:txBody>
      </p:sp>
      <p:pic>
        <p:nvPicPr>
          <p:cNvPr id="63490" name="Picture 2" descr="I:\SultanData\Desktop\1280px-Market_capitalizations_of_cryptocurrencie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968698"/>
            <a:ext cx="4563139" cy="214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728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28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28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72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610600" cy="4191001"/>
          </a:xfrm>
        </p:spPr>
        <p:txBody>
          <a:bodyPr/>
          <a:lstStyle/>
          <a:p>
            <a:pPr eaLnBrk="1" hangingPunct="1">
              <a:defRPr/>
            </a:pPr>
            <a:r>
              <a:rPr lang="en-US" altLang="en-US" sz="2200" dirty="0">
                <a:latin typeface="Times New Roman" pitchFamily="18" charset="0"/>
                <a:cs typeface="Times New Roman" pitchFamily="18" charset="0"/>
              </a:rPr>
              <a:t>Bitcoin inflation is mainly due to block rewards (mining):</a:t>
            </a:r>
          </a:p>
          <a:p>
            <a:pPr lvl="1" eaLnBrk="1" hangingPunct="1">
              <a:defRPr/>
            </a:pPr>
            <a:r>
              <a:rPr lang="en-US" altLang="en-US" sz="1800" dirty="0">
                <a:latin typeface="Times New Roman" pitchFamily="18" charset="0"/>
                <a:cs typeface="Times New Roman" pitchFamily="18" charset="0"/>
              </a:rPr>
              <a:t>Verifying thousands of transactions daily can be a lot of work for nodes (miners). ﻿</a:t>
            </a:r>
          </a:p>
          <a:p>
            <a:pPr lvl="1" eaLnBrk="1" hangingPunct="1">
              <a:defRPr/>
            </a:pPr>
            <a:r>
              <a:rPr lang="en-US" altLang="en-US" sz="1800" dirty="0">
                <a:latin typeface="Times New Roman" pitchFamily="18" charset="0"/>
                <a:cs typeface="Times New Roman" pitchFamily="18" charset="0"/>
              </a:rPr>
              <a:t>As incentives for their efforts, miners are rewarded bitcoin whenever they add a new block of transactions to the blockchain.</a:t>
            </a:r>
            <a:endParaRPr lang="en-US" altLang="en-US" sz="2200" dirty="0">
              <a:latin typeface="Times New Roman" pitchFamily="18" charset="0"/>
              <a:cs typeface="Times New Roman" pitchFamily="18" charset="0"/>
            </a:endParaRPr>
          </a:p>
          <a:p>
            <a:pPr lvl="1" eaLnBrk="1" hangingPunct="1">
              <a:defRPr/>
            </a:pPr>
            <a:r>
              <a:rPr lang="en-US" altLang="en-US" sz="1800" dirty="0">
                <a:latin typeface="Times New Roman" pitchFamily="18" charset="0"/>
                <a:cs typeface="Times New Roman" pitchFamily="18" charset="0"/>
              </a:rPr>
              <a:t>The amount of new bitcoin given with each mined block is called </a:t>
            </a:r>
            <a:r>
              <a:rPr lang="en-US" altLang="en-US" sz="1800" i="1" dirty="0">
                <a:latin typeface="Times New Roman" pitchFamily="18" charset="0"/>
                <a:cs typeface="Times New Roman" pitchFamily="18" charset="0"/>
              </a:rPr>
              <a:t>block reward</a:t>
            </a:r>
            <a:r>
              <a:rPr lang="en-US" altLang="en-US" sz="1800" dirty="0">
                <a:latin typeface="Times New Roman" pitchFamily="18" charset="0"/>
                <a:cs typeface="Times New Roman" pitchFamily="18" charset="0"/>
              </a:rPr>
              <a:t>.</a:t>
            </a:r>
          </a:p>
          <a:p>
            <a:pPr lvl="1" eaLnBrk="1" hangingPunct="1">
              <a:defRPr/>
            </a:pPr>
            <a:r>
              <a:rPr lang="en-US" altLang="en-US" sz="1800" dirty="0">
                <a:latin typeface="Times New Roman" pitchFamily="18" charset="0"/>
                <a:cs typeface="Times New Roman" pitchFamily="18" charset="0"/>
              </a:rPr>
              <a:t>The block reward is halved every 210,000 blocks (or roughly every 4 years). </a:t>
            </a:r>
          </a:p>
          <a:p>
            <a:pPr lvl="2" eaLnBrk="1" hangingPunct="1">
              <a:defRPr/>
            </a:pPr>
            <a:r>
              <a:rPr lang="en-US" altLang="en-US" sz="1400" dirty="0">
                <a:latin typeface="Times New Roman" pitchFamily="18" charset="0"/>
                <a:cs typeface="Times New Roman" pitchFamily="18" charset="0"/>
              </a:rPr>
              <a:t>Block reward was 50 BTC in 2009</a:t>
            </a:r>
          </a:p>
          <a:p>
            <a:pPr lvl="2" eaLnBrk="1" hangingPunct="1">
              <a:defRPr/>
            </a:pPr>
            <a:r>
              <a:rPr lang="en-US" altLang="en-US" sz="1400" dirty="0">
                <a:latin typeface="Times New Roman" pitchFamily="18" charset="0"/>
                <a:cs typeface="Times New Roman" pitchFamily="18" charset="0"/>
              </a:rPr>
              <a:t>1</a:t>
            </a:r>
            <a:r>
              <a:rPr lang="en-US" altLang="en-US" sz="1400" baseline="30000" dirty="0">
                <a:latin typeface="Times New Roman" pitchFamily="18" charset="0"/>
                <a:cs typeface="Times New Roman" pitchFamily="18" charset="0"/>
              </a:rPr>
              <a:t>st</a:t>
            </a:r>
            <a:r>
              <a:rPr lang="en-US" altLang="en-US" sz="1400" dirty="0">
                <a:latin typeface="Times New Roman" pitchFamily="18" charset="0"/>
                <a:cs typeface="Times New Roman" pitchFamily="18" charset="0"/>
              </a:rPr>
              <a:t> halving to 25 BTC on 28 Nov 2012 </a:t>
            </a:r>
          </a:p>
          <a:p>
            <a:pPr lvl="2" eaLnBrk="1" hangingPunct="1">
              <a:defRPr/>
            </a:pPr>
            <a:r>
              <a:rPr lang="en-US" altLang="en-US" sz="1400" dirty="0">
                <a:latin typeface="Times New Roman" pitchFamily="18" charset="0"/>
                <a:cs typeface="Times New Roman" pitchFamily="18" charset="0"/>
              </a:rPr>
              <a:t>2</a:t>
            </a:r>
            <a:r>
              <a:rPr lang="en-US" altLang="en-US" sz="1400" baseline="30000" dirty="0">
                <a:latin typeface="Times New Roman" pitchFamily="18" charset="0"/>
                <a:cs typeface="Times New Roman" pitchFamily="18" charset="0"/>
              </a:rPr>
              <a:t>nd</a:t>
            </a:r>
            <a:r>
              <a:rPr lang="en-US" altLang="en-US" sz="1400" dirty="0">
                <a:latin typeface="Times New Roman" pitchFamily="18" charset="0"/>
                <a:cs typeface="Times New Roman" pitchFamily="18" charset="0"/>
              </a:rPr>
              <a:t> halving to 12.5 BTC on 9 July 2016 </a:t>
            </a:r>
          </a:p>
          <a:p>
            <a:pPr lvl="2" eaLnBrk="1" hangingPunct="1">
              <a:defRPr/>
            </a:pPr>
            <a:r>
              <a:rPr lang="en-US" altLang="en-US" sz="1400" dirty="0">
                <a:latin typeface="Times New Roman" pitchFamily="18" charset="0"/>
                <a:cs typeface="Times New Roman" pitchFamily="18" charset="0"/>
              </a:rPr>
              <a:t>3</a:t>
            </a:r>
            <a:r>
              <a:rPr lang="en-US" altLang="en-US" sz="1400" baseline="30000" dirty="0">
                <a:latin typeface="Times New Roman" pitchFamily="18" charset="0"/>
                <a:cs typeface="Times New Roman" pitchFamily="18" charset="0"/>
              </a:rPr>
              <a:t>rd</a:t>
            </a:r>
            <a:r>
              <a:rPr lang="en-US" altLang="en-US" sz="1400" dirty="0">
                <a:latin typeface="Times New Roman" pitchFamily="18" charset="0"/>
                <a:cs typeface="Times New Roman" pitchFamily="18" charset="0"/>
              </a:rPr>
              <a:t> halving to 6.25 BTC on 11 May 2020</a:t>
            </a:r>
          </a:p>
          <a:p>
            <a:pPr lvl="2" eaLnBrk="1" hangingPunct="1">
              <a:defRPr/>
            </a:pPr>
            <a:r>
              <a:rPr lang="en-US" altLang="en-US" sz="1400" dirty="0">
                <a:latin typeface="Times New Roman" pitchFamily="18" charset="0"/>
                <a:cs typeface="Times New Roman" pitchFamily="18" charset="0"/>
              </a:rPr>
              <a:t>4</a:t>
            </a:r>
            <a:r>
              <a:rPr lang="en-US" altLang="en-US" sz="1400" baseline="30000" dirty="0">
                <a:latin typeface="Times New Roman" pitchFamily="18" charset="0"/>
                <a:cs typeface="Times New Roman" pitchFamily="18" charset="0"/>
              </a:rPr>
              <a:t>th</a:t>
            </a:r>
            <a:r>
              <a:rPr lang="en-US" altLang="en-US" sz="1400" dirty="0">
                <a:latin typeface="Times New Roman" pitchFamily="18" charset="0"/>
                <a:cs typeface="Times New Roman" pitchFamily="18" charset="0"/>
              </a:rPr>
              <a:t> halving to 3.125 on 20 April 2024</a:t>
            </a:r>
          </a:p>
          <a:p>
            <a:pPr lvl="2" eaLnBrk="1" hangingPunct="1">
              <a:defRPr/>
            </a:pPr>
            <a:r>
              <a:rPr lang="en-US" altLang="en-US" sz="1400" dirty="0">
                <a:latin typeface="Times New Roman" pitchFamily="18" charset="0"/>
                <a:cs typeface="Times New Roman" pitchFamily="18" charset="0"/>
              </a:rPr>
              <a:t>5</a:t>
            </a:r>
            <a:r>
              <a:rPr lang="en-US" altLang="en-US" sz="1400" baseline="30000" dirty="0">
                <a:latin typeface="Times New Roman" pitchFamily="18" charset="0"/>
                <a:cs typeface="Times New Roman" pitchFamily="18" charset="0"/>
              </a:rPr>
              <a:t>th</a:t>
            </a:r>
            <a:r>
              <a:rPr lang="en-US" altLang="en-US" sz="1400" dirty="0">
                <a:latin typeface="Times New Roman" pitchFamily="18" charset="0"/>
                <a:cs typeface="Times New Roman" pitchFamily="18" charset="0"/>
              </a:rPr>
              <a:t> halving to 1.5625 is expected in 2028</a:t>
            </a:r>
          </a:p>
          <a:p>
            <a:pPr lvl="2" eaLnBrk="1" hangingPunct="1">
              <a:defRPr/>
            </a:pPr>
            <a:r>
              <a:rPr lang="en-US" altLang="en-US" sz="1400" dirty="0">
                <a:latin typeface="Times New Roman" pitchFamily="18" charset="0"/>
                <a:cs typeface="Times New Roman" pitchFamily="18" charset="0"/>
              </a:rPr>
              <a:t>Expected inflation-free starts in 2140  </a:t>
            </a: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Inflation</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21</a:t>
            </a:fld>
            <a:endParaRPr lang="en-US" altLang="en-US" sz="1200">
              <a:latin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3648"/>
            <a:ext cx="4335544" cy="33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8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610600" cy="3124201"/>
          </a:xfrm>
        </p:spPr>
        <p:txBody>
          <a:bodyPr/>
          <a:lstStyle/>
          <a:p>
            <a:pPr eaLnBrk="1" hangingPunct="1">
              <a:defRPr/>
            </a:pPr>
            <a:r>
              <a:rPr lang="en-US" altLang="en-US" sz="2200" dirty="0">
                <a:latin typeface="Times New Roman" pitchFamily="18" charset="0"/>
                <a:cs typeface="Times New Roman" pitchFamily="18" charset="0"/>
              </a:rPr>
              <a:t>Predictable monetary supply:</a:t>
            </a:r>
          </a:p>
          <a:p>
            <a:pPr lvl="1" eaLnBrk="1" hangingPunct="1">
              <a:defRPr/>
            </a:pPr>
            <a:r>
              <a:rPr lang="en-US" altLang="en-US" sz="1800" dirty="0">
                <a:latin typeface="Times New Roman" pitchFamily="18" charset="0"/>
                <a:cs typeface="Times New Roman" pitchFamily="18" charset="0"/>
              </a:rPr>
              <a:t>People can rely on programmed/controlled supply of Bitcoin from block rewards. </a:t>
            </a:r>
          </a:p>
          <a:p>
            <a:pPr lvl="1" eaLnBrk="1" hangingPunct="1">
              <a:defRPr/>
            </a:pPr>
            <a:r>
              <a:rPr lang="en-US" altLang="en-US" sz="1800" dirty="0">
                <a:latin typeface="Times New Roman" pitchFamily="18" charset="0"/>
                <a:cs typeface="Times New Roman" pitchFamily="18" charset="0"/>
              </a:rPr>
              <a:t>Easy prediction of future inflation rate (how many Bitcoins are in circulation and how many remain left to be mined) helps people make informed decisions. </a:t>
            </a: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Inflation</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22</a:t>
            </a:fld>
            <a:endParaRPr lang="en-US" altLang="en-US" sz="1200">
              <a:latin typeface="Arial"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2235"/>
            <a:ext cx="5562600" cy="412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90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610600" cy="2362201"/>
          </a:xfrm>
        </p:spPr>
        <p:txBody>
          <a:bodyPr/>
          <a:lstStyle/>
          <a:p>
            <a:pPr eaLnBrk="1" hangingPunct="1">
              <a:defRPr/>
            </a:pPr>
            <a:r>
              <a:rPr lang="en-US" altLang="en-US" sz="2200" dirty="0">
                <a:latin typeface="Times New Roman" pitchFamily="18" charset="0"/>
                <a:cs typeface="Times New Roman" pitchFamily="18" charset="0"/>
              </a:rPr>
              <a:t>Bitcoin mining is the process of creating new bitcoin by solving a computational puzzle (Proof-of-Work).</a:t>
            </a:r>
          </a:p>
          <a:p>
            <a:pPr eaLnBrk="1" hangingPunct="1">
              <a:defRPr/>
            </a:pPr>
            <a:r>
              <a:rPr lang="en-US" altLang="en-US" sz="2200" dirty="0">
                <a:latin typeface="Times New Roman" pitchFamily="18" charset="0"/>
                <a:cs typeface="Times New Roman" pitchFamily="18" charset="0"/>
              </a:rPr>
              <a:t>Mining is necessary to maintain the ledger of transactions upon which bitcoin is based (to provide incentive for nodes to support the network).</a:t>
            </a:r>
          </a:p>
          <a:p>
            <a:pPr eaLnBrk="1" hangingPunct="1">
              <a:defRPr/>
            </a:pPr>
            <a:r>
              <a:rPr lang="en-US" altLang="en-US" sz="2200" dirty="0">
                <a:latin typeface="Times New Roman" pitchFamily="18" charset="0"/>
                <a:cs typeface="Times New Roman" pitchFamily="18" charset="0"/>
              </a:rPr>
              <a:t>Miners have become very sophisticated over the last several years using complex machinery to speed up mining operations.</a:t>
            </a: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Mining</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23</a:t>
            </a:fld>
            <a:endParaRPr lang="en-US" altLang="en-US" sz="1200">
              <a:latin typeface="Arial"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618845"/>
            <a:ext cx="449580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2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685800" y="1066800"/>
            <a:ext cx="4648200" cy="3733800"/>
          </a:xfrm>
        </p:spPr>
        <p:txBody>
          <a:bodyPr/>
          <a:lstStyle/>
          <a:p>
            <a:pPr eaLnBrk="1" hangingPunct="1">
              <a:defRPr/>
            </a:pPr>
            <a:r>
              <a:rPr lang="en-US" altLang="en-US" sz="2200" dirty="0">
                <a:latin typeface="Times New Roman" pitchFamily="18" charset="0"/>
                <a:cs typeface="Times New Roman" pitchFamily="18" charset="0"/>
              </a:rPr>
              <a:t>As of today, Bitcoin mining requires huge amount of computational power.</a:t>
            </a:r>
          </a:p>
          <a:p>
            <a:pPr eaLnBrk="1" hangingPunct="1">
              <a:defRPr/>
            </a:pPr>
            <a:r>
              <a:rPr lang="en-US" altLang="en-US" sz="2200" dirty="0">
                <a:latin typeface="Times New Roman" pitchFamily="18" charset="0"/>
                <a:cs typeface="Times New Roman" pitchFamily="18" charset="0"/>
              </a:rPr>
              <a:t>Main mining problems:</a:t>
            </a:r>
          </a:p>
          <a:p>
            <a:pPr lvl="1" eaLnBrk="1" hangingPunct="1">
              <a:defRPr/>
            </a:pPr>
            <a:r>
              <a:rPr lang="en-US" altLang="en-US" sz="1800" dirty="0">
                <a:latin typeface="Times New Roman" pitchFamily="18" charset="0"/>
                <a:cs typeface="Times New Roman" pitchFamily="18" charset="0"/>
              </a:rPr>
              <a:t>Electricity</a:t>
            </a:r>
          </a:p>
          <a:p>
            <a:pPr lvl="1" eaLnBrk="1" hangingPunct="1">
              <a:defRPr/>
            </a:pPr>
            <a:r>
              <a:rPr lang="en-US" altLang="en-US" sz="1800" dirty="0">
                <a:latin typeface="Times New Roman" pitchFamily="18" charset="0"/>
                <a:cs typeface="Times New Roman" pitchFamily="18" charset="0"/>
              </a:rPr>
              <a:t>Heat </a:t>
            </a:r>
            <a:endParaRPr lang="en-US" altLang="en-US" sz="1000" dirty="0">
              <a:latin typeface="Times New Roman" pitchFamily="18" charset="0"/>
              <a:cs typeface="Times New Roman" pitchFamily="18" charset="0"/>
            </a:endParaRPr>
          </a:p>
          <a:p>
            <a:pPr eaLnBrk="1" hangingPunct="1">
              <a:defRPr/>
            </a:pPr>
            <a:r>
              <a:rPr lang="en-US" altLang="en-US" sz="2200" dirty="0">
                <a:latin typeface="Times New Roman" pitchFamily="18" charset="0"/>
                <a:cs typeface="Times New Roman" pitchFamily="18" charset="0"/>
              </a:rPr>
              <a:t>65~80% of global Bitcoin are mined in China (in 2018-2020)</a:t>
            </a:r>
          </a:p>
          <a:p>
            <a:pPr eaLnBrk="1" hangingPunct="1">
              <a:defRPr/>
            </a:pPr>
            <a:r>
              <a:rPr lang="en-US" altLang="en-US" sz="2200" dirty="0">
                <a:latin typeface="Times New Roman" pitchFamily="18" charset="0"/>
                <a:cs typeface="Times New Roman" pitchFamily="18" charset="0"/>
              </a:rPr>
              <a:t>As of 2025, USA and Chian are the top countries in Bitcoin mining.  </a:t>
            </a: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Mining</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24</a:t>
            </a:fld>
            <a:endParaRPr lang="en-US" altLang="en-US" sz="1200">
              <a:latin typeface="Arial"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173" y="1600200"/>
            <a:ext cx="3259668"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Bitcoin - Bitcoin Mining Distribution by Country Other: Ireland: 2% 9% Malaysia 3% Germany: 3% Russia: 5% Canada: 6% Kazakhstan: 13% United States: 38% BLOCK WARE China: 21% Source: The University of Cambridge">
            <a:extLst>
              <a:ext uri="{FF2B5EF4-FFF2-40B4-BE49-F238E27FC236}">
                <a16:creationId xmlns:a16="http://schemas.microsoft.com/office/drawing/2014/main" id="{E3CC53A6-C551-C196-CD83-1532E8289F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723" y="3733799"/>
            <a:ext cx="3725899"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2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534400" cy="3581401"/>
          </a:xfrm>
        </p:spPr>
        <p:txBody>
          <a:bodyPr/>
          <a:lstStyle/>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Mining (</a:t>
            </a:r>
            <a:r>
              <a:rPr lang="en-US" dirty="0"/>
              <a:t>China</a:t>
            </a:r>
            <a:r>
              <a:rPr lang="en-US" altLang="en-US" dirty="0"/>
              <a:t>)</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25</a:t>
            </a:fld>
            <a:endParaRPr lang="en-US" altLang="en-US" sz="1200">
              <a:latin typeface="Arial" charset="0"/>
            </a:endParaRPr>
          </a:p>
        </p:txBody>
      </p:sp>
      <p:pic>
        <p:nvPicPr>
          <p:cNvPr id="2050" name="Picture 2" descr="The pictured Sichuan province bitcoin mine is one of many in western China, drawn to the region by of a supply of cheap wind power and hydroelectricity. Photo: Visual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715125"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70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534400" cy="3581401"/>
          </a:xfrm>
        </p:spPr>
        <p:txBody>
          <a:bodyPr/>
          <a:lstStyle/>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Mining (</a:t>
            </a:r>
            <a:r>
              <a:rPr lang="en-US" dirty="0"/>
              <a:t>Iceland</a:t>
            </a:r>
            <a:r>
              <a:rPr lang="en-US" altLang="en-US" dirty="0"/>
              <a:t>)</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26</a:t>
            </a:fld>
            <a:endParaRPr lang="en-US" altLang="en-US" sz="1200">
              <a:latin typeface="Arial"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28787"/>
            <a:ext cx="7359162" cy="398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19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534400" cy="3581401"/>
          </a:xfrm>
        </p:spPr>
        <p:txBody>
          <a:bodyPr/>
          <a:lstStyle/>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Mining (Japan)</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27</a:t>
            </a:fld>
            <a:endParaRPr lang="en-US" altLang="en-US" sz="1200">
              <a:latin typeface="Arial"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133086"/>
            <a:ext cx="5690511" cy="320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31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199"/>
            <a:ext cx="8534400" cy="3581401"/>
          </a:xfrm>
        </p:spPr>
        <p:txBody>
          <a:bodyPr/>
          <a:lstStyle/>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eaLnBrk="1" hangingPunct="1">
              <a:defRPr/>
            </a:pPr>
            <a:endParaRPr lang="en-US" altLang="en-US" sz="2200" dirty="0">
              <a:latin typeface="Times New Roman" pitchFamily="18" charset="0"/>
              <a:cs typeface="Times New Roman" pitchFamily="18" charset="0"/>
            </a:endParaRPr>
          </a:p>
          <a:p>
            <a:pPr marL="0" indent="0" eaLnBrk="1" hangingPunct="1">
              <a:buNone/>
              <a:defRPr/>
            </a:pPr>
            <a:endParaRPr lang="en-US" altLang="en-US" sz="2200" dirty="0">
              <a:latin typeface="Times New Roman" pitchFamily="18" charset="0"/>
              <a:cs typeface="Times New Roman" pitchFamily="18" charset="0"/>
            </a:endParaRPr>
          </a:p>
          <a:p>
            <a:pPr lvl="1" eaLnBrk="1" hangingPunct="1">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Bitcoin Wallet</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28</a:t>
            </a:fld>
            <a:endParaRPr lang="en-US" altLang="en-US" sz="1200">
              <a:latin typeface="Arial"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7445"/>
            <a:ext cx="3838575"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6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534400" cy="4267200"/>
          </a:xfrm>
        </p:spPr>
        <p:txBody>
          <a:bodyPr/>
          <a:lstStyle/>
          <a:p>
            <a:pPr eaLnBrk="1" hangingPunct="1">
              <a:defRPr/>
            </a:pPr>
            <a:r>
              <a:rPr lang="en-US" altLang="en-US" dirty="0">
                <a:latin typeface="Times New Roman" pitchFamily="18" charset="0"/>
                <a:cs typeface="Times New Roman" pitchFamily="18" charset="0"/>
              </a:rPr>
              <a:t>Bitcoin:</a:t>
            </a:r>
          </a:p>
          <a:p>
            <a:pPr lvl="1" eaLnBrk="1" hangingPunct="1">
              <a:defRPr/>
            </a:pPr>
            <a:r>
              <a:rPr lang="en-US" altLang="en-US" dirty="0">
                <a:latin typeface="Times New Roman" pitchFamily="18" charset="0"/>
                <a:cs typeface="Times New Roman" pitchFamily="18" charset="0"/>
              </a:rPr>
              <a:t>A peer-to-peer electronic cash system</a:t>
            </a:r>
          </a:p>
          <a:p>
            <a:pPr lvl="1" eaLnBrk="1" hangingPunct="1">
              <a:defRPr/>
            </a:pPr>
            <a:r>
              <a:rPr lang="en-US" altLang="en-US" dirty="0">
                <a:latin typeface="Times New Roman" pitchFamily="18" charset="0"/>
                <a:cs typeface="Times New Roman" pitchFamily="18" charset="0"/>
              </a:rPr>
              <a:t>Published in 2008 under the pseudonym </a:t>
            </a:r>
            <a:r>
              <a:rPr lang="en-US" altLang="en-US" i="1" dirty="0">
                <a:latin typeface="Times New Roman" pitchFamily="18" charset="0"/>
                <a:cs typeface="Times New Roman" pitchFamily="18" charset="0"/>
              </a:rPr>
              <a:t>Satoshi </a:t>
            </a:r>
            <a:r>
              <a:rPr lang="en-US" altLang="en-US" i="1" dirty="0" err="1">
                <a:latin typeface="Times New Roman" pitchFamily="18" charset="0"/>
                <a:cs typeface="Times New Roman" pitchFamily="18" charset="0"/>
              </a:rPr>
              <a:t>Nakamoto</a:t>
            </a:r>
            <a:r>
              <a:rPr lang="en-US" altLang="en-US" dirty="0">
                <a:latin typeface="Times New Roman" pitchFamily="18" charset="0"/>
                <a:cs typeface="Times New Roman" pitchFamily="18" charset="0"/>
              </a:rPr>
              <a:t>.</a:t>
            </a:r>
          </a:p>
          <a:p>
            <a:pPr lvl="1" eaLnBrk="1" hangingPunct="1">
              <a:defRPr/>
            </a:pPr>
            <a:r>
              <a:rPr lang="en-US" altLang="en-US" dirty="0">
                <a:latin typeface="Times New Roman" pitchFamily="18" charset="0"/>
                <a:cs typeface="Times New Roman" pitchFamily="18" charset="0"/>
              </a:rPr>
              <a:t>First used in 2009</a:t>
            </a:r>
          </a:p>
          <a:p>
            <a:pPr lvl="1" eaLnBrk="1" hangingPunct="1">
              <a:defRPr/>
            </a:pPr>
            <a:r>
              <a:rPr lang="en-US" altLang="en-US" dirty="0">
                <a:latin typeface="Times New Roman" pitchFamily="18" charset="0"/>
                <a:cs typeface="Times New Roman" pitchFamily="18" charset="0"/>
              </a:rPr>
              <a:t>Solves Double-spending problem  by using a peer-to-peer distributed timestamp server</a:t>
            </a:r>
          </a:p>
          <a:p>
            <a:pPr lvl="1" eaLnBrk="1" hangingPunct="1">
              <a:defRPr/>
            </a:pPr>
            <a:r>
              <a:rPr lang="en-US" altLang="en-US" dirty="0">
                <a:latin typeface="Times New Roman" pitchFamily="18" charset="0"/>
                <a:cs typeface="Times New Roman" pitchFamily="18" charset="0"/>
              </a:rPr>
              <a:t>Transactions are computationally impractical to reverse (protect the seller)</a:t>
            </a:r>
          </a:p>
          <a:p>
            <a:pPr lvl="1" eaLnBrk="1" hangingPunct="1">
              <a:defRPr/>
            </a:pPr>
            <a:r>
              <a:rPr lang="en-US" altLang="en-US" dirty="0">
                <a:latin typeface="Times New Roman" pitchFamily="18" charset="0"/>
                <a:cs typeface="Times New Roman" pitchFamily="18" charset="0"/>
              </a:rPr>
              <a:t>The system is secure as long as honest nodes control more CPU power than any cooperating group of attacker nodes. (51% attack)</a:t>
            </a:r>
          </a:p>
          <a:p>
            <a:pPr lvl="1" eaLnBrk="1" hangingPunct="1">
              <a:defRPr/>
            </a:pPr>
            <a:endParaRPr lang="en-US" altLang="en-US" dirty="0">
              <a:latin typeface="Times New Roman" pitchFamily="18" charset="0"/>
              <a:cs typeface="Times New Roman" pitchFamily="18" charset="0"/>
            </a:endParaRPr>
          </a:p>
          <a:p>
            <a:pPr marL="0" indent="0" eaLnBrk="1" hangingPunct="1">
              <a:buFont typeface="Wingdings" pitchFamily="2" charset="2"/>
              <a:buNone/>
              <a:defRPr/>
            </a:pPr>
            <a:endParaRPr lang="en-US" altLang="en-US" dirty="0">
              <a:latin typeface="Times New Roman" pitchFamily="18" charset="0"/>
              <a:cs typeface="Times New Roman" pitchFamily="18" charset="0"/>
            </a:endParaRPr>
          </a:p>
          <a:p>
            <a:pPr marL="0" indent="0" eaLnBrk="1" hangingPunct="1">
              <a:buFont typeface="Wingdings" pitchFamily="2" charset="2"/>
              <a:buNone/>
              <a:defRPr/>
            </a:pP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Introduction</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3</a:t>
            </a:fld>
            <a:endParaRPr lang="en-US" altLang="en-US" sz="1200">
              <a:latin typeface="Arial" charset="0"/>
            </a:endParaRPr>
          </a:p>
        </p:txBody>
      </p:sp>
      <p:pic>
        <p:nvPicPr>
          <p:cNvPr id="1028" name="Picture 4" descr="https://images-na.ssl-images-amazon.com/images/I/71IRz2UmfOL._AC_SL12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495800"/>
            <a:ext cx="1670699" cy="163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en-US" dirty="0"/>
              <a:t>Bitcoin White-Paper (2008)</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4</a:t>
            </a:fld>
            <a:endParaRPr lang="en-US" altLang="en-US" sz="1200">
              <a:latin typeface="Arial" charset="0"/>
            </a:endParaRPr>
          </a:p>
        </p:txBody>
      </p:sp>
      <p:pic>
        <p:nvPicPr>
          <p:cNvPr id="1028" name="Picture 4" descr="https://images-na.ssl-images-amazon.com/images/I/71IRz2UmfOL._AC_SL12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495800"/>
            <a:ext cx="1670699" cy="16326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0F4795-1167-AB2D-A660-E07BF2B0A52E}"/>
              </a:ext>
            </a:extLst>
          </p:cNvPr>
          <p:cNvPicPr>
            <a:picLocks noChangeAspect="1"/>
          </p:cNvPicPr>
          <p:nvPr/>
        </p:nvPicPr>
        <p:blipFill>
          <a:blip r:embed="rId3"/>
          <a:stretch>
            <a:fillRect/>
          </a:stretch>
        </p:blipFill>
        <p:spPr>
          <a:xfrm>
            <a:off x="914400" y="1524000"/>
            <a:ext cx="5772150" cy="4524375"/>
          </a:xfrm>
          <a:prstGeom prst="rect">
            <a:avLst/>
          </a:prstGeom>
        </p:spPr>
      </p:pic>
    </p:spTree>
    <p:extLst>
      <p:ext uri="{BB962C8B-B14F-4D97-AF65-F5344CB8AC3E}">
        <p14:creationId xmlns:p14="http://schemas.microsoft.com/office/powerpoint/2010/main" val="4444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4953000"/>
          </a:xfrm>
        </p:spPr>
        <p:txBody>
          <a:bodyPr/>
          <a:lstStyle/>
          <a:p>
            <a:r>
              <a:rPr lang="en-US" dirty="0"/>
              <a:t>Each owner transfers the coin to the next by digitally signing a hash of the previous transaction and the public key of the next owner and adding these to the end of the coin. A payee can verify the signatures to verify the chain of ownership.</a:t>
            </a:r>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Transactions </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5</a:t>
            </a:fld>
            <a:endParaRPr lang="en-US" altLang="en-US" sz="1200">
              <a:latin typeface="Arial"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615179"/>
            <a:ext cx="5105400" cy="305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18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3124200"/>
          </a:xfrm>
        </p:spPr>
        <p:txBody>
          <a:bodyPr/>
          <a:lstStyle/>
          <a:p>
            <a:r>
              <a:rPr lang="en-US" dirty="0"/>
              <a:t>Solving the double-spending problem</a:t>
            </a:r>
          </a:p>
          <a:p>
            <a:pPr lvl="1"/>
            <a:r>
              <a:rPr lang="en-US" altLang="en-US" dirty="0">
                <a:latin typeface="Times New Roman" pitchFamily="18" charset="0"/>
                <a:cs typeface="Times New Roman" pitchFamily="18" charset="0"/>
              </a:rPr>
              <a:t>The earliest transaction is the one that counts.</a:t>
            </a:r>
          </a:p>
          <a:p>
            <a:pPr lvl="1"/>
            <a:r>
              <a:rPr lang="en-US" altLang="en-US" dirty="0">
                <a:latin typeface="Times New Roman" pitchFamily="18" charset="0"/>
                <a:cs typeface="Times New Roman" pitchFamily="18" charset="0"/>
              </a:rPr>
              <a:t>All transactions must be publicly announced.</a:t>
            </a:r>
          </a:p>
          <a:p>
            <a:pPr lvl="1"/>
            <a:r>
              <a:rPr lang="en-US" altLang="en-US" dirty="0">
                <a:latin typeface="Times New Roman" pitchFamily="18" charset="0"/>
                <a:cs typeface="Times New Roman" pitchFamily="18" charset="0"/>
              </a:rPr>
              <a:t>The payee needs proof that at the time of each transaction, the majority of nodes agreed it was the first received.</a:t>
            </a:r>
          </a:p>
        </p:txBody>
      </p:sp>
      <p:sp>
        <p:nvSpPr>
          <p:cNvPr id="39940" name="Rectangle 2"/>
          <p:cNvSpPr>
            <a:spLocks noGrp="1" noChangeArrowheads="1"/>
          </p:cNvSpPr>
          <p:nvPr>
            <p:ph type="title"/>
          </p:nvPr>
        </p:nvSpPr>
        <p:spPr/>
        <p:txBody>
          <a:bodyPr/>
          <a:lstStyle/>
          <a:p>
            <a:pPr eaLnBrk="1" hangingPunct="1"/>
            <a:r>
              <a:rPr lang="en-US" altLang="en-US" dirty="0"/>
              <a:t>Transactions </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6</a:t>
            </a:fld>
            <a:endParaRPr lang="en-US" altLang="en-US" sz="1200">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615179"/>
            <a:ext cx="5105400" cy="305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33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3124200"/>
          </a:xfrm>
        </p:spPr>
        <p:txBody>
          <a:bodyPr/>
          <a:lstStyle/>
          <a:p>
            <a:r>
              <a:rPr lang="en-US" dirty="0"/>
              <a:t>A timestamp server works by taking a hash of a block of items to be timestamped and widely publishing the hash, such as in a newspaper or Usenet post.</a:t>
            </a:r>
          </a:p>
          <a:p>
            <a:r>
              <a:rPr lang="en-US" dirty="0"/>
              <a:t>The timestamp proves that the data must have existed at the time in order to get into the hash.</a:t>
            </a:r>
          </a:p>
          <a:p>
            <a:r>
              <a:rPr lang="en-US" dirty="0"/>
              <a:t>Each timestamp includes the previous timestamp in its hash, forming a chain.</a:t>
            </a:r>
          </a:p>
          <a:p>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Timestamp Server </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7</a:t>
            </a:fld>
            <a:endParaRPr lang="en-US" altLang="en-US" sz="1200">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4572000"/>
            <a:ext cx="58197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97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3124200"/>
          </a:xfrm>
        </p:spPr>
        <p:txBody>
          <a:bodyPr/>
          <a:lstStyle/>
          <a:p>
            <a:r>
              <a:rPr lang="en-US" sz="2000" dirty="0"/>
              <a:t>Proof-of-work involves scanning for a value (Nonce) that when hashed, with SHA-256, the hash code should be less than a predefined </a:t>
            </a:r>
            <a:r>
              <a:rPr lang="en-US" sz="2000" i="1" dirty="0"/>
              <a:t>target-hash</a:t>
            </a:r>
            <a:r>
              <a:rPr lang="en-US" sz="2000" dirty="0"/>
              <a:t>.</a:t>
            </a:r>
          </a:p>
          <a:p>
            <a:r>
              <a:rPr lang="en-US" sz="2000" dirty="0"/>
              <a:t>The average work required is exponential in the number of zero bits in the target-hash and can be verified by executing a single hash. </a:t>
            </a:r>
          </a:p>
          <a:p>
            <a:r>
              <a:rPr lang="en-US" sz="2000" dirty="0"/>
              <a:t>As later blocks are chained after it, the work to change the block would include redoing all the blocks after it.</a:t>
            </a:r>
          </a:p>
          <a:p>
            <a:r>
              <a:rPr lang="en-US" sz="2000" dirty="0"/>
              <a:t>For decision making, the proof-of-work is “one-CPU-one-vote”.</a:t>
            </a:r>
          </a:p>
          <a:p>
            <a:r>
              <a:rPr lang="en-US" sz="2000" dirty="0"/>
              <a:t>The majority decision is represented by the longest chain.</a:t>
            </a:r>
          </a:p>
          <a:p>
            <a:endParaRPr lang="en-US" altLang="en-US" dirty="0">
              <a:latin typeface="Times New Roman" pitchFamily="18" charset="0"/>
              <a:cs typeface="Times New Roman" pitchFamily="18" charset="0"/>
            </a:endParaRPr>
          </a:p>
        </p:txBody>
      </p:sp>
      <p:sp>
        <p:nvSpPr>
          <p:cNvPr id="39940" name="Rectangle 2"/>
          <p:cNvSpPr>
            <a:spLocks noGrp="1" noChangeArrowheads="1"/>
          </p:cNvSpPr>
          <p:nvPr>
            <p:ph type="title"/>
          </p:nvPr>
        </p:nvSpPr>
        <p:spPr/>
        <p:txBody>
          <a:bodyPr/>
          <a:lstStyle/>
          <a:p>
            <a:pPr eaLnBrk="1" hangingPunct="1"/>
            <a:r>
              <a:rPr lang="en-US" altLang="en-US" dirty="0"/>
              <a:t>Proof-of-Work (POW)</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8</a:t>
            </a:fld>
            <a:endParaRPr lang="en-US" altLang="en-US" sz="1200">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95800"/>
            <a:ext cx="54578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27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381000" y="1219200"/>
            <a:ext cx="8229600" cy="2057400"/>
          </a:xfrm>
        </p:spPr>
        <p:txBody>
          <a:bodyPr/>
          <a:lstStyle/>
          <a:p>
            <a:r>
              <a:rPr lang="en-US" sz="2000" dirty="0"/>
              <a:t>Maintaining the longest chain:</a:t>
            </a:r>
            <a:r>
              <a:rPr lang="en-US" sz="1200" dirty="0"/>
              <a:t> </a:t>
            </a:r>
          </a:p>
          <a:p>
            <a:pPr lvl="1"/>
            <a:r>
              <a:rPr lang="en-US" sz="1600" dirty="0"/>
              <a:t>If someone tries to propagate an invalid block, the network will reject it. </a:t>
            </a:r>
          </a:p>
          <a:p>
            <a:pPr lvl="1"/>
            <a:r>
              <a:rPr lang="en-US" sz="1600" dirty="0"/>
              <a:t>If valid blocks accepted by the network, but arrive late to other peers, they might have been already beaten in propagation by other blocks, and hence they will no longer be mined any further (orphan blocks).</a:t>
            </a:r>
            <a:endParaRPr lang="en-US" sz="2000" dirty="0"/>
          </a:p>
          <a:p>
            <a:pPr lvl="1"/>
            <a:r>
              <a:rPr lang="en-US" sz="1600" dirty="0"/>
              <a:t>Eventually, the blockchain name is given to the longest chain of valid blocks.</a:t>
            </a:r>
          </a:p>
        </p:txBody>
      </p:sp>
      <p:sp>
        <p:nvSpPr>
          <p:cNvPr id="39940" name="Rectangle 2"/>
          <p:cNvSpPr>
            <a:spLocks noGrp="1" noChangeArrowheads="1"/>
          </p:cNvSpPr>
          <p:nvPr>
            <p:ph type="title"/>
          </p:nvPr>
        </p:nvSpPr>
        <p:spPr/>
        <p:txBody>
          <a:bodyPr/>
          <a:lstStyle/>
          <a:p>
            <a:pPr eaLnBrk="1" hangingPunct="1"/>
            <a:r>
              <a:rPr lang="en-US" altLang="en-US" dirty="0"/>
              <a:t>Proof-of-Work (POW)</a:t>
            </a:r>
          </a:p>
        </p:txBody>
      </p:sp>
      <p:sp>
        <p:nvSpPr>
          <p:cNvPr id="39941" name="AutoShape 4" descr="11fig09_alt"/>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2" name="AutoShape 5" descr="11fig09_al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latin typeface="Arial" charset="0"/>
            </a:endParaRPr>
          </a:p>
        </p:txBody>
      </p:sp>
      <p:sp>
        <p:nvSpPr>
          <p:cNvPr id="399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9900"/>
              </a:buClr>
              <a:buSzPct val="60000"/>
              <a:buFont typeface="Wingdings" pitchFamily="2" charset="2"/>
              <a:buChar char="n"/>
              <a:defRPr sz="2400">
                <a:solidFill>
                  <a:schemeClr val="tx1"/>
                </a:solidFill>
                <a:latin typeface="Tahoma" pitchFamily="34" charset="0"/>
                <a:cs typeface="Arial" charset="0"/>
              </a:defRPr>
            </a:lvl1pPr>
            <a:lvl2pPr marL="742950" indent="-28575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2pPr>
            <a:lvl3pPr marL="1143000" indent="-228600">
              <a:spcBef>
                <a:spcPct val="20000"/>
              </a:spcBef>
              <a:buClr>
                <a:schemeClr val="tx1"/>
              </a:buClr>
              <a:buSzPct val="50000"/>
              <a:buFont typeface="Wingdings" pitchFamily="2" charset="2"/>
              <a:buChar char="n"/>
              <a:defRPr sz="1600">
                <a:solidFill>
                  <a:schemeClr val="tx1"/>
                </a:solidFill>
                <a:latin typeface="Tahoma" pitchFamily="34" charset="0"/>
                <a:cs typeface="Arial" charset="0"/>
              </a:defRPr>
            </a:lvl3pPr>
            <a:lvl4pPr marL="1600200" indent="-228600">
              <a:spcBef>
                <a:spcPct val="20000"/>
              </a:spcBef>
              <a:buClr>
                <a:schemeClr val="tx1"/>
              </a:buClr>
              <a:buSzPct val="55000"/>
              <a:buFont typeface="Wingdings" pitchFamily="2" charset="2"/>
              <a:buChar char="n"/>
              <a:defRPr sz="1200">
                <a:solidFill>
                  <a:schemeClr val="tx1"/>
                </a:solidFill>
                <a:latin typeface="Tahoma" pitchFamily="34" charset="0"/>
                <a:cs typeface="Arial" charset="0"/>
              </a:defRPr>
            </a:lvl4pPr>
            <a:lvl5pPr marL="2057400" indent="-228600">
              <a:spcBef>
                <a:spcPct val="20000"/>
              </a:spcBef>
              <a:buClr>
                <a:schemeClr val="tx1"/>
              </a:buClr>
              <a:buSzPct val="50000"/>
              <a:buFont typeface="Wingdings" pitchFamily="2" charset="2"/>
              <a:buChar char="n"/>
              <a:defRPr sz="12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tx1"/>
              </a:buClr>
              <a:buSzPct val="50000"/>
              <a:buFont typeface="Wingdings" pitchFamily="2" charset="2"/>
              <a:buChar char="n"/>
              <a:defRPr sz="1200">
                <a:solidFill>
                  <a:schemeClr val="tx1"/>
                </a:solidFill>
                <a:latin typeface="Tahoma" pitchFamily="34" charset="0"/>
                <a:cs typeface="Arial" charset="0"/>
              </a:defRPr>
            </a:lvl9pPr>
          </a:lstStyle>
          <a:p>
            <a:pPr>
              <a:spcBef>
                <a:spcPct val="0"/>
              </a:spcBef>
              <a:buClrTx/>
              <a:buSzTx/>
              <a:buFontTx/>
              <a:buNone/>
            </a:pPr>
            <a:fld id="{17EEB64F-6E8C-46E4-9FE8-4F42B1AF7EAD}" type="slidenum">
              <a:rPr lang="en-US" altLang="en-US" sz="1200">
                <a:latin typeface="Arial" charset="0"/>
              </a:rPr>
              <a:pPr>
                <a:spcBef>
                  <a:spcPct val="0"/>
                </a:spcBef>
                <a:buClrTx/>
                <a:buSzTx/>
                <a:buFontTx/>
                <a:buNone/>
              </a:pPr>
              <a:t>9</a:t>
            </a:fld>
            <a:endParaRPr lang="en-US" altLang="en-US" sz="1200">
              <a:latin typeface="Arial" charset="0"/>
            </a:endParaRPr>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562852"/>
            <a:ext cx="8477250" cy="242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335004"/>
      </p:ext>
    </p:extLst>
  </p:cSld>
  <p:clrMapOvr>
    <a:masterClrMapping/>
  </p:clrMapOvr>
</p:sld>
</file>

<file path=ppt/theme/theme1.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3796</TotalTime>
  <Words>1638</Words>
  <Application>Microsoft Office PowerPoint</Application>
  <PresentationFormat>On-screen Show (4:3)</PresentationFormat>
  <Paragraphs>220</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Tahoma</vt:lpstr>
      <vt:lpstr>Times</vt:lpstr>
      <vt:lpstr>Times New Roman</vt:lpstr>
      <vt:lpstr>Wingdings</vt:lpstr>
      <vt:lpstr>1_Blends</vt:lpstr>
      <vt:lpstr>Theme1</vt:lpstr>
      <vt:lpstr>Bitcoin</vt:lpstr>
      <vt:lpstr>Outline</vt:lpstr>
      <vt:lpstr>Introduction</vt:lpstr>
      <vt:lpstr>Bitcoin White-Paper (2008)</vt:lpstr>
      <vt:lpstr>Transactions </vt:lpstr>
      <vt:lpstr>Transactions </vt:lpstr>
      <vt:lpstr>Timestamp Server </vt:lpstr>
      <vt:lpstr>Proof-of-Work (POW)</vt:lpstr>
      <vt:lpstr>Proof-of-Work (POW)</vt:lpstr>
      <vt:lpstr>Proof-of-Work (POW)</vt:lpstr>
      <vt:lpstr>Network</vt:lpstr>
      <vt:lpstr>Incentive</vt:lpstr>
      <vt:lpstr>Reclaiming Disk Space</vt:lpstr>
      <vt:lpstr>Simplified Payment Verification</vt:lpstr>
      <vt:lpstr>Combining and Splitting Value</vt:lpstr>
      <vt:lpstr>Combining and Splitting Value</vt:lpstr>
      <vt:lpstr>Privacy</vt:lpstr>
      <vt:lpstr>Honest Node vs Attacker Calculations</vt:lpstr>
      <vt:lpstr>Bitcoin Economics</vt:lpstr>
      <vt:lpstr>Bitcoin Market Cap.</vt:lpstr>
      <vt:lpstr>Bitcoin Inflation</vt:lpstr>
      <vt:lpstr>Bitcoin Inflation</vt:lpstr>
      <vt:lpstr>Bitcoin Mining</vt:lpstr>
      <vt:lpstr>Bitcoin Mining</vt:lpstr>
      <vt:lpstr>Bitcoin Mining (China)</vt:lpstr>
      <vt:lpstr>Bitcoin Mining (Iceland)</vt:lpstr>
      <vt:lpstr>Bitcoin Mining (Japan)</vt:lpstr>
      <vt:lpstr>Bitcoin Wallet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subject>Bitcoin</dc:subject>
  <dc:creator>Dr. Sultan Almuhammadi</dc:creator>
  <cp:lastModifiedBy>Sultan Ahmad Al-Muhammadi</cp:lastModifiedBy>
  <cp:revision>138</cp:revision>
  <dcterms:created xsi:type="dcterms:W3CDTF">2008-06-05T09:27:14Z</dcterms:created>
  <dcterms:modified xsi:type="dcterms:W3CDTF">2025-12-04T04:29:21Z</dcterms:modified>
</cp:coreProperties>
</file>