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57"/>
  </p:notesMasterIdLst>
  <p:sldIdLst>
    <p:sldId id="274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306" r:id="rId10"/>
    <p:sldId id="275" r:id="rId11"/>
    <p:sldId id="277" r:id="rId12"/>
    <p:sldId id="278" r:id="rId13"/>
    <p:sldId id="279" r:id="rId14"/>
    <p:sldId id="280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31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301" r:id="rId41"/>
    <p:sldId id="302" r:id="rId42"/>
    <p:sldId id="303" r:id="rId43"/>
    <p:sldId id="304" r:id="rId44"/>
    <p:sldId id="305" r:id="rId45"/>
    <p:sldId id="309" r:id="rId46"/>
    <p:sldId id="310" r:id="rId47"/>
    <p:sldId id="311" r:id="rId48"/>
    <p:sldId id="313" r:id="rId49"/>
    <p:sldId id="314" r:id="rId50"/>
    <p:sldId id="315" r:id="rId51"/>
    <p:sldId id="320" r:id="rId52"/>
    <p:sldId id="316" r:id="rId53"/>
    <p:sldId id="317" r:id="rId54"/>
    <p:sldId id="318" r:id="rId55"/>
    <p:sldId id="319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928" autoAdjust="0"/>
  </p:normalViewPr>
  <p:slideViewPr>
    <p:cSldViewPr>
      <p:cViewPr varScale="1">
        <p:scale>
          <a:sx n="79" d="100"/>
          <a:sy n="79" d="100"/>
        </p:scale>
        <p:origin x="60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157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11FE79F-442E-4AAC-B6E0-459A0E811082}" type="datetimeFigureOut">
              <a:rPr lang="en-US"/>
              <a:pPr>
                <a:defRPr/>
              </a:pPr>
              <a:t>10/12/2025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2E04E29-103B-4DBD-9B4C-073EEB9CE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25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371C1C-C794-4AB7-BB8C-562F153CCC07}" type="slidenum">
              <a:rPr lang="en-AU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AU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D1ABF0-D329-4405-8D17-30C7EA0807B5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33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C451C1-96C3-4C5F-B878-EDAC94139606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728913"/>
            <a:ext cx="6096000" cy="7762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97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43228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813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7988" y="214313"/>
            <a:ext cx="1997075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14313"/>
            <a:ext cx="5843588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6476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214313"/>
            <a:ext cx="7993063" cy="591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2221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17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92A8A-15C1-41D6-B749-9B00E7BCDBD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94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371600"/>
            <a:ext cx="3752850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371600"/>
            <a:ext cx="3754438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76F98-D831-4C08-BC13-0D1805FD9A5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86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F5B49-2E5A-4385-81BC-D490EB04CCE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073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100E2-29D0-4249-86EF-D45A0D56633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42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990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C9246-D722-4027-9B79-A83658CA55C6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31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6997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14313"/>
            <a:ext cx="7307263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71600"/>
            <a:ext cx="7659688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0480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BA18AE2C-B89D-4449-A6A8-7940AAE9350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1" r:id="rId3"/>
    <p:sldLayoutId id="2147483952" r:id="rId4"/>
    <p:sldLayoutId id="2147483953" r:id="rId5"/>
    <p:sldLayoutId id="2147483954" r:id="rId6"/>
    <p:sldLayoutId id="2147483958" r:id="rId7"/>
    <p:sldLayoutId id="2147483955" r:id="rId8"/>
    <p:sldLayoutId id="2147483959" r:id="rId9"/>
    <p:sldLayoutId id="2147483960" r:id="rId10"/>
    <p:sldLayoutId id="2147483961" r:id="rId11"/>
    <p:sldLayoutId id="2147483962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k:@MSITStore:E:\sultan\courses_kfupm%20home\public_html\crypto_books\Stallings%20-%20Cryptography%20and%20Network%20Security.chm::/0131873164/app03.html#gloss01_008" TargetMode="External"/><Relationship Id="rId2" Type="http://schemas.openxmlformats.org/officeDocument/2006/relationships/hyperlink" Target="mk:@MSITStore:E:\sultan\courses_kfupm%20home\public_html\crypto_books\Stallings%20-%20Cryptography%20and%20Network%20Security.chm::/0131873164/app03.html#gloss01_074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2"/>
          <p:cNvSpPr>
            <a:spLocks noGrp="1"/>
          </p:cNvSpPr>
          <p:nvPr>
            <p:ph type="ctrTitle"/>
          </p:nvPr>
        </p:nvSpPr>
        <p:spPr>
          <a:xfrm>
            <a:off x="2195513" y="2276475"/>
            <a:ext cx="6096000" cy="776288"/>
          </a:xfrm>
        </p:spPr>
        <p:txBody>
          <a:bodyPr/>
          <a:lstStyle/>
          <a:p>
            <a:pPr algn="ctr" eaLnBrk="1" hangingPunct="1"/>
            <a:r>
              <a:rPr lang="en-US" altLang="en-US"/>
              <a:t>Block Ciphers &amp; DES</a:t>
            </a:r>
          </a:p>
        </p:txBody>
      </p:sp>
      <p:sp>
        <p:nvSpPr>
          <p:cNvPr id="9219" name="Subtitle 13"/>
          <p:cNvSpPr>
            <a:spLocks noGrp="1"/>
          </p:cNvSpPr>
          <p:nvPr>
            <p:ph type="subTitle" idx="1"/>
          </p:nvPr>
        </p:nvSpPr>
        <p:spPr>
          <a:xfrm>
            <a:off x="1763713" y="5084763"/>
            <a:ext cx="6408737" cy="1008062"/>
          </a:xfrm>
        </p:spPr>
        <p:txBody>
          <a:bodyPr/>
          <a:lstStyle/>
          <a:p>
            <a:pPr algn="l" eaLnBrk="1" hangingPunct="1"/>
            <a:r>
              <a:rPr lang="en-US" altLang="en-US" sz="1800" dirty="0"/>
              <a:t>This lecture is based on:</a:t>
            </a:r>
          </a:p>
          <a:p>
            <a:pPr algn="l" eaLnBrk="1" hangingPunct="1"/>
            <a:r>
              <a:rPr lang="en-US" altLang="en-US" sz="1800" dirty="0"/>
              <a:t>Stallings, Cryptography and Network Security: Chapter 4</a:t>
            </a:r>
          </a:p>
          <a:p>
            <a:pPr algn="l" eaLnBrk="1" hangingPunct="1"/>
            <a:r>
              <a:rPr lang="en-US" altLang="en-US" sz="1800" dirty="0"/>
              <a:t>Forouzan, Cryptography and Network Security: Chapter 5, 6*</a:t>
            </a:r>
          </a:p>
          <a:p>
            <a:pPr algn="l" eaLnBrk="1" hangingPunct="1"/>
            <a:endParaRPr lang="en-US" altLang="en-US" sz="1800" dirty="0"/>
          </a:p>
        </p:txBody>
      </p:sp>
      <p:sp>
        <p:nvSpPr>
          <p:cNvPr id="5" name="Subtitle 13"/>
          <p:cNvSpPr txBox="1">
            <a:spLocks/>
          </p:cNvSpPr>
          <p:nvPr/>
        </p:nvSpPr>
        <p:spPr bwMode="auto">
          <a:xfrm>
            <a:off x="1908175" y="3860800"/>
            <a:ext cx="6624638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0000"/>
              <a:buFont typeface="Wingdings" panose="05000000000000000000" pitchFamily="2" charset="2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alt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Cryptography and Blockchain Applications </a:t>
            </a:r>
            <a:endParaRPr lang="en-US" altLang="en-US" sz="1800" dirty="0"/>
          </a:p>
          <a:p>
            <a:pPr>
              <a:defRPr/>
            </a:pPr>
            <a:endParaRPr lang="en-US" sz="1400" kern="0" dirty="0"/>
          </a:p>
          <a:p>
            <a:pPr>
              <a:defRPr/>
            </a:pPr>
            <a:r>
              <a:rPr lang="en-US" sz="1400" kern="0" dirty="0"/>
              <a:t>Prepared by: </a:t>
            </a:r>
          </a:p>
          <a:p>
            <a:pPr>
              <a:defRPr/>
            </a:pPr>
            <a:r>
              <a:rPr lang="en-US" sz="1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Sultan Almuhammadi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1219200" y="152400"/>
            <a:ext cx="7924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King Fahd University of Petroleum &amp; Minerals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>
                <a:latin typeface="Times New Roman" pitchFamily="18" charset="0"/>
                <a:cs typeface="Times New Roman" pitchFamily="18" charset="0"/>
              </a:rPr>
              <a:t>College of Computer Sciences &amp; Engineering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b="1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19200"/>
            <a:ext cx="7696200" cy="5410200"/>
          </a:xfrm>
        </p:spPr>
        <p:txBody>
          <a:bodyPr/>
          <a:lstStyle/>
          <a:p>
            <a:pPr algn="just" eaLnBrk="1" hangingPunct="1"/>
            <a:r>
              <a:rPr lang="en-US" altLang="en-US"/>
              <a:t>Feistel designed a very intelligent and interesting cipher that has been used for decades (sine 1970s).</a:t>
            </a:r>
          </a:p>
          <a:p>
            <a:pPr algn="just" eaLnBrk="1" hangingPunct="1"/>
            <a:r>
              <a:rPr lang="en-US" altLang="en-US"/>
              <a:t>Part of the data is used to encrypted the other part.</a:t>
            </a:r>
          </a:p>
          <a:p>
            <a:pPr algn="just" eaLnBrk="1" hangingPunct="1"/>
            <a:r>
              <a:rPr lang="en-US" altLang="en-US"/>
              <a:t>A Feistel cipher can have three types of components:</a:t>
            </a:r>
          </a:p>
          <a:p>
            <a:pPr lvl="1" algn="just" eaLnBrk="1" hangingPunct="1"/>
            <a:r>
              <a:rPr lang="en-US" altLang="en-US">
                <a:solidFill>
                  <a:schemeClr val="hlink"/>
                </a:solidFill>
              </a:rPr>
              <a:t>self-invertible, invertible, noninvertible</a:t>
            </a:r>
          </a:p>
          <a:p>
            <a:pPr algn="just" eaLnBrk="1" hangingPunct="1"/>
            <a:r>
              <a:rPr lang="en-US" altLang="en-US"/>
              <a:t>Non-Feistel cipher uses only invertible components.</a:t>
            </a:r>
          </a:p>
          <a:p>
            <a:pPr algn="just" eaLnBrk="1" hangingPunct="1"/>
            <a:r>
              <a:rPr lang="en-US" altLang="en-US"/>
              <a:t>Examples of Feistel cipher:</a:t>
            </a:r>
          </a:p>
          <a:p>
            <a:pPr lvl="1" algn="just" eaLnBrk="1" hangingPunct="1"/>
            <a:r>
              <a:rPr lang="en-US" altLang="en-US"/>
              <a:t>DES (1977)</a:t>
            </a:r>
          </a:p>
          <a:p>
            <a:pPr lvl="1" algn="just" eaLnBrk="1" hangingPunct="1"/>
            <a:r>
              <a:rPr lang="en-US" altLang="en-US"/>
              <a:t>Bluefish (1993)</a:t>
            </a:r>
          </a:p>
          <a:p>
            <a:pPr lvl="1" algn="just" eaLnBrk="1" hangingPunct="1"/>
            <a:r>
              <a:rPr lang="en-US" altLang="en-US"/>
              <a:t>GOST (1994)</a:t>
            </a:r>
          </a:p>
          <a:p>
            <a:pPr lvl="1" algn="just" eaLnBrk="1" hangingPunct="1"/>
            <a:r>
              <a:rPr lang="en-US" altLang="en-US"/>
              <a:t>Twofish (1998)</a:t>
            </a:r>
          </a:p>
          <a:p>
            <a:pPr lvl="1" algn="just" eaLnBrk="1" hangingPunct="1"/>
            <a:endParaRPr lang="en-US" alt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Feistel Cipher</a:t>
            </a:r>
          </a:p>
        </p:txBody>
      </p:sp>
      <p:sp>
        <p:nvSpPr>
          <p:cNvPr id="18436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19EBDF8-B086-4C1A-AB4C-077455052C43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Confusion and Diffusion</a:t>
            </a:r>
          </a:p>
        </p:txBody>
      </p:sp>
      <p:sp>
        <p:nvSpPr>
          <p:cNvPr id="19459" name="Rectangle 16"/>
          <p:cNvSpPr>
            <a:spLocks noChangeArrowheads="1"/>
          </p:cNvSpPr>
          <p:nvPr/>
        </p:nvSpPr>
        <p:spPr bwMode="auto">
          <a:xfrm>
            <a:off x="447675" y="3886200"/>
            <a:ext cx="8077200" cy="946150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Diffusion hides the relationship between the ciphertext and the plaintext.</a:t>
            </a:r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>
            <a:off x="447675" y="3810000"/>
            <a:ext cx="8153400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ine 21"/>
          <p:cNvSpPr>
            <a:spLocks noChangeShapeType="1"/>
          </p:cNvSpPr>
          <p:nvPr/>
        </p:nvSpPr>
        <p:spPr bwMode="auto">
          <a:xfrm>
            <a:off x="447675" y="4953000"/>
            <a:ext cx="8153400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2" name="Rectangle 16"/>
          <p:cNvSpPr>
            <a:spLocks noChangeArrowheads="1"/>
          </p:cNvSpPr>
          <p:nvPr/>
        </p:nvSpPr>
        <p:spPr bwMode="auto">
          <a:xfrm>
            <a:off x="409575" y="1905000"/>
            <a:ext cx="8077200" cy="946150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Confusion hides the relationship between the ciphertext and the key.</a:t>
            </a:r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>
            <a:off x="409575" y="1828800"/>
            <a:ext cx="8153400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>
            <a:off x="409575" y="2971800"/>
            <a:ext cx="8153400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5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E64F804-FBA2-4C4B-A037-54004B6BC4C8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Feistel Cipher (First design)</a:t>
            </a:r>
          </a:p>
        </p:txBody>
      </p:sp>
      <p:pic>
        <p:nvPicPr>
          <p:cNvPr id="2048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600200"/>
            <a:ext cx="7231063" cy="275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A9CA60C-2E13-46DE-821A-21FF632FB12D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Feistel Cipher (Improved design)</a:t>
            </a:r>
          </a:p>
        </p:txBody>
      </p:sp>
      <p:pic>
        <p:nvPicPr>
          <p:cNvPr id="21507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1263" y="1371600"/>
            <a:ext cx="6761162" cy="2819400"/>
          </a:xfrm>
          <a:noFill/>
        </p:spPr>
      </p:pic>
      <p:sp>
        <p:nvSpPr>
          <p:cNvPr id="21508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3CF5935-94AC-4A8E-9D13-72E5ECD94B65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14313"/>
            <a:ext cx="7307263" cy="776287"/>
          </a:xfrm>
        </p:spPr>
        <p:txBody>
          <a:bodyPr/>
          <a:lstStyle/>
          <a:p>
            <a:pPr eaLnBrk="1" hangingPunct="1"/>
            <a:r>
              <a:rPr lang="en-US" altLang="en-US"/>
              <a:t>Feistel Cipher </a:t>
            </a:r>
            <a:br>
              <a:rPr lang="en-US" altLang="en-US"/>
            </a:br>
            <a:r>
              <a:rPr lang="en-US" altLang="en-US"/>
              <a:t>(Final design of two rounds)</a:t>
            </a:r>
          </a:p>
        </p:txBody>
      </p:sp>
      <p:pic>
        <p:nvPicPr>
          <p:cNvPr id="225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143000"/>
            <a:ext cx="5667375" cy="565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0000D8B-DB54-494B-A085-5E688F0B2342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Widely used encryption scheme. </a:t>
            </a:r>
          </a:p>
          <a:p>
            <a:pPr eaLnBrk="1" hangingPunct="1"/>
            <a:r>
              <a:rPr lang="en-US" altLang="en-US"/>
              <a:t>Adopted by National Bureau of Standards in 1977. </a:t>
            </a:r>
          </a:p>
          <a:p>
            <a:pPr eaLnBrk="1" hangingPunct="1"/>
            <a:r>
              <a:rPr lang="en-US" altLang="en-US"/>
              <a:t>The algorithm itself is called Data Encryption Algorithm (DEA).</a:t>
            </a:r>
          </a:p>
          <a:p>
            <a:pPr eaLnBrk="1" hangingPunct="1"/>
            <a:r>
              <a:rPr lang="en-US" altLang="en-US"/>
              <a:t>Data are encrypted in 64-bit blocks using a 56-bit key.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Data Encryption Standard (DES)</a:t>
            </a:r>
          </a:p>
        </p:txBody>
      </p:sp>
      <p:sp>
        <p:nvSpPr>
          <p:cNvPr id="23556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9052568-AFA8-4091-AB47-AB953300EB5D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049338"/>
            <a:ext cx="7086600" cy="5659437"/>
          </a:xfrm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22238"/>
            <a:ext cx="6705600" cy="792162"/>
          </a:xfrm>
        </p:spPr>
        <p:txBody>
          <a:bodyPr/>
          <a:lstStyle/>
          <a:p>
            <a:pPr eaLnBrk="1" hangingPunct="1"/>
            <a:r>
              <a:rPr lang="en-US" altLang="en-US"/>
              <a:t>DES Encryption </a:t>
            </a:r>
          </a:p>
        </p:txBody>
      </p:sp>
      <p:sp>
        <p:nvSpPr>
          <p:cNvPr id="24580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21939C6-B81E-4EF5-B83B-5B0374EF6A15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295400"/>
            <a:ext cx="7467600" cy="5140325"/>
          </a:xfrm>
          <a:ln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22238"/>
            <a:ext cx="6553200" cy="715962"/>
          </a:xfrm>
        </p:spPr>
        <p:txBody>
          <a:bodyPr/>
          <a:lstStyle/>
          <a:p>
            <a:pPr eaLnBrk="1" hangingPunct="1"/>
            <a:r>
              <a:rPr lang="en-US" altLang="en-US"/>
              <a:t>DES: Initial Permutation (IP) </a:t>
            </a:r>
          </a:p>
        </p:txBody>
      </p:sp>
      <p:sp>
        <p:nvSpPr>
          <p:cNvPr id="25604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D7EA125-A19B-4163-BE4C-A7A691C98C98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95400"/>
            <a:ext cx="7467600" cy="4987925"/>
          </a:xfrm>
          <a:ln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122238"/>
            <a:ext cx="6629400" cy="715962"/>
          </a:xfrm>
          <a:noFill/>
        </p:spPr>
        <p:txBody>
          <a:bodyPr/>
          <a:lstStyle/>
          <a:p>
            <a:pPr eaLnBrk="1" hangingPunct="1"/>
            <a:r>
              <a:rPr lang="en-US" altLang="en-US" sz="3500"/>
              <a:t>DES: Inverse Initial Permutation </a:t>
            </a:r>
          </a:p>
        </p:txBody>
      </p:sp>
      <p:sp>
        <p:nvSpPr>
          <p:cNvPr id="26628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08AC2BA-9E55-4BA8-BE0B-19A182EBA161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6675" y="1371600"/>
            <a:ext cx="6510338" cy="4760913"/>
          </a:xfrm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Single Round of DES Algorithm </a:t>
            </a:r>
          </a:p>
        </p:txBody>
      </p:sp>
      <p:sp>
        <p:nvSpPr>
          <p:cNvPr id="27652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340EE37-8D2A-4593-B302-122E23D943BC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Stream cipher vs. Block cipher</a:t>
            </a:r>
          </a:p>
          <a:p>
            <a:pPr eaLnBrk="1" hangingPunct="1"/>
            <a:r>
              <a:rPr lang="en-US" altLang="en-US" dirty="0"/>
              <a:t>Motivation</a:t>
            </a:r>
          </a:p>
          <a:p>
            <a:pPr eaLnBrk="1" hangingPunct="1"/>
            <a:r>
              <a:rPr lang="en-US" altLang="en-US" dirty="0"/>
              <a:t>Reversible vs. Irreversible mapping</a:t>
            </a:r>
          </a:p>
          <a:p>
            <a:pPr eaLnBrk="1" hangingPunct="1"/>
            <a:r>
              <a:rPr lang="en-US" altLang="en-US" dirty="0"/>
              <a:t>Ideal Block Cipher</a:t>
            </a:r>
          </a:p>
          <a:p>
            <a:pPr eaLnBrk="1" hangingPunct="1"/>
            <a:r>
              <a:rPr lang="en-US" altLang="en-US" dirty="0"/>
              <a:t>DES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10244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EBC7BE9-5F04-4FAE-96BC-8C25E564CCC4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863" y="1371600"/>
            <a:ext cx="7170737" cy="4953000"/>
          </a:xfrm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22238"/>
            <a:ext cx="6934200" cy="715962"/>
          </a:xfrm>
        </p:spPr>
        <p:txBody>
          <a:bodyPr/>
          <a:lstStyle/>
          <a:p>
            <a:pPr eaLnBrk="1" hangingPunct="1"/>
            <a:r>
              <a:rPr lang="en-US" altLang="en-US" sz="3500"/>
              <a:t>DES: Expansion Permutation (E) </a:t>
            </a:r>
          </a:p>
        </p:txBody>
      </p:sp>
      <p:sp>
        <p:nvSpPr>
          <p:cNvPr id="28676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921B438-294F-4E78-A7E0-3BBEA01ECBC4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" y="1371600"/>
            <a:ext cx="8229600" cy="3124200"/>
          </a:xfrm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22238"/>
            <a:ext cx="6553200" cy="715962"/>
          </a:xfrm>
        </p:spPr>
        <p:txBody>
          <a:bodyPr/>
          <a:lstStyle/>
          <a:p>
            <a:pPr eaLnBrk="1" hangingPunct="1"/>
            <a:r>
              <a:rPr lang="en-US" altLang="en-US"/>
              <a:t>DES: S-Boxes 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4764088"/>
            <a:ext cx="81534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1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6C876C7-6DBE-411D-8B57-F0AD2208A5A1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98563"/>
            <a:ext cx="7086600" cy="5659437"/>
          </a:xfrm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22238"/>
            <a:ext cx="6477000" cy="792162"/>
          </a:xfrm>
        </p:spPr>
        <p:txBody>
          <a:bodyPr/>
          <a:lstStyle/>
          <a:p>
            <a:pPr eaLnBrk="1" hangingPunct="1"/>
            <a:r>
              <a:rPr lang="en-US" altLang="en-US"/>
              <a:t>DES Encryption </a:t>
            </a:r>
          </a:p>
        </p:txBody>
      </p:sp>
      <p:sp>
        <p:nvSpPr>
          <p:cNvPr id="30724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E843C35-2CFD-41C4-9962-7D20E9299DC1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19"/>
          <p:cNvSpPr txBox="1">
            <a:spLocks noChangeArrowheads="1"/>
          </p:cNvSpPr>
          <p:nvPr/>
        </p:nvSpPr>
        <p:spPr bwMode="auto">
          <a:xfrm>
            <a:off x="1676400" y="152400"/>
            <a:ext cx="5562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itchFamily="18" charset="0"/>
              </a:rPr>
              <a:t>Permutation Box (P-box) </a:t>
            </a:r>
          </a:p>
        </p:txBody>
      </p:sp>
      <p:sp>
        <p:nvSpPr>
          <p:cNvPr id="31749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1438AE0-91E9-43F0-B402-3FB7E0CF5A0C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1143001"/>
            <a:ext cx="8305800" cy="358139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n-US" altLang="en-US" dirty="0">
                <a:latin typeface="Times New Roman" pitchFamily="18" charset="0"/>
              </a:rPr>
              <a:t>An (</a:t>
            </a:r>
            <a:r>
              <a:rPr lang="en-US" altLang="en-US" i="1" dirty="0">
                <a:latin typeface="Times New Roman" pitchFamily="18" charset="0"/>
              </a:rPr>
              <a:t>n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i="1" dirty="0">
                <a:latin typeface="Times New Roman" pitchFamily="18" charset="0"/>
              </a:rPr>
              <a:t>m</a:t>
            </a:r>
            <a:r>
              <a:rPr lang="en-US" altLang="en-US" dirty="0">
                <a:latin typeface="Times New Roman" pitchFamily="18" charset="0"/>
              </a:rPr>
              <a:t>) P-box has </a:t>
            </a:r>
            <a:r>
              <a:rPr lang="en-US" altLang="en-US" i="1" dirty="0">
                <a:latin typeface="Times New Roman" pitchFamily="18" charset="0"/>
              </a:rPr>
              <a:t>n</a:t>
            </a:r>
            <a:r>
              <a:rPr lang="en-US" altLang="en-US" dirty="0">
                <a:latin typeface="Times New Roman" pitchFamily="18" charset="0"/>
              </a:rPr>
              <a:t> input bits and </a:t>
            </a:r>
            <a:r>
              <a:rPr lang="en-US" altLang="en-US" i="1" dirty="0">
                <a:latin typeface="Times New Roman" pitchFamily="18" charset="0"/>
              </a:rPr>
              <a:t>m</a:t>
            </a:r>
            <a:r>
              <a:rPr lang="en-US" altLang="en-US" dirty="0">
                <a:latin typeface="Times New Roman" pitchFamily="18" charset="0"/>
              </a:rPr>
              <a:t> output bits.</a:t>
            </a:r>
          </a:p>
          <a:p>
            <a:pPr eaLnBrk="1" hangingPunct="1"/>
            <a:r>
              <a:rPr lang="en-US" altLang="en-US" dirty="0">
                <a:latin typeface="Times New Roman" pitchFamily="18" charset="0"/>
              </a:rPr>
              <a:t>Three types of P-boxes</a:t>
            </a:r>
          </a:p>
          <a:p>
            <a:pPr lvl="1" eaLnBrk="1" hangingPunct="1"/>
            <a:r>
              <a:rPr lang="en-US" altLang="en-US" dirty="0">
                <a:latin typeface="Times New Roman" pitchFamily="18" charset="0"/>
              </a:rPr>
              <a:t>Straight P-box:   n = m</a:t>
            </a:r>
          </a:p>
          <a:p>
            <a:pPr lvl="1" eaLnBrk="1" hangingPunct="1"/>
            <a:r>
              <a:rPr lang="en-US" altLang="en-US" dirty="0">
                <a:latin typeface="Times New Roman" pitchFamily="18" charset="0"/>
              </a:rPr>
              <a:t>Compression P-box:   </a:t>
            </a:r>
            <a:r>
              <a:rPr lang="en-US" altLang="en-US" i="1" dirty="0">
                <a:latin typeface="Times New Roman" pitchFamily="18" charset="0"/>
              </a:rPr>
              <a:t>n</a:t>
            </a:r>
            <a:r>
              <a:rPr lang="en-US" altLang="en-US" dirty="0">
                <a:latin typeface="Times New Roman" pitchFamily="18" charset="0"/>
              </a:rPr>
              <a:t> &gt; </a:t>
            </a:r>
            <a:r>
              <a:rPr lang="en-US" altLang="en-US" i="1" dirty="0">
                <a:latin typeface="Times New Roman" pitchFamily="18" charset="0"/>
              </a:rPr>
              <a:t>m</a:t>
            </a:r>
          </a:p>
          <a:p>
            <a:pPr lvl="1" eaLnBrk="1" hangingPunct="1"/>
            <a:r>
              <a:rPr lang="en-US" altLang="en-US" dirty="0">
                <a:latin typeface="Times New Roman" pitchFamily="18" charset="0"/>
              </a:rPr>
              <a:t>Expansion P-box:    </a:t>
            </a:r>
            <a:r>
              <a:rPr lang="en-US" altLang="en-US" i="1" dirty="0">
                <a:latin typeface="Times New Roman" pitchFamily="18" charset="0"/>
              </a:rPr>
              <a:t>n</a:t>
            </a:r>
            <a:r>
              <a:rPr lang="en-US" altLang="en-US" dirty="0">
                <a:latin typeface="Times New Roman" pitchFamily="18" charset="0"/>
              </a:rPr>
              <a:t> &lt; </a:t>
            </a:r>
            <a:r>
              <a:rPr lang="en-US" altLang="en-US" i="1" dirty="0">
                <a:latin typeface="Times New Roman" pitchFamily="18" charset="0"/>
              </a:rPr>
              <a:t>m</a:t>
            </a:r>
          </a:p>
          <a:p>
            <a:pPr eaLnBrk="1" hangingPunct="1"/>
            <a:endParaRPr lang="en-US" altLang="en-US" dirty="0">
              <a:latin typeface="Times New Roman" pitchFamily="18" charset="0"/>
            </a:endParaRPr>
          </a:p>
          <a:p>
            <a:pPr eaLnBrk="1" hangingPunct="1"/>
            <a:r>
              <a:rPr lang="en-US" altLang="en-US" dirty="0">
                <a:latin typeface="Times New Roman" pitchFamily="18" charset="0"/>
              </a:rPr>
              <a:t>Notation:</a:t>
            </a:r>
          </a:p>
          <a:p>
            <a:pPr marL="457200" lvl="1" indent="0" eaLnBrk="1" hangingPunct="1">
              <a:buNone/>
            </a:pPr>
            <a:endParaRPr lang="en-US" altLang="en-US" kern="0" dirty="0"/>
          </a:p>
          <a:p>
            <a:pPr marL="457200" lvl="1" indent="0" eaLnBrk="1" hangingPunct="1">
              <a:buNone/>
            </a:pPr>
            <a:r>
              <a:rPr lang="en-US" altLang="en-US" kern="0" dirty="0"/>
              <a:t>							</a:t>
            </a:r>
            <a:endParaRPr lang="en-US" altLang="en-US" dirty="0">
              <a:latin typeface="Times New Roman" pitchFamily="18" charset="0"/>
            </a:endParaRPr>
          </a:p>
        </p:txBody>
      </p:sp>
      <p:pic>
        <p:nvPicPr>
          <p:cNvPr id="1027" name="Picture 3" descr="I:\SultanData\Desktop\P-box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477" y="3135080"/>
            <a:ext cx="7117639" cy="365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3509963"/>
            <a:ext cx="72771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1" name="Text Box 13"/>
          <p:cNvSpPr txBox="1">
            <a:spLocks noChangeArrowheads="1"/>
          </p:cNvSpPr>
          <p:nvPr/>
        </p:nvSpPr>
        <p:spPr bwMode="auto">
          <a:xfrm>
            <a:off x="1392238" y="2590800"/>
            <a:ext cx="43481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>
                <a:latin typeface="Times New Roman" pitchFamily="18" charset="0"/>
              </a:rPr>
              <a:t>The possible mappings of a 3 × 3 P-box</a:t>
            </a:r>
          </a:p>
        </p:txBody>
      </p:sp>
      <p:sp>
        <p:nvSpPr>
          <p:cNvPr id="32772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E955A43-CEC2-410E-A4A7-7851E14058FA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3"/>
          <p:cNvSpPr txBox="1">
            <a:spLocks noChangeArrowheads="1"/>
          </p:cNvSpPr>
          <p:nvPr/>
        </p:nvSpPr>
        <p:spPr bwMode="auto">
          <a:xfrm>
            <a:off x="914400" y="2286000"/>
            <a:ext cx="5661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>
                <a:latin typeface="Times New Roman" pitchFamily="18" charset="0"/>
              </a:rPr>
              <a:t>Example of a permutation table for a straight P-box</a:t>
            </a:r>
          </a:p>
        </p:txBody>
      </p:sp>
      <p:pic>
        <p:nvPicPr>
          <p:cNvPr id="3379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767013"/>
            <a:ext cx="8683625" cy="198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6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F43FE4B-EBB6-4266-84B0-28BBD0E50791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65113" y="1066800"/>
            <a:ext cx="1346200" cy="4619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itchFamily="18" charset="0"/>
              </a:rPr>
              <a:t>Example</a:t>
            </a:r>
            <a:endParaRPr lang="en-US" altLang="en-US" sz="2000" b="1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42091" name="Rectangle 11"/>
          <p:cNvSpPr>
            <a:spLocks noChangeArrowheads="1"/>
          </p:cNvSpPr>
          <p:nvPr/>
        </p:nvSpPr>
        <p:spPr bwMode="auto">
          <a:xfrm>
            <a:off x="228600" y="1495425"/>
            <a:ext cx="8229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Design an 8 × 8 permutation table for a straight P-box that moves the two middle bits (bits 4 and 5) in the input word to the two ends (bits 1 and 8) in the output words. Relative positions of other bits should not be changed.</a:t>
            </a:r>
          </a:p>
        </p:txBody>
      </p:sp>
      <p:sp>
        <p:nvSpPr>
          <p:cNvPr id="942092" name="Rectangle 12"/>
          <p:cNvSpPr>
            <a:spLocks noChangeArrowheads="1"/>
          </p:cNvSpPr>
          <p:nvPr/>
        </p:nvSpPr>
        <p:spPr bwMode="auto">
          <a:xfrm>
            <a:off x="381000" y="3367088"/>
            <a:ext cx="822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n-US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Solution</a:t>
            </a:r>
          </a:p>
        </p:txBody>
      </p:sp>
      <p:sp>
        <p:nvSpPr>
          <p:cNvPr id="942093" name="Rectangle 13"/>
          <p:cNvSpPr>
            <a:spLocks noChangeArrowheads="1"/>
          </p:cNvSpPr>
          <p:nvPr/>
        </p:nvSpPr>
        <p:spPr bwMode="auto">
          <a:xfrm>
            <a:off x="381000" y="3886200"/>
            <a:ext cx="8229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We need a straight P-box with the table [4  1  2  3  6  7  8  5]. The relative positions of input bits 1, 2, 3, 6, 7, and 8 have not been changed, but the first output takes the fourth input and the eighth output takes the fifth input.</a:t>
            </a:r>
          </a:p>
        </p:txBody>
      </p:sp>
      <p:sp>
        <p:nvSpPr>
          <p:cNvPr id="34822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EAD1D5E-115B-4E08-9D4B-C178B80F06B1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1"/>
          <p:cNvSpPr>
            <a:spLocks noChangeArrowheads="1"/>
          </p:cNvSpPr>
          <p:nvPr/>
        </p:nvSpPr>
        <p:spPr bwMode="auto">
          <a:xfrm>
            <a:off x="228600" y="1447800"/>
            <a:ext cx="8686800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latin typeface="Times New Roman" pitchFamily="18" charset="0"/>
              </a:rPr>
              <a:t>A compression P-box is a P-box with n inputs and m outputs where m &lt; n. </a:t>
            </a:r>
          </a:p>
        </p:txBody>
      </p:sp>
      <p:sp>
        <p:nvSpPr>
          <p:cNvPr id="35843" name="Text Box 13"/>
          <p:cNvSpPr txBox="1">
            <a:spLocks noChangeArrowheads="1"/>
          </p:cNvSpPr>
          <p:nvPr/>
        </p:nvSpPr>
        <p:spPr bwMode="auto">
          <a:xfrm>
            <a:off x="1776413" y="3048000"/>
            <a:ext cx="43815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>
                <a:latin typeface="Times New Roman" pitchFamily="18" charset="0"/>
              </a:rPr>
              <a:t>Example of a 32 × 24 permutation table</a:t>
            </a:r>
          </a:p>
        </p:txBody>
      </p:sp>
      <p:pic>
        <p:nvPicPr>
          <p:cNvPr id="3584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629025"/>
            <a:ext cx="84105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5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1188E3F-BD40-4A47-BC22-0D17C779AD29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0"/>
          <p:cNvSpPr txBox="1">
            <a:spLocks noChangeArrowheads="1"/>
          </p:cNvSpPr>
          <p:nvPr/>
        </p:nvSpPr>
        <p:spPr bwMode="auto">
          <a:xfrm>
            <a:off x="1749425" y="1828800"/>
            <a:ext cx="43815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>
                <a:latin typeface="Times New Roman" pitchFamily="18" charset="0"/>
              </a:rPr>
              <a:t>Example of a 32 × 24 permutation table</a:t>
            </a:r>
          </a:p>
        </p:txBody>
      </p:sp>
      <p:pic>
        <p:nvPicPr>
          <p:cNvPr id="3686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486025"/>
            <a:ext cx="84105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8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D85AC8D-08DE-4CFC-BAA4-E34AB8026169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1"/>
          <p:cNvSpPr>
            <a:spLocks noChangeArrowheads="1"/>
          </p:cNvSpPr>
          <p:nvPr/>
        </p:nvSpPr>
        <p:spPr bwMode="auto">
          <a:xfrm>
            <a:off x="238125" y="1447800"/>
            <a:ext cx="8686800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latin typeface="Times New Roman" pitchFamily="18" charset="0"/>
              </a:rPr>
              <a:t>An expansion P-box is a P-box with n inputs and m outputs where m &gt; n. </a:t>
            </a:r>
          </a:p>
        </p:txBody>
      </p:sp>
      <p:sp>
        <p:nvSpPr>
          <p:cNvPr id="37891" name="Text Box 12"/>
          <p:cNvSpPr txBox="1">
            <a:spLocks noChangeArrowheads="1"/>
          </p:cNvSpPr>
          <p:nvPr/>
        </p:nvSpPr>
        <p:spPr bwMode="auto">
          <a:xfrm>
            <a:off x="1471613" y="3200400"/>
            <a:ext cx="43815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>
                <a:latin typeface="Times New Roman" pitchFamily="18" charset="0"/>
              </a:rPr>
              <a:t>Example of a 12 × 16 permutation table</a:t>
            </a:r>
          </a:p>
        </p:txBody>
      </p:sp>
      <p:pic>
        <p:nvPicPr>
          <p:cNvPr id="3789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63950"/>
            <a:ext cx="8262938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3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5B2217E-7304-48F0-B33A-44C8CCE7B034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hlinkClick r:id="rId2" action="ppaction://hlinkfile"/>
              </a:rPr>
              <a:t>stream cipher</a:t>
            </a:r>
            <a:r>
              <a:rPr lang="en-US" altLang="en-US" b="1"/>
              <a:t>:</a:t>
            </a:r>
            <a:r>
              <a:rPr lang="en-US" altLang="en-US"/>
              <a:t> encrypts data stream one bit or one byte at a time. E.g.:</a:t>
            </a:r>
          </a:p>
          <a:p>
            <a:pPr lvl="1" eaLnBrk="1" hangingPunct="1"/>
            <a:r>
              <a:rPr lang="en-US" altLang="en-US"/>
              <a:t>Caesar shift cipher (one letter at time)</a:t>
            </a:r>
          </a:p>
          <a:p>
            <a:pPr lvl="1" eaLnBrk="1" hangingPunct="1"/>
            <a:r>
              <a:rPr lang="en-US" altLang="en-US"/>
              <a:t>XOR-scheme (one bit at a time)</a:t>
            </a:r>
          </a:p>
          <a:p>
            <a:pPr eaLnBrk="1" hangingPunct="1"/>
            <a:r>
              <a:rPr lang="en-US" altLang="en-US" b="1">
                <a:hlinkClick r:id="rId3" action="ppaction://hlinkfile"/>
              </a:rPr>
              <a:t>block cipher</a:t>
            </a:r>
            <a:r>
              <a:rPr lang="en-US" altLang="en-US" b="1"/>
              <a:t>:</a:t>
            </a:r>
            <a:r>
              <a:rPr lang="en-US" altLang="en-US"/>
              <a:t> a block of plaintext is treated as a whole and used to produce a ciphertext block of equal length. </a:t>
            </a:r>
          </a:p>
          <a:p>
            <a:pPr lvl="1" eaLnBrk="1" hangingPunct="1"/>
            <a:r>
              <a:rPr lang="en-US" altLang="en-US"/>
              <a:t>Block size (typically): 64 or 128 bits </a:t>
            </a:r>
          </a:p>
          <a:p>
            <a:pPr lvl="1" eaLnBrk="1" hangingPunct="1"/>
            <a:r>
              <a:rPr lang="en-US" altLang="en-US"/>
              <a:t>e.g. Feistel cipher and DES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Stream Cipher &amp; Block Cipher</a:t>
            </a:r>
          </a:p>
        </p:txBody>
      </p:sp>
      <p:sp>
        <p:nvSpPr>
          <p:cNvPr id="11268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ED744B5-B9C8-437C-896B-75E035B57019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4"/>
          <p:cNvSpPr>
            <a:spLocks noChangeArrowheads="1"/>
          </p:cNvSpPr>
          <p:nvPr/>
        </p:nvSpPr>
        <p:spPr bwMode="auto">
          <a:xfrm>
            <a:off x="457200" y="2514600"/>
            <a:ext cx="8077200" cy="946150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A straight P-box is invertible, but compression and expansion P-boxes are not.</a:t>
            </a:r>
          </a:p>
        </p:txBody>
      </p:sp>
      <p:grpSp>
        <p:nvGrpSpPr>
          <p:cNvPr id="38915" name="Group 15"/>
          <p:cNvGrpSpPr>
            <a:grpSpLocks/>
          </p:cNvGrpSpPr>
          <p:nvPr/>
        </p:nvGrpSpPr>
        <p:grpSpPr bwMode="auto">
          <a:xfrm>
            <a:off x="457200" y="1828800"/>
            <a:ext cx="1143000" cy="566738"/>
            <a:chOff x="1200" y="1248"/>
            <a:chExt cx="720" cy="357"/>
          </a:xfrm>
        </p:grpSpPr>
        <p:pic>
          <p:nvPicPr>
            <p:cNvPr id="38919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248"/>
              <a:ext cx="720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920" name="Text Box 17"/>
            <p:cNvSpPr txBox="1">
              <a:spLocks noChangeArrowheads="1"/>
            </p:cNvSpPr>
            <p:nvPr/>
          </p:nvSpPr>
          <p:spPr bwMode="auto">
            <a:xfrm>
              <a:off x="1284" y="1248"/>
              <a:ext cx="55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9900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50000"/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 i="1">
                  <a:solidFill>
                    <a:schemeClr val="hlink"/>
                  </a:solidFill>
                  <a:latin typeface="Times New Roman" pitchFamily="18" charset="0"/>
                </a:rPr>
                <a:t>Note</a:t>
              </a:r>
            </a:p>
          </p:txBody>
        </p:sp>
      </p:grpSp>
      <p:sp>
        <p:nvSpPr>
          <p:cNvPr id="954386" name="Line 18"/>
          <p:cNvSpPr>
            <a:spLocks noChangeShapeType="1"/>
          </p:cNvSpPr>
          <p:nvPr/>
        </p:nvSpPr>
        <p:spPr bwMode="auto">
          <a:xfrm>
            <a:off x="457200" y="2438400"/>
            <a:ext cx="8153400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4387" name="Line 19"/>
          <p:cNvSpPr>
            <a:spLocks noChangeShapeType="1"/>
          </p:cNvSpPr>
          <p:nvPr/>
        </p:nvSpPr>
        <p:spPr bwMode="auto">
          <a:xfrm>
            <a:off x="457200" y="3581400"/>
            <a:ext cx="8153400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8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C28890B-983F-4280-AFBA-141ED6865DFA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3354388"/>
            <a:ext cx="8821737" cy="243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39" name="Text Box 15"/>
          <p:cNvSpPr txBox="1">
            <a:spLocks noChangeArrowheads="1"/>
          </p:cNvSpPr>
          <p:nvPr/>
        </p:nvSpPr>
        <p:spPr bwMode="auto">
          <a:xfrm>
            <a:off x="304800" y="1752600"/>
            <a:ext cx="32908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>
                <a:latin typeface="Times New Roman" pitchFamily="18" charset="0"/>
              </a:rPr>
              <a:t>Inverting a permutation table</a:t>
            </a:r>
          </a:p>
        </p:txBody>
      </p:sp>
      <p:sp>
        <p:nvSpPr>
          <p:cNvPr id="39940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59CFFAC-2ED3-4661-AF29-34ED568C6A40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838200" y="1066800"/>
            <a:ext cx="60404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>
                <a:latin typeface="Times New Roman" pitchFamily="18" charset="0"/>
              </a:rPr>
              <a:t>Compression and expansion P-boxes are non-invertible</a:t>
            </a:r>
          </a:p>
        </p:txBody>
      </p:sp>
      <p:pic>
        <p:nvPicPr>
          <p:cNvPr id="409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1673225"/>
            <a:ext cx="6061075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4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E907A4F-1CC6-4B3E-9E97-22957B5DCFEB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1"/>
          <p:cNvSpPr>
            <a:spLocks noChangeArrowheads="1"/>
          </p:cNvSpPr>
          <p:nvPr/>
        </p:nvSpPr>
        <p:spPr bwMode="auto">
          <a:xfrm>
            <a:off x="228600" y="1143000"/>
            <a:ext cx="8686800" cy="1373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chemeClr val="folHlink"/>
                </a:solidFill>
                <a:latin typeface="Times New Roman" pitchFamily="18" charset="0"/>
              </a:rPr>
              <a:t>S-Box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latin typeface="Times New Roman" pitchFamily="18" charset="0"/>
              </a:rPr>
              <a:t>An S-box (substitution box) can be thought of as a miniature substitution cipher. </a:t>
            </a:r>
          </a:p>
        </p:txBody>
      </p:sp>
      <p:sp>
        <p:nvSpPr>
          <p:cNvPr id="41987" name="Rectangle 12"/>
          <p:cNvSpPr>
            <a:spLocks noChangeArrowheads="1"/>
          </p:cNvSpPr>
          <p:nvPr/>
        </p:nvSpPr>
        <p:spPr bwMode="auto">
          <a:xfrm>
            <a:off x="609600" y="3581400"/>
            <a:ext cx="8077200" cy="946150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An S-box is an </a:t>
            </a:r>
            <a:r>
              <a:rPr lang="en-US" altLang="en-US" sz="2800" b="1" i="1">
                <a:latin typeface="Times New Roman" pitchFamily="18" charset="0"/>
              </a:rPr>
              <a:t>m</a:t>
            </a:r>
            <a:r>
              <a:rPr lang="en-US" altLang="en-US" sz="2800" b="1">
                <a:latin typeface="Times New Roman" pitchFamily="18" charset="0"/>
              </a:rPr>
              <a:t> × </a:t>
            </a:r>
            <a:r>
              <a:rPr lang="en-US" altLang="en-US" sz="2800" b="1" i="1">
                <a:latin typeface="Times New Roman" pitchFamily="18" charset="0"/>
              </a:rPr>
              <a:t>n</a:t>
            </a:r>
            <a:r>
              <a:rPr lang="en-US" altLang="en-US" sz="2800" b="1">
                <a:latin typeface="Times New Roman" pitchFamily="18" charset="0"/>
              </a:rPr>
              <a:t> substitution unit, where </a:t>
            </a:r>
            <a:r>
              <a:rPr lang="en-US" altLang="en-US" sz="2800" b="1" i="1">
                <a:latin typeface="Times New Roman" pitchFamily="18" charset="0"/>
              </a:rPr>
              <a:t>m</a:t>
            </a:r>
            <a:r>
              <a:rPr lang="en-US" altLang="en-US" sz="2800" b="1">
                <a:latin typeface="Times New Roman" pitchFamily="18" charset="0"/>
              </a:rPr>
              <a:t> and </a:t>
            </a:r>
            <a:r>
              <a:rPr lang="en-US" altLang="en-US" sz="2800" b="1" i="1">
                <a:latin typeface="Times New Roman" pitchFamily="18" charset="0"/>
              </a:rPr>
              <a:t>n</a:t>
            </a:r>
            <a:r>
              <a:rPr lang="en-US" altLang="en-US" sz="2800" b="1">
                <a:latin typeface="Times New Roman" pitchFamily="18" charset="0"/>
              </a:rPr>
              <a:t> are not necessarily the same.</a:t>
            </a:r>
          </a:p>
        </p:txBody>
      </p:sp>
      <p:grpSp>
        <p:nvGrpSpPr>
          <p:cNvPr id="41988" name="Group 13"/>
          <p:cNvGrpSpPr>
            <a:grpSpLocks/>
          </p:cNvGrpSpPr>
          <p:nvPr/>
        </p:nvGrpSpPr>
        <p:grpSpPr bwMode="auto">
          <a:xfrm>
            <a:off x="609600" y="2895600"/>
            <a:ext cx="1143000" cy="566738"/>
            <a:chOff x="1200" y="1248"/>
            <a:chExt cx="720" cy="357"/>
          </a:xfrm>
        </p:grpSpPr>
        <p:pic>
          <p:nvPicPr>
            <p:cNvPr id="41992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248"/>
              <a:ext cx="720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993" name="Text Box 15"/>
            <p:cNvSpPr txBox="1">
              <a:spLocks noChangeArrowheads="1"/>
            </p:cNvSpPr>
            <p:nvPr/>
          </p:nvSpPr>
          <p:spPr bwMode="auto">
            <a:xfrm>
              <a:off x="1284" y="1248"/>
              <a:ext cx="55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9900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50000"/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 i="1">
                  <a:solidFill>
                    <a:schemeClr val="hlink"/>
                  </a:solidFill>
                  <a:latin typeface="Times New Roman" pitchFamily="18" charset="0"/>
                </a:rPr>
                <a:t>Note</a:t>
              </a:r>
            </a:p>
          </p:txBody>
        </p:sp>
      </p:grpSp>
      <p:sp>
        <p:nvSpPr>
          <p:cNvPr id="1003536" name="Line 16"/>
          <p:cNvSpPr>
            <a:spLocks noChangeShapeType="1"/>
          </p:cNvSpPr>
          <p:nvPr/>
        </p:nvSpPr>
        <p:spPr bwMode="auto">
          <a:xfrm>
            <a:off x="609600" y="3505200"/>
            <a:ext cx="8153400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3537" name="Line 17"/>
          <p:cNvSpPr>
            <a:spLocks noChangeShapeType="1"/>
          </p:cNvSpPr>
          <p:nvPr/>
        </p:nvSpPr>
        <p:spPr bwMode="auto">
          <a:xfrm>
            <a:off x="609600" y="4648200"/>
            <a:ext cx="8153400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91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EC6895C-69ED-4DD2-8F23-83758D3F5B20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579" name="Rectangle 11"/>
          <p:cNvSpPr>
            <a:spLocks noChangeArrowheads="1"/>
          </p:cNvSpPr>
          <p:nvPr/>
        </p:nvSpPr>
        <p:spPr bwMode="auto">
          <a:xfrm>
            <a:off x="228600" y="11430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In an S-box with three inputs and two outputs, we have</a:t>
            </a:r>
          </a:p>
        </p:txBody>
      </p:sp>
      <p:pic>
        <p:nvPicPr>
          <p:cNvPr id="4301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1839913"/>
            <a:ext cx="5411787" cy="97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5583" name="Rectangle 15"/>
          <p:cNvSpPr>
            <a:spLocks noChangeArrowheads="1"/>
          </p:cNvSpPr>
          <p:nvPr/>
        </p:nvSpPr>
        <p:spPr bwMode="auto">
          <a:xfrm>
            <a:off x="304800" y="2927350"/>
            <a:ext cx="8229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The S-box is linear because </a:t>
            </a:r>
            <a:r>
              <a:rPr lang="en-US" altLang="en-US" i="1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1,1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en-US" altLang="en-US" i="1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1,2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en-US" altLang="en-US" i="1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1,3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en-US" altLang="en-US" i="1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2,1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= 1 and </a:t>
            </a:r>
            <a:b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i="1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2,2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en-US" altLang="en-US" i="1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2,3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= 0. The relationship can be represented by matrices, as shown below:</a:t>
            </a:r>
          </a:p>
        </p:txBody>
      </p:sp>
      <p:pic>
        <p:nvPicPr>
          <p:cNvPr id="43013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4476750"/>
            <a:ext cx="5173662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4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32FB46A-C820-4652-8478-C70D17CA83A4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627" name="Rectangle 11"/>
          <p:cNvSpPr>
            <a:spLocks noChangeArrowheads="1"/>
          </p:cNvSpPr>
          <p:nvPr/>
        </p:nvSpPr>
        <p:spPr bwMode="auto">
          <a:xfrm>
            <a:off x="228600" y="11430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In an S-box with three inputs and two outputs, we have</a:t>
            </a:r>
          </a:p>
        </p:txBody>
      </p:sp>
      <p:sp>
        <p:nvSpPr>
          <p:cNvPr id="1007629" name="Rectangle 13"/>
          <p:cNvSpPr>
            <a:spLocks noChangeArrowheads="1"/>
          </p:cNvSpPr>
          <p:nvPr/>
        </p:nvSpPr>
        <p:spPr bwMode="auto">
          <a:xfrm>
            <a:off x="304800" y="3841750"/>
            <a:ext cx="8229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where multiplication and addition is in GF(2). The S-box is nonlinear because there is no linear relationship between the inputs and the outputs.</a:t>
            </a:r>
          </a:p>
        </p:txBody>
      </p:sp>
      <p:pic>
        <p:nvPicPr>
          <p:cNvPr id="4403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2538413"/>
            <a:ext cx="7623175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7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D4041AA-FA45-4E64-B4D6-78B24D92C3E1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675" name="Rectangle 11"/>
          <p:cNvSpPr>
            <a:spLocks noChangeArrowheads="1"/>
          </p:cNvSpPr>
          <p:nvPr/>
        </p:nvSpPr>
        <p:spPr bwMode="auto">
          <a:xfrm>
            <a:off x="228600" y="1020763"/>
            <a:ext cx="82296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following table defines the input/output relationship for an S-box of size 3 × 2. The leftmost bit of the input defines the row; the two rightmost bits of the input define the column. The two output bits are values on the cross section of the selected row and column.</a:t>
            </a:r>
          </a:p>
        </p:txBody>
      </p:sp>
      <p:sp>
        <p:nvSpPr>
          <p:cNvPr id="1009676" name="Rectangle 12"/>
          <p:cNvSpPr>
            <a:spLocks noChangeArrowheads="1"/>
          </p:cNvSpPr>
          <p:nvPr/>
        </p:nvSpPr>
        <p:spPr bwMode="auto">
          <a:xfrm>
            <a:off x="304800" y="5730875"/>
            <a:ext cx="822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Based on the table, an input of 010 yields the output 01. An input of 101 yields the output of 00.</a:t>
            </a:r>
          </a:p>
        </p:txBody>
      </p:sp>
      <p:pic>
        <p:nvPicPr>
          <p:cNvPr id="4506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3132138"/>
            <a:ext cx="6024562" cy="250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1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EA975D5-4AB6-4330-B73B-B2C4FB3DCC0E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2"/>
          <p:cNvSpPr>
            <a:spLocks noChangeArrowheads="1"/>
          </p:cNvSpPr>
          <p:nvPr/>
        </p:nvSpPr>
        <p:spPr bwMode="auto">
          <a:xfrm>
            <a:off x="228600" y="1143000"/>
            <a:ext cx="8686800" cy="1373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latin typeface="Times New Roman" pitchFamily="18" charset="0"/>
              </a:rPr>
              <a:t>An S-box may or may not be invertible. In an invertible </a:t>
            </a:r>
            <a:br>
              <a:rPr lang="en-US" altLang="en-US" sz="2800" b="1" i="1">
                <a:latin typeface="Times New Roman" pitchFamily="18" charset="0"/>
              </a:rPr>
            </a:br>
            <a:r>
              <a:rPr lang="en-US" altLang="en-US" sz="2800" b="1" i="1">
                <a:latin typeface="Times New Roman" pitchFamily="18" charset="0"/>
              </a:rPr>
              <a:t>S-box, the number of input bits should be the same as the number of output bits.</a:t>
            </a:r>
          </a:p>
        </p:txBody>
      </p:sp>
      <p:sp>
        <p:nvSpPr>
          <p:cNvPr id="46083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9F10399-D37F-4FEE-A9C2-936617A7ECB1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4"/>
          <p:cNvSpPr txBox="1">
            <a:spLocks noChangeArrowheads="1"/>
          </p:cNvSpPr>
          <p:nvPr/>
        </p:nvSpPr>
        <p:spPr bwMode="auto">
          <a:xfrm>
            <a:off x="838200" y="1828800"/>
            <a:ext cx="24606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>
                <a:latin typeface="Times New Roman" pitchFamily="18" charset="0"/>
              </a:rPr>
              <a:t>Example: S-box table</a:t>
            </a:r>
          </a:p>
        </p:txBody>
      </p:sp>
      <p:pic>
        <p:nvPicPr>
          <p:cNvPr id="4710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2895600"/>
            <a:ext cx="6873875" cy="27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8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AD5DBDD-C8D2-4D22-8C3A-5DD4B0A88BA3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0"/>
          <p:cNvSpPr txBox="1">
            <a:spLocks noChangeArrowheads="1"/>
          </p:cNvSpPr>
          <p:nvPr/>
        </p:nvSpPr>
        <p:spPr bwMode="auto">
          <a:xfrm>
            <a:off x="304800" y="1201738"/>
            <a:ext cx="1892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folHlink"/>
                </a:solidFill>
                <a:latin typeface="Times New Roman" pitchFamily="18" charset="0"/>
              </a:rPr>
              <a:t>Exclusive-Or</a:t>
            </a:r>
            <a:endParaRPr lang="en-US" altLang="en-US" sz="2000" b="1" i="1">
              <a:latin typeface="Times New Roman" pitchFamily="18" charset="0"/>
            </a:endParaRPr>
          </a:p>
        </p:txBody>
      </p:sp>
      <p:sp>
        <p:nvSpPr>
          <p:cNvPr id="48131" name="Rectangle 11"/>
          <p:cNvSpPr>
            <a:spLocks noChangeArrowheads="1"/>
          </p:cNvSpPr>
          <p:nvPr/>
        </p:nvSpPr>
        <p:spPr bwMode="auto">
          <a:xfrm>
            <a:off x="290513" y="1900238"/>
            <a:ext cx="8686800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latin typeface="Times New Roman" pitchFamily="18" charset="0"/>
              </a:rPr>
              <a:t>An important component in most block ciphers is the exclusive-or operation. </a:t>
            </a:r>
          </a:p>
        </p:txBody>
      </p:sp>
      <p:sp>
        <p:nvSpPr>
          <p:cNvPr id="48132" name="Text Box 15"/>
          <p:cNvSpPr txBox="1">
            <a:spLocks noChangeArrowheads="1"/>
          </p:cNvSpPr>
          <p:nvPr/>
        </p:nvSpPr>
        <p:spPr bwMode="auto">
          <a:xfrm>
            <a:off x="1236663" y="3276600"/>
            <a:ext cx="45053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>
                <a:latin typeface="Times New Roman" pitchFamily="18" charset="0"/>
              </a:rPr>
              <a:t>Invertibility of the exclusive-or operation</a:t>
            </a:r>
          </a:p>
        </p:txBody>
      </p:sp>
      <p:pic>
        <p:nvPicPr>
          <p:cNvPr id="48133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4046538"/>
            <a:ext cx="6700837" cy="212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4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65F7D28-4FBC-42B5-A4D9-A7D6C670CCE1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block cipher operates on a block of n bits.</a:t>
            </a:r>
          </a:p>
          <a:p>
            <a:pPr eaLnBrk="1" hangingPunct="1"/>
            <a:r>
              <a:rPr lang="en-US" altLang="en-US"/>
              <a:t>It produces a ciphertext block of n bits. </a:t>
            </a:r>
          </a:p>
          <a:p>
            <a:pPr eaLnBrk="1" hangingPunct="1"/>
            <a:r>
              <a:rPr lang="en-US" altLang="en-US"/>
              <a:t>There are 2</a:t>
            </a:r>
            <a:r>
              <a:rPr lang="en-US" altLang="en-US" baseline="30000"/>
              <a:t>n</a:t>
            </a:r>
            <a:r>
              <a:rPr lang="en-US" altLang="en-US"/>
              <a:t> possible different plaintext/ciphertext blocks.</a:t>
            </a:r>
          </a:p>
          <a:p>
            <a:pPr eaLnBrk="1" hangingPunct="1"/>
            <a:r>
              <a:rPr lang="en-US" altLang="en-US"/>
              <a:t>The encryption must be reversible. i.e.</a:t>
            </a:r>
          </a:p>
          <a:p>
            <a:pPr lvl="1" eaLnBrk="1" hangingPunct="1"/>
            <a:r>
              <a:rPr lang="en-US" altLang="en-US"/>
              <a:t>decryption to be possible.</a:t>
            </a:r>
          </a:p>
          <a:p>
            <a:pPr lvl="1" eaLnBrk="1" hangingPunct="1"/>
            <a:r>
              <a:rPr lang="en-US" altLang="en-US"/>
              <a:t>each plaintext must produce a unique ciphertext block. (one-to-one correspondence)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Motivation</a:t>
            </a:r>
          </a:p>
        </p:txBody>
      </p:sp>
      <p:sp>
        <p:nvSpPr>
          <p:cNvPr id="12292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1A9AEFE-698C-4515-B64E-90AFCC6500B7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2522538"/>
            <a:ext cx="6700837" cy="212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5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9B99F93-8332-4A73-9392-1DFEC416100D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0"/>
          <p:cNvSpPr txBox="1">
            <a:spLocks noChangeArrowheads="1"/>
          </p:cNvSpPr>
          <p:nvPr/>
        </p:nvSpPr>
        <p:spPr bwMode="auto">
          <a:xfrm>
            <a:off x="152400" y="1066800"/>
            <a:ext cx="4370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folHlink"/>
                </a:solidFill>
                <a:latin typeface="Times New Roman" pitchFamily="18" charset="0"/>
              </a:rPr>
              <a:t>Circular Shift</a:t>
            </a:r>
            <a:endParaRPr lang="en-US" altLang="en-US" sz="2000" b="1" i="1">
              <a:latin typeface="Times New Roman" pitchFamily="18" charset="0"/>
            </a:endParaRPr>
          </a:p>
        </p:txBody>
      </p:sp>
      <p:sp>
        <p:nvSpPr>
          <p:cNvPr id="50179" name="Rectangle 11"/>
          <p:cNvSpPr>
            <a:spLocks noChangeArrowheads="1"/>
          </p:cNvSpPr>
          <p:nvPr/>
        </p:nvSpPr>
        <p:spPr bwMode="auto">
          <a:xfrm>
            <a:off x="228600" y="1474788"/>
            <a:ext cx="8686800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latin typeface="Times New Roman" pitchFamily="18" charset="0"/>
              </a:rPr>
              <a:t>Another component found in some modern block ciphers is the circular shift operation. </a:t>
            </a:r>
          </a:p>
        </p:txBody>
      </p:sp>
      <p:sp>
        <p:nvSpPr>
          <p:cNvPr id="50180" name="Text Box 12"/>
          <p:cNvSpPr txBox="1">
            <a:spLocks noChangeArrowheads="1"/>
          </p:cNvSpPr>
          <p:nvPr/>
        </p:nvSpPr>
        <p:spPr bwMode="auto">
          <a:xfrm>
            <a:off x="1181100" y="2971800"/>
            <a:ext cx="53530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>
                <a:latin typeface="Times New Roman" pitchFamily="18" charset="0"/>
              </a:rPr>
              <a:t>Circular shifting an 8-bit word to the left or right</a:t>
            </a:r>
          </a:p>
        </p:txBody>
      </p:sp>
      <p:pic>
        <p:nvPicPr>
          <p:cNvPr id="5018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3840163"/>
            <a:ext cx="6197600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2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3C6B2B9-1813-404F-BCBD-907F003B6BDB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0"/>
          <p:cNvSpPr txBox="1">
            <a:spLocks noChangeArrowheads="1"/>
          </p:cNvSpPr>
          <p:nvPr/>
        </p:nvSpPr>
        <p:spPr bwMode="auto">
          <a:xfrm>
            <a:off x="241300" y="1370013"/>
            <a:ext cx="4370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folHlink"/>
                </a:solidFill>
                <a:latin typeface="Times New Roman" pitchFamily="18" charset="0"/>
              </a:rPr>
              <a:t>Swap</a:t>
            </a:r>
            <a:endParaRPr lang="en-US" altLang="en-US" sz="2000" b="1" i="1">
              <a:latin typeface="Times New Roman" pitchFamily="18" charset="0"/>
            </a:endParaRPr>
          </a:p>
        </p:txBody>
      </p:sp>
      <p:sp>
        <p:nvSpPr>
          <p:cNvPr id="51203" name="Rectangle 11"/>
          <p:cNvSpPr>
            <a:spLocks noChangeArrowheads="1"/>
          </p:cNvSpPr>
          <p:nvPr/>
        </p:nvSpPr>
        <p:spPr bwMode="auto">
          <a:xfrm>
            <a:off x="234950" y="1855788"/>
            <a:ext cx="8686800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latin typeface="Times New Roman" pitchFamily="18" charset="0"/>
              </a:rPr>
              <a:t>The swap operation is a special case of the circular shift operation where k = n/2. </a:t>
            </a:r>
          </a:p>
        </p:txBody>
      </p:sp>
      <p:sp>
        <p:nvSpPr>
          <p:cNvPr id="51204" name="Text Box 12"/>
          <p:cNvSpPr txBox="1">
            <a:spLocks noChangeArrowheads="1"/>
          </p:cNvSpPr>
          <p:nvPr/>
        </p:nvSpPr>
        <p:spPr bwMode="auto">
          <a:xfrm>
            <a:off x="1858963" y="2867025"/>
            <a:ext cx="36369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>
                <a:latin typeface="Times New Roman" pitchFamily="18" charset="0"/>
              </a:rPr>
              <a:t>Swap operation on an 8-bit word</a:t>
            </a:r>
          </a:p>
        </p:txBody>
      </p:sp>
      <p:pic>
        <p:nvPicPr>
          <p:cNvPr id="5120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57613"/>
            <a:ext cx="8483600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6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99FA72F-2E93-4086-B419-6E0B256C1FBF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1"/>
          <p:cNvSpPr>
            <a:spLocks noChangeArrowheads="1"/>
          </p:cNvSpPr>
          <p:nvPr/>
        </p:nvSpPr>
        <p:spPr bwMode="auto">
          <a:xfrm>
            <a:off x="228600" y="1143000"/>
            <a:ext cx="8686800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latin typeface="Times New Roman" pitchFamily="18" charset="0"/>
              </a:rPr>
              <a:t>Two other operations found in some block ciphers are split and combine. </a:t>
            </a:r>
          </a:p>
        </p:txBody>
      </p:sp>
      <p:sp>
        <p:nvSpPr>
          <p:cNvPr id="52227" name="Text Box 12"/>
          <p:cNvSpPr txBox="1">
            <a:spLocks noChangeArrowheads="1"/>
          </p:cNvSpPr>
          <p:nvPr/>
        </p:nvSpPr>
        <p:spPr bwMode="auto">
          <a:xfrm>
            <a:off x="1143000" y="3200400"/>
            <a:ext cx="50720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>
                <a:latin typeface="Times New Roman" pitchFamily="18" charset="0"/>
              </a:rPr>
              <a:t>Split and combine operations on an 8-bit word</a:t>
            </a:r>
          </a:p>
        </p:txBody>
      </p:sp>
      <p:pic>
        <p:nvPicPr>
          <p:cNvPr id="5222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4271963"/>
            <a:ext cx="7989887" cy="190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9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ABF5688-28C7-436F-85BD-7F873F2092F0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2824163"/>
            <a:ext cx="7989887" cy="190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1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FF47CA0-EA9C-4BE1-911E-A9AF48B0EB5C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"/>
          <p:cNvSpPr>
            <a:spLocks noChangeArrowheads="1"/>
          </p:cNvSpPr>
          <p:nvPr/>
        </p:nvSpPr>
        <p:spPr bwMode="auto">
          <a:xfrm>
            <a:off x="228600" y="1123950"/>
            <a:ext cx="8686800" cy="180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chemeClr val="folHlink"/>
                </a:solidFill>
                <a:latin typeface="Times New Roman" pitchFamily="18" charset="0"/>
              </a:rPr>
              <a:t>Rounds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latin typeface="Times New Roman" pitchFamily="18" charset="0"/>
              </a:rPr>
              <a:t>Diffusion and confusion can be achieved using iterated product ciphers where each iteration is a combination of S-boxes, P-boxes, and other components. </a:t>
            </a:r>
          </a:p>
        </p:txBody>
      </p:sp>
      <p:sp>
        <p:nvSpPr>
          <p:cNvPr id="54275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55F67F2-89A5-4D3A-B230-BA79F08532B4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4"/>
          <p:cNvSpPr txBox="1">
            <a:spLocks noChangeArrowheads="1"/>
          </p:cNvSpPr>
          <p:nvPr/>
        </p:nvSpPr>
        <p:spPr bwMode="auto">
          <a:xfrm>
            <a:off x="1746250" y="228600"/>
            <a:ext cx="55483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Times New Roman" pitchFamily="18" charset="0"/>
              </a:rPr>
              <a:t>A product cipher made of two rounds</a:t>
            </a:r>
          </a:p>
        </p:txBody>
      </p:sp>
      <p:pic>
        <p:nvPicPr>
          <p:cNvPr id="5529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28725"/>
            <a:ext cx="49180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0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1B902C8-AFA0-482F-BC14-70DE12CE138E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4"/>
          <p:cNvSpPr txBox="1">
            <a:spLocks noChangeArrowheads="1"/>
          </p:cNvSpPr>
          <p:nvPr/>
        </p:nvSpPr>
        <p:spPr bwMode="auto">
          <a:xfrm>
            <a:off x="1371600" y="36493"/>
            <a:ext cx="615739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Times New Roman" pitchFamily="18" charset="0"/>
              </a:rPr>
              <a:t>The Avalanche Effect: </a:t>
            </a:r>
            <a:br>
              <a:rPr lang="en-US" altLang="en-US" sz="2800" dirty="0">
                <a:latin typeface="Times New Roman" pitchFamily="18" charset="0"/>
              </a:rPr>
            </a:br>
            <a:r>
              <a:rPr lang="en-US" altLang="en-US" sz="2800" dirty="0">
                <a:latin typeface="Times New Roman" pitchFamily="18" charset="0"/>
              </a:rPr>
              <a:t>Diffusion and confusion in a block cipher</a:t>
            </a:r>
          </a:p>
        </p:txBody>
      </p:sp>
      <p:pic>
        <p:nvPicPr>
          <p:cNvPr id="563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387475"/>
            <a:ext cx="4214812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4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41CAAED-7CC1-4F09-AB9B-399EDFF60578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584156"/>
            <a:ext cx="19050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AB348A-D603-4E6B-A380-C7596A116E6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33891" name="Text Box 3"/>
          <p:cNvSpPr txBox="1">
            <a:spLocks noChangeArrowheads="1"/>
          </p:cNvSpPr>
          <p:nvPr/>
        </p:nvSpPr>
        <p:spPr bwMode="auto">
          <a:xfrm>
            <a:off x="1616075" y="228600"/>
            <a:ext cx="24753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Arial" charset="0"/>
              </a:rPr>
              <a:t>Multiple DES</a:t>
            </a:r>
          </a:p>
        </p:txBody>
      </p:sp>
      <p:sp>
        <p:nvSpPr>
          <p:cNvPr id="933892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933894" name="Rectangle 6"/>
          <p:cNvSpPr>
            <a:spLocks noChangeArrowheads="1"/>
          </p:cNvSpPr>
          <p:nvPr/>
        </p:nvSpPr>
        <p:spPr bwMode="auto">
          <a:xfrm>
            <a:off x="380999" y="5322532"/>
            <a:ext cx="73800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17000"/>
              <a:buFont typeface="Wingdings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6.4.1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	Double DES</a:t>
            </a:r>
            <a:br>
              <a:rPr kumimoji="0" lang="fr-F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</a:br>
            <a:r>
              <a:rPr kumimoji="0" lang="fr-F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6.4.4 </a:t>
            </a:r>
            <a:r>
              <a:rPr kumimoji="0" lang="fr-F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Triple DES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933895" name="Text Box 7"/>
          <p:cNvSpPr txBox="1">
            <a:spLocks noChangeArrowheads="1"/>
          </p:cNvSpPr>
          <p:nvPr/>
        </p:nvSpPr>
        <p:spPr bwMode="auto">
          <a:xfrm>
            <a:off x="169460" y="4848911"/>
            <a:ext cx="48625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Topics discussed in this section:</a:t>
            </a:r>
          </a:p>
        </p:txBody>
      </p:sp>
      <p:sp>
        <p:nvSpPr>
          <p:cNvPr id="3" name="Rectangle 2"/>
          <p:cNvSpPr/>
          <p:nvPr/>
        </p:nvSpPr>
        <p:spPr>
          <a:xfrm>
            <a:off x="336231" y="1524000"/>
            <a:ext cx="7943636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The major criticism of DES regards its key length.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Fortunately DES is not a group. 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This means that we can use double or triple DES to increase the key size.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44137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584156"/>
            <a:ext cx="19050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FFCC00-C686-4FF4-AD46-BC2935C64F0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16163" name="Text Box 3"/>
          <p:cNvSpPr txBox="1">
            <a:spLocks noChangeArrowheads="1"/>
          </p:cNvSpPr>
          <p:nvPr/>
        </p:nvSpPr>
        <p:spPr bwMode="auto">
          <a:xfrm>
            <a:off x="1375068" y="297485"/>
            <a:ext cx="18950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Arial" charset="0"/>
              </a:rPr>
              <a:t>Continued</a:t>
            </a:r>
          </a:p>
        </p:txBody>
      </p:sp>
      <p:sp>
        <p:nvSpPr>
          <p:cNvPr id="1116164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116165" name="Rectangle 5"/>
          <p:cNvSpPr>
            <a:spLocks noChangeArrowheads="1"/>
          </p:cNvSpPr>
          <p:nvPr/>
        </p:nvSpPr>
        <p:spPr bwMode="auto">
          <a:xfrm>
            <a:off x="228600" y="1322790"/>
            <a:ext cx="8229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A substitution that maps every possible input to every possible output is a group.</a:t>
            </a:r>
          </a:p>
        </p:txBody>
      </p:sp>
      <p:pic>
        <p:nvPicPr>
          <p:cNvPr id="111616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2924175"/>
            <a:ext cx="6691312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6169" name="Text Box 9"/>
          <p:cNvSpPr txBox="1">
            <a:spLocks noChangeArrowheads="1"/>
          </p:cNvSpPr>
          <p:nvPr/>
        </p:nvSpPr>
        <p:spPr bwMode="auto">
          <a:xfrm>
            <a:off x="1630363" y="2286000"/>
            <a:ext cx="438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Figure 6.13  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Composition of mapping</a:t>
            </a:r>
          </a:p>
        </p:txBody>
      </p:sp>
    </p:spTree>
    <p:extLst>
      <p:ext uri="{BB962C8B-B14F-4D97-AF65-F5344CB8AC3E}">
        <p14:creationId xmlns:p14="http://schemas.microsoft.com/office/powerpoint/2010/main" val="2859402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Reversible vs. Irreversible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2286000"/>
            <a:ext cx="4038600" cy="3844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3200" u="sng"/>
              <a:t>Reversible Mapping</a:t>
            </a:r>
            <a:endParaRPr lang="en-US" altLang="en-US" sz="3200" b="1" u="sng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600" b="1">
                <a:solidFill>
                  <a:srgbClr val="000000"/>
                </a:solidFill>
              </a:rPr>
              <a:t>Plaintext	Ciphertext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200">
                <a:solidFill>
                  <a:srgbClr val="000000"/>
                </a:solidFill>
              </a:rPr>
              <a:t>	00		    11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200">
                <a:solidFill>
                  <a:srgbClr val="000000"/>
                </a:solidFill>
              </a:rPr>
              <a:t>	01		    10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200">
                <a:solidFill>
                  <a:srgbClr val="000000"/>
                </a:solidFill>
              </a:rPr>
              <a:t>	10		    00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200">
                <a:solidFill>
                  <a:srgbClr val="000000"/>
                </a:solidFill>
              </a:rPr>
              <a:t>	11		    01</a:t>
            </a:r>
          </a:p>
        </p:txBody>
      </p:sp>
      <p:sp>
        <p:nvSpPr>
          <p:cNvPr id="17613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2362200"/>
            <a:ext cx="4038600" cy="3768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3200" u="sng"/>
              <a:t>Irreversible Mapping</a:t>
            </a:r>
            <a:endParaRPr lang="en-US" altLang="en-US" sz="3200" b="1" u="sng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600" b="1">
                <a:solidFill>
                  <a:srgbClr val="000000"/>
                </a:solidFill>
              </a:rPr>
              <a:t>Plaintext	Ciphertext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200">
                <a:solidFill>
                  <a:srgbClr val="000000"/>
                </a:solidFill>
              </a:rPr>
              <a:t>	00		    11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200">
                <a:solidFill>
                  <a:srgbClr val="000000"/>
                </a:solidFill>
              </a:rPr>
              <a:t>	01		    10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200">
                <a:solidFill>
                  <a:srgbClr val="000000"/>
                </a:solidFill>
              </a:rPr>
              <a:t>	10		   </a:t>
            </a:r>
            <a:r>
              <a:rPr lang="en-US" altLang="en-US" sz="3200">
                <a:solidFill>
                  <a:schemeClr val="hlink"/>
                </a:solidFill>
              </a:rPr>
              <a:t> 01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200">
                <a:solidFill>
                  <a:srgbClr val="000000"/>
                </a:solidFill>
              </a:rPr>
              <a:t>	11		    </a:t>
            </a:r>
            <a:r>
              <a:rPr lang="en-US" altLang="en-US" sz="3200">
                <a:solidFill>
                  <a:schemeClr val="hlink"/>
                </a:solidFill>
              </a:rPr>
              <a:t>01</a:t>
            </a:r>
          </a:p>
        </p:txBody>
      </p:sp>
      <p:sp>
        <p:nvSpPr>
          <p:cNvPr id="13317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C513154-C81D-4F95-872A-6F3CC0250207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6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6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6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553200"/>
            <a:ext cx="19050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3A4154-2849-4E42-8FEA-18DBF9BB5F3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58825" name="Rectangle 9"/>
          <p:cNvSpPr>
            <a:spLocks noChangeArrowheads="1"/>
          </p:cNvSpPr>
          <p:nvPr/>
        </p:nvSpPr>
        <p:spPr bwMode="auto">
          <a:xfrm>
            <a:off x="266131" y="1414568"/>
            <a:ext cx="86868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The first approach is to use double DES (2DES). </a:t>
            </a:r>
          </a:p>
        </p:txBody>
      </p:sp>
      <p:sp>
        <p:nvSpPr>
          <p:cNvPr id="1058826" name="Text Box 10"/>
          <p:cNvSpPr txBox="1">
            <a:spLocks noChangeArrowheads="1"/>
          </p:cNvSpPr>
          <p:nvPr/>
        </p:nvSpPr>
        <p:spPr bwMode="auto">
          <a:xfrm>
            <a:off x="1371600" y="264698"/>
            <a:ext cx="22701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Double DES</a:t>
            </a:r>
          </a:p>
        </p:txBody>
      </p:sp>
      <p:sp>
        <p:nvSpPr>
          <p:cNvPr id="1058827" name="Rectangle 11"/>
          <p:cNvSpPr>
            <a:spLocks noChangeArrowheads="1"/>
          </p:cNvSpPr>
          <p:nvPr/>
        </p:nvSpPr>
        <p:spPr bwMode="auto">
          <a:xfrm>
            <a:off x="228600" y="3906940"/>
            <a:ext cx="8686800" cy="22467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Key length: 56 + 56 = 112 bits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</a:rPr>
              <a:t>Vulnerable to known-plaintext attack: </a:t>
            </a:r>
            <a:r>
              <a:rPr lang="en-US" altLang="en-US" sz="2800" i="1" dirty="0">
                <a:solidFill>
                  <a:srgbClr val="3333CC"/>
                </a:solidFill>
                <a:latin typeface="Times New Roman" pitchFamily="18" charset="0"/>
              </a:rPr>
              <a:t>(Meet-in-the-Middle Attack)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br>
              <a:rPr kumimoji="0" lang="en-US" altLang="en-US" sz="28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</a:b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84B35D5-25BA-4D74-90BC-6458475FB1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81432" y="2134419"/>
          <a:ext cx="55245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5524560" imgH="1803240" progId="Paint.Picture">
                  <p:embed/>
                </p:oleObj>
              </mc:Choice>
              <mc:Fallback>
                <p:oleObj name="Bitmap Image" r:id="rId3" imgW="5524560" imgH="1803240" progId="Paint.Pictur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84B35D5-25BA-4D74-90BC-6458475FB1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1432" y="2134419"/>
                        <a:ext cx="5524500" cy="180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01302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553200"/>
            <a:ext cx="19050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3A4154-2849-4E42-8FEA-18DBF9BB5F3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58826" name="Text Box 10"/>
          <p:cNvSpPr txBox="1">
            <a:spLocks noChangeArrowheads="1"/>
          </p:cNvSpPr>
          <p:nvPr/>
        </p:nvSpPr>
        <p:spPr bwMode="auto">
          <a:xfrm>
            <a:off x="1371600" y="264698"/>
            <a:ext cx="71593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Meet-in-the-middle attack for double DES</a:t>
            </a:r>
          </a:p>
        </p:txBody>
      </p:sp>
      <p:sp>
        <p:nvSpPr>
          <p:cNvPr id="1058827" name="Rectangle 11"/>
          <p:cNvSpPr>
            <a:spLocks noChangeArrowheads="1"/>
          </p:cNvSpPr>
          <p:nvPr/>
        </p:nvSpPr>
        <p:spPr bwMode="auto">
          <a:xfrm>
            <a:off x="228600" y="3906940"/>
            <a:ext cx="8686800" cy="1815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Using a known-plaintext attack called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meet-in-the-middle attack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shows that double DES improves this vulnerability slightly (to 2</a:t>
            </a:r>
            <a:r>
              <a:rPr kumimoji="0" lang="en-US" altLang="en-US" sz="28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57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tests), but not tremendously (to 2</a:t>
            </a:r>
            <a:r>
              <a:rPr kumimoji="0" lang="en-US" altLang="en-US" sz="28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112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).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84B35D5-25BA-4D74-90BC-6458475FB1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9750" y="1476506"/>
          <a:ext cx="55245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5524560" imgH="1803240" progId="Paint.Picture">
                  <p:embed/>
                </p:oleObj>
              </mc:Choice>
              <mc:Fallback>
                <p:oleObj name="Bitmap Image" r:id="rId3" imgW="5524560" imgH="1803240" progId="Paint.Pictur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84B35D5-25BA-4D74-90BC-6458475FB1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9750" y="1476506"/>
                        <a:ext cx="5524500" cy="180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86790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553200"/>
            <a:ext cx="19050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440562-1735-408D-A3D0-F26FC050D8A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12436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1393825"/>
            <a:ext cx="6554787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4364" name="Text Box 12"/>
          <p:cNvSpPr txBox="1">
            <a:spLocks noChangeArrowheads="1"/>
          </p:cNvSpPr>
          <p:nvPr/>
        </p:nvSpPr>
        <p:spPr bwMode="auto">
          <a:xfrm>
            <a:off x="1524000" y="268227"/>
            <a:ext cx="71593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Meet-in-the-middle attack for double DES</a:t>
            </a:r>
          </a:p>
        </p:txBody>
      </p:sp>
    </p:spTree>
    <p:extLst>
      <p:ext uri="{BB962C8B-B14F-4D97-AF65-F5344CB8AC3E}">
        <p14:creationId xmlns:p14="http://schemas.microsoft.com/office/powerpoint/2010/main" val="21650180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553200"/>
            <a:ext cx="19050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CDCF7B-89B7-40F0-9F59-9200F3CDCCA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6702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2052638"/>
            <a:ext cx="6856413" cy="282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7023" name="Text Box 15"/>
          <p:cNvSpPr txBox="1">
            <a:spLocks noChangeArrowheads="1"/>
          </p:cNvSpPr>
          <p:nvPr/>
        </p:nvSpPr>
        <p:spPr bwMode="auto">
          <a:xfrm>
            <a:off x="1600200" y="1447800"/>
            <a:ext cx="5614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Figure 6.15  </a:t>
            </a: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Tables for meet-in-the-middle attack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524000" y="268227"/>
            <a:ext cx="71593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Meet-in-the-middle attack for double DES</a:t>
            </a:r>
          </a:p>
        </p:txBody>
      </p:sp>
    </p:spTree>
    <p:extLst>
      <p:ext uri="{BB962C8B-B14F-4D97-AF65-F5344CB8AC3E}">
        <p14:creationId xmlns:p14="http://schemas.microsoft.com/office/powerpoint/2010/main" val="34768547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553200"/>
            <a:ext cx="19050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6B167A-1EE7-4E8E-A5E7-C7C7A4B2D4F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7930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60" y="1447800"/>
            <a:ext cx="7075488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9309" name="Text Box 13"/>
          <p:cNvSpPr txBox="1">
            <a:spLocks noChangeArrowheads="1"/>
          </p:cNvSpPr>
          <p:nvPr/>
        </p:nvSpPr>
        <p:spPr bwMode="auto">
          <a:xfrm>
            <a:off x="2971800" y="1012755"/>
            <a:ext cx="28526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Triple DES with two keys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511490" y="268227"/>
            <a:ext cx="20489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Triple DES</a:t>
            </a:r>
          </a:p>
        </p:txBody>
      </p:sp>
    </p:spTree>
    <p:extLst>
      <p:ext uri="{BB962C8B-B14F-4D97-AF65-F5344CB8AC3E}">
        <p14:creationId xmlns:p14="http://schemas.microsoft.com/office/powerpoint/2010/main" val="19242442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477000"/>
            <a:ext cx="19050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6BE456-5407-4BBB-ACAE-C840FDA7C48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81354" name="Rectangle 10"/>
          <p:cNvSpPr>
            <a:spLocks noChangeArrowheads="1"/>
          </p:cNvSpPr>
          <p:nvPr/>
        </p:nvSpPr>
        <p:spPr bwMode="auto">
          <a:xfrm>
            <a:off x="152400" y="1447800"/>
            <a:ext cx="8839200" cy="3477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Triple DES with Three Keys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Key length: up to 168 bits with a different key in each stage.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The possibility of known-plaintext attacks on triple DES with two keys has enticed some applications to use triple DES with three keys.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The middle stage uses 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reverse cipher for backward compatibility.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Triple DES with three keys is used by many applications such as Pretty Good Privacy (PGP) for e-mails (See Forouzan’s Chapter 16).</a:t>
            </a: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48666A01-3E8D-4138-87CA-7744AB101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490" y="268227"/>
            <a:ext cx="20489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Triple DES</a:t>
            </a:r>
          </a:p>
        </p:txBody>
      </p:sp>
    </p:spTree>
    <p:extLst>
      <p:ext uri="{BB962C8B-B14F-4D97-AF65-F5344CB8AC3E}">
        <p14:creationId xmlns:p14="http://schemas.microsoft.com/office/powerpoint/2010/main" val="1510356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519238"/>
            <a:ext cx="8153400" cy="50530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517650" y="0"/>
            <a:ext cx="7307263" cy="990600"/>
          </a:xfrm>
        </p:spPr>
        <p:txBody>
          <a:bodyPr/>
          <a:lstStyle/>
          <a:p>
            <a:pPr eaLnBrk="1" hangingPunct="1"/>
            <a:r>
              <a:rPr lang="en-US" altLang="en-US"/>
              <a:t>Ideal Block Cipher</a:t>
            </a:r>
            <a:br>
              <a:rPr lang="en-US" altLang="en-US"/>
            </a:br>
            <a:r>
              <a:rPr lang="en-US" altLang="en-US"/>
              <a:t>(a general substitution cipher)</a:t>
            </a:r>
          </a:p>
        </p:txBody>
      </p:sp>
      <p:sp>
        <p:nvSpPr>
          <p:cNvPr id="180229" name="Line 5"/>
          <p:cNvSpPr>
            <a:spLocks noChangeShapeType="1"/>
          </p:cNvSpPr>
          <p:nvPr/>
        </p:nvSpPr>
        <p:spPr bwMode="auto">
          <a:xfrm flipH="1">
            <a:off x="1600200" y="3062288"/>
            <a:ext cx="914400" cy="189071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30" name="Text Box 6"/>
          <p:cNvSpPr txBox="1">
            <a:spLocks noChangeArrowheads="1"/>
          </p:cNvSpPr>
          <p:nvPr/>
        </p:nvSpPr>
        <p:spPr bwMode="auto">
          <a:xfrm>
            <a:off x="1524000" y="13716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3300"/>
                </a:solidFill>
                <a:latin typeface="Arial" charset="0"/>
              </a:rPr>
              <a:t> 0		  0		  1		   1</a:t>
            </a:r>
          </a:p>
        </p:txBody>
      </p:sp>
      <p:sp>
        <p:nvSpPr>
          <p:cNvPr id="180232" name="Text Box 8"/>
          <p:cNvSpPr txBox="1">
            <a:spLocks noChangeArrowheads="1"/>
          </p:cNvSpPr>
          <p:nvPr/>
        </p:nvSpPr>
        <p:spPr bwMode="auto">
          <a:xfrm>
            <a:off x="1524000" y="62484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3300"/>
                </a:solidFill>
                <a:latin typeface="Arial" charset="0"/>
              </a:rPr>
              <a:t> 0		  0		  0		   1</a:t>
            </a:r>
          </a:p>
        </p:txBody>
      </p:sp>
      <p:sp>
        <p:nvSpPr>
          <p:cNvPr id="14343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B7AF137-B2A2-4346-9AD1-920DF2BDA44E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9" grpId="0" animBg="1"/>
      <p:bldP spid="180230" grpId="0"/>
      <p:bldP spid="1802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76400"/>
            <a:ext cx="2057400" cy="4411663"/>
          </a:xfrm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14313"/>
            <a:ext cx="7307263" cy="776287"/>
          </a:xfrm>
        </p:spPr>
        <p:txBody>
          <a:bodyPr/>
          <a:lstStyle/>
          <a:p>
            <a:pPr eaLnBrk="1" hangingPunct="1"/>
            <a:r>
              <a:rPr lang="en-US" altLang="en-US"/>
              <a:t>Encryption/Decryption Table for Substitution Cipher 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1981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2511B39-D6AC-45A5-A27B-D33749FEC137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371600"/>
            <a:ext cx="7696200" cy="47609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If a small block size, such as n = 4, is used, then the system is equivalent to a classical substitution cipher </a:t>
            </a:r>
            <a:r>
              <a:rPr lang="en-US" altLang="en-US">
                <a:sym typeface="Wingdings" pitchFamily="2" charset="2"/>
              </a:rPr>
              <a:t> Easy attack (statistical analysis of the plaintext)</a:t>
            </a:r>
          </a:p>
          <a:p>
            <a:pPr eaLnBrk="1" hangingPunct="1">
              <a:lnSpc>
                <a:spcPct val="90000"/>
              </a:lnSpc>
            </a:pPr>
            <a:endParaRPr lang="en-US" altLang="en-US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ym typeface="Wingdings" pitchFamily="2" charset="2"/>
              </a:rPr>
              <a:t>If large block size is used  not practical (for implementation and performance)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ym typeface="Wingdings" pitchFamily="2" charset="2"/>
              </a:rPr>
              <a:t>Huge encryption/decryption tables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ym typeface="Wingdings" pitchFamily="2" charset="2"/>
              </a:rPr>
              <a:t> Huge key: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ym typeface="Wingdings" pitchFamily="2" charset="2"/>
              </a:rPr>
              <a:t>for n = 4, key size = 4 bits x 16 rows = 64 bits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ym typeface="Wingdings" pitchFamily="2" charset="2"/>
              </a:rPr>
              <a:t>for n = 64, key size = 64 x 2</a:t>
            </a:r>
            <a:r>
              <a:rPr lang="en-US" altLang="en-US" baseline="30000">
                <a:sym typeface="Wingdings" pitchFamily="2" charset="2"/>
              </a:rPr>
              <a:t>64</a:t>
            </a:r>
            <a:r>
              <a:rPr lang="en-US" altLang="en-US">
                <a:sym typeface="Wingdings" pitchFamily="2" charset="2"/>
              </a:rPr>
              <a:t> = 2</a:t>
            </a:r>
            <a:r>
              <a:rPr lang="en-US" altLang="en-US" baseline="30000">
                <a:sym typeface="Wingdings" pitchFamily="2" charset="2"/>
              </a:rPr>
              <a:t>70</a:t>
            </a:r>
            <a:r>
              <a:rPr lang="en-US" altLang="en-US">
                <a:sym typeface="Wingdings" pitchFamily="2" charset="2"/>
              </a:rPr>
              <a:t> = 10</a:t>
            </a:r>
            <a:r>
              <a:rPr lang="en-US" altLang="en-US" baseline="30000">
                <a:sym typeface="Wingdings" pitchFamily="2" charset="2"/>
              </a:rPr>
              <a:t>21</a:t>
            </a:r>
            <a:r>
              <a:rPr lang="en-US" altLang="en-US">
                <a:sym typeface="Wingdings" pitchFamily="2" charset="2"/>
              </a:rPr>
              <a:t> bits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Problems with Ideal Cipher</a:t>
            </a:r>
          </a:p>
        </p:txBody>
      </p:sp>
      <p:sp>
        <p:nvSpPr>
          <p:cNvPr id="16388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9E9E227-03DD-4DFB-A9D7-D0CCAD75F79B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ChangeArrowheads="1"/>
          </p:cNvSpPr>
          <p:nvPr/>
        </p:nvSpPr>
        <p:spPr bwMode="auto">
          <a:xfrm>
            <a:off x="228600" y="1474788"/>
            <a:ext cx="8686800" cy="2246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>
                <a:latin typeface="Times New Roman" pitchFamily="18" charset="0"/>
              </a:rPr>
              <a:t>Shannon introduced the concept of a product cipher.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>
                <a:latin typeface="Times New Roman" pitchFamily="18" charset="0"/>
              </a:rPr>
              <a:t>Product cipher: is a complex cipher that combines simple ciphers, like: substitution, permutation, and other components.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>
                <a:latin typeface="Times New Roman" pitchFamily="18" charset="0"/>
              </a:rPr>
              <a:t>Feistel cipher is an example of product cipher. </a:t>
            </a:r>
          </a:p>
        </p:txBody>
      </p:sp>
      <p:sp>
        <p:nvSpPr>
          <p:cNvPr id="17411" name="Text Box 10"/>
          <p:cNvSpPr txBox="1">
            <a:spLocks noChangeArrowheads="1"/>
          </p:cNvSpPr>
          <p:nvPr/>
        </p:nvSpPr>
        <p:spPr bwMode="auto">
          <a:xfrm>
            <a:off x="1249363" y="33338"/>
            <a:ext cx="30829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Product Ciphers</a:t>
            </a:r>
          </a:p>
        </p:txBody>
      </p:sp>
      <p:sp>
        <p:nvSpPr>
          <p:cNvPr id="17412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24EF5B6-F6A4-4694-AB2B-B01B924DD51B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1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791</TotalTime>
  <Words>1583</Words>
  <Application>Microsoft Office PowerPoint</Application>
  <PresentationFormat>On-screen Show (4:3)</PresentationFormat>
  <Paragraphs>224</Paragraphs>
  <Slides>55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Arial</vt:lpstr>
      <vt:lpstr>Calibri</vt:lpstr>
      <vt:lpstr>Tahoma</vt:lpstr>
      <vt:lpstr>Times</vt:lpstr>
      <vt:lpstr>Times New Roman</vt:lpstr>
      <vt:lpstr>Wingdings</vt:lpstr>
      <vt:lpstr>Theme2</vt:lpstr>
      <vt:lpstr>Bitmap Image</vt:lpstr>
      <vt:lpstr>Block Ciphers &amp; DES</vt:lpstr>
      <vt:lpstr>Outline</vt:lpstr>
      <vt:lpstr>Stream Cipher &amp; Block Cipher</vt:lpstr>
      <vt:lpstr>Motivation</vt:lpstr>
      <vt:lpstr>Reversible vs. Irreversible</vt:lpstr>
      <vt:lpstr>Ideal Block Cipher (a general substitution cipher)</vt:lpstr>
      <vt:lpstr>Encryption/Decryption Table for Substitution Cipher </vt:lpstr>
      <vt:lpstr>Problems with Ideal Cipher</vt:lpstr>
      <vt:lpstr>PowerPoint Presentation</vt:lpstr>
      <vt:lpstr>Feistel Cipher</vt:lpstr>
      <vt:lpstr>Confusion and Diffusion</vt:lpstr>
      <vt:lpstr>Feistel Cipher (First design)</vt:lpstr>
      <vt:lpstr>Feistel Cipher (Improved design)</vt:lpstr>
      <vt:lpstr>Feistel Cipher  (Final design of two rounds)</vt:lpstr>
      <vt:lpstr>Data Encryption Standard (DES)</vt:lpstr>
      <vt:lpstr>DES Encryption </vt:lpstr>
      <vt:lpstr>DES: Initial Permutation (IP) </vt:lpstr>
      <vt:lpstr>DES: Inverse Initial Permutation </vt:lpstr>
      <vt:lpstr>Single Round of DES Algorithm </vt:lpstr>
      <vt:lpstr>DES: Expansion Permutation (E) </vt:lpstr>
      <vt:lpstr>DES: S-Boxes </vt:lpstr>
      <vt:lpstr>DES Encryption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ICS 440: Cryptography and Blockchain Applications</dc:title>
  <dc:subject>Stallings- Ch 4</dc:subject>
  <dc:creator>Dr. Sultan Almuhammadi</dc:creator>
  <cp:lastModifiedBy>Sultan Ahmad Al-Muhammadi</cp:lastModifiedBy>
  <cp:revision>33</cp:revision>
  <dcterms:created xsi:type="dcterms:W3CDTF">2008-04-22T04:01:29Z</dcterms:created>
  <dcterms:modified xsi:type="dcterms:W3CDTF">2025-10-12T01:21:06Z</dcterms:modified>
</cp:coreProperties>
</file>