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19"/>
  </p:notesMasterIdLst>
  <p:sldIdLst>
    <p:sldId id="299" r:id="rId2"/>
    <p:sldId id="301" r:id="rId3"/>
    <p:sldId id="302" r:id="rId4"/>
    <p:sldId id="309" r:id="rId5"/>
    <p:sldId id="303" r:id="rId6"/>
    <p:sldId id="310" r:id="rId7"/>
    <p:sldId id="308" r:id="rId8"/>
    <p:sldId id="312" r:id="rId9"/>
    <p:sldId id="313" r:id="rId10"/>
    <p:sldId id="311" r:id="rId11"/>
    <p:sldId id="314" r:id="rId12"/>
    <p:sldId id="315" r:id="rId13"/>
    <p:sldId id="307" r:id="rId14"/>
    <p:sldId id="305" r:id="rId15"/>
    <p:sldId id="316" r:id="rId16"/>
    <p:sldId id="304" r:id="rId17"/>
    <p:sldId id="30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432" autoAdjust="0"/>
  </p:normalViewPr>
  <p:slideViewPr>
    <p:cSldViewPr>
      <p:cViewPr>
        <p:scale>
          <a:sx n="80" d="100"/>
          <a:sy n="80" d="100"/>
        </p:scale>
        <p:origin x="-101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4965EA-5117-4777-A37E-29628DEED442}" type="datetimeFigureOut">
              <a:rPr lang="en-US"/>
              <a:pPr>
                <a:defRPr/>
              </a:pPr>
              <a:t>4/7/2021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43118DC-9ADE-4674-9B91-0D368E5D79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812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FA8CB0-B256-FB46-8B41-13A19D2B6A57}" type="slidenum">
              <a:rPr lang="en-AU" smtClean="0">
                <a:solidFill>
                  <a:prstClr val="black"/>
                </a:solidFill>
              </a:rPr>
              <a:pPr/>
              <a:t>1</a:t>
            </a:fld>
            <a:endParaRPr lang="en-AU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728913"/>
            <a:ext cx="6096000" cy="7762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4018788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553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7988" y="214313"/>
            <a:ext cx="1997075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14313"/>
            <a:ext cx="5843588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9787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214313"/>
            <a:ext cx="7993063" cy="591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8297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350035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="" xmlns:a16="http://schemas.microsoft.com/office/drawing/2014/main" id="{B29EF890-8711-409B-9866-5CD47ADD68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6492875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fld id="{103DA0FF-FC11-4486-B353-98DF36FC93F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50988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371600"/>
            <a:ext cx="3752850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1371600"/>
            <a:ext cx="3754438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>
            <a:extLst>
              <a:ext uri="{FF2B5EF4-FFF2-40B4-BE49-F238E27FC236}">
                <a16:creationId xmlns="" xmlns:a16="http://schemas.microsoft.com/office/drawing/2014/main" id="{39ABBED8-B2EE-4069-861B-B81FD909FC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A1187D-5596-4354-A120-0A08060C85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50366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1">
            <a:extLst>
              <a:ext uri="{FF2B5EF4-FFF2-40B4-BE49-F238E27FC236}">
                <a16:creationId xmlns="" xmlns:a16="http://schemas.microsoft.com/office/drawing/2014/main" id="{DF3F7320-DC06-4D84-9AB3-B2F039B4E0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A1187D-5596-4354-A120-0A08060C85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49542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">
            <a:extLst>
              <a:ext uri="{FF2B5EF4-FFF2-40B4-BE49-F238E27FC236}">
                <a16:creationId xmlns="" xmlns:a16="http://schemas.microsoft.com/office/drawing/2014/main" id="{64BA88CA-5519-4B1A-92CF-9A28E358EE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AD7A08-37D8-49C0-9292-8A1B922E5B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791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1359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="" xmlns:a16="http://schemas.microsoft.com/office/drawing/2014/main" id="{26D21D62-77E1-42A1-9E43-933C42E771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A1187D-5596-4354-A120-0A08060C85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08626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248061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68D361E2-348E-481E-B5A7-D91EAC8216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14313"/>
            <a:ext cx="7307263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ED68060D-798E-4B73-A925-C8EF159A0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371600"/>
            <a:ext cx="765968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922E2470-7BBC-4971-A3C8-04B3A69EE2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480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42A1187D-5596-4354-A120-0A08060C85D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5" name="TextBox 24"/>
          <p:cNvSpPr txBox="1">
            <a:spLocks noChangeArrowheads="1"/>
          </p:cNvSpPr>
          <p:nvPr userDrawn="1"/>
        </p:nvSpPr>
        <p:spPr bwMode="auto">
          <a:xfrm>
            <a:off x="5143500" y="120650"/>
            <a:ext cx="4000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sz="1400" b="1" smtClean="0">
                <a:solidFill>
                  <a:srgbClr val="FFFF99"/>
                </a:solidFill>
                <a:latin typeface="Times New Roman" pitchFamily="18" charset="0"/>
              </a:rPr>
              <a:t>Dynamic Programming</a:t>
            </a:r>
          </a:p>
        </p:txBody>
      </p:sp>
      <p:sp>
        <p:nvSpPr>
          <p:cNvPr id="6" name="TextBox 25"/>
          <p:cNvSpPr txBox="1">
            <a:spLocks noChangeArrowheads="1"/>
          </p:cNvSpPr>
          <p:nvPr userDrawn="1"/>
        </p:nvSpPr>
        <p:spPr bwMode="auto">
          <a:xfrm>
            <a:off x="68263" y="120650"/>
            <a:ext cx="3860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rgbClr val="FFFF99"/>
                </a:solidFill>
                <a:latin typeface="Times New Roman" pitchFamily="18" charset="0"/>
              </a:rPr>
              <a:t>ICS 353: Design and Analysis of Algorithms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</p:sldLayoutIdLst>
  <p:transition>
    <p:split orient="vert" dir="in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5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>
          <a:xfrm>
            <a:off x="2195736" y="2276872"/>
            <a:ext cx="6096000" cy="936104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Shor’s </a:t>
            </a:r>
            <a:r>
              <a:rPr lang="en-US" dirty="0"/>
              <a:t>Algorithm</a:t>
            </a:r>
          </a:p>
        </p:txBody>
      </p:sp>
      <p:sp>
        <p:nvSpPr>
          <p:cNvPr id="19459" name="Subtitle 13"/>
          <p:cNvSpPr>
            <a:spLocks noGrp="1"/>
          </p:cNvSpPr>
          <p:nvPr>
            <p:ph type="subTitle" idx="1"/>
          </p:nvPr>
        </p:nvSpPr>
        <p:spPr>
          <a:xfrm>
            <a:off x="1763688" y="5157192"/>
            <a:ext cx="6408712" cy="936104"/>
          </a:xfrm>
        </p:spPr>
        <p:txBody>
          <a:bodyPr/>
          <a:lstStyle/>
          <a:p>
            <a:pPr algn="l"/>
            <a:r>
              <a:rPr lang="en-US" sz="1800" dirty="0"/>
              <a:t>This lecture is based on:</a:t>
            </a:r>
          </a:p>
          <a:p>
            <a:pPr algn="l"/>
            <a:r>
              <a:rPr lang="en-US" sz="1800" dirty="0" err="1" smtClean="0"/>
              <a:t>Yanofsky</a:t>
            </a:r>
            <a:r>
              <a:rPr lang="en-US" sz="1800" dirty="0"/>
              <a:t>:</a:t>
            </a:r>
            <a:r>
              <a:rPr lang="en-US" sz="1800" dirty="0" smtClean="0"/>
              <a:t> Section 6.5 (and recall of 6.3*)</a:t>
            </a:r>
            <a:endParaRPr lang="en-US" sz="1800" dirty="0"/>
          </a:p>
          <a:p>
            <a:pPr algn="l" eaLnBrk="1" hangingPunct="1"/>
            <a:endParaRPr lang="en-US" sz="1800" dirty="0" smtClean="0"/>
          </a:p>
        </p:txBody>
      </p:sp>
      <p:sp>
        <p:nvSpPr>
          <p:cNvPr id="5" name="Subtitle 13"/>
          <p:cNvSpPr txBox="1">
            <a:spLocks/>
          </p:cNvSpPr>
          <p:nvPr/>
        </p:nvSpPr>
        <p:spPr bwMode="auto">
          <a:xfrm>
            <a:off x="1907704" y="3861048"/>
            <a:ext cx="662473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SzPct val="60000"/>
              <a:buFont typeface="Wingdings" panose="05000000000000000000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5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n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n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n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n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sz="1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ICS 562 – Quantum Cryptography</a:t>
            </a:r>
            <a:endParaRPr lang="en-US" altLang="en-US" sz="1800" dirty="0">
              <a:solidFill>
                <a:srgbClr val="000000"/>
              </a:solidFill>
            </a:endParaRPr>
          </a:p>
          <a:p>
            <a:endParaRPr lang="en-US" sz="1400" kern="0" dirty="0" smtClean="0">
              <a:solidFill>
                <a:srgbClr val="000000"/>
              </a:solidFill>
            </a:endParaRPr>
          </a:p>
          <a:p>
            <a:r>
              <a:rPr lang="en-US" sz="1400" kern="0" dirty="0" smtClean="0">
                <a:solidFill>
                  <a:srgbClr val="000000"/>
                </a:solidFill>
              </a:rPr>
              <a:t>Prepared by: </a:t>
            </a:r>
          </a:p>
          <a:p>
            <a:r>
              <a:rPr lang="en-US" sz="18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Sultan Almuhammadi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xmlns="" id="{A213CE22-262A-465F-AA18-7664A0FA7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52400"/>
            <a:ext cx="7924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55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 Fahd University of Petroleum &amp; Minerals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Computer Sciences &amp; </a:t>
            </a:r>
            <a:r>
              <a:rPr lang="en-US" altLang="en-US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74781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Quantum Part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Algorithm: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Quantum circuit for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a,N</a:t>
            </a:r>
            <a:endParaRPr lang="en-US" i="1" baseline="-25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i="1" baseline="-25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i="1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i="1" baseline="-25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i="1" baseline="-25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i="1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i="1" baseline="-25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 find the period: (see Circuit 6.166 page 209)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Shor’s Algorithm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113929"/>
            <a:ext cx="79533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605" y="2276706"/>
            <a:ext cx="474345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643092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When measure the top register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Uses modular arithmetic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and quantum Fourier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transform (QTF) to find the period to the factors.</a:t>
            </a: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800100" lvl="2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so on</a:t>
            </a: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800100" lvl="2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Shor’s Algorithm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30334"/>
            <a:ext cx="16383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647" y="2354084"/>
            <a:ext cx="1219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742" y="3351611"/>
            <a:ext cx="17049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034229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lvl="1" indent="-609600">
              <a:buClr>
                <a:srgbClr val="009900"/>
              </a:buClr>
              <a:buSzPct val="60000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E.g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13,15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after measurement of 7 </a:t>
            </a: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800100" lvl="2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800100" lvl="2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Shor’s Algorithm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1971800"/>
            <a:ext cx="6336705" cy="3611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088142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184923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Discrete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Fourier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transform (DTF)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_				     where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is the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en-US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root of unity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_</a:t>
            </a: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r>
              <a:rPr lang="en-US" altLang="en-US" dirty="0" smtClean="0">
                <a:latin typeface="Times" pitchFamily="18" charset="0"/>
                <a:sym typeface="Symbol" panose="05050102010706020507" pitchFamily="18" charset="2"/>
              </a:rPr>
              <a:t>What it does?</a:t>
            </a:r>
          </a:p>
          <a:p>
            <a:pPr marL="1009650" lvl="1" indent="-609600"/>
            <a:endParaRPr lang="en-US" altLang="en-US" dirty="0">
              <a:latin typeface="Times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latin typeface="Times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>
              <a:latin typeface="Times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latin typeface="Times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" pitchFamily="18" charset="0"/>
              <a:sym typeface="Symbol" panose="05050102010706020507" pitchFamily="18" charset="2"/>
            </a:endParaRP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Using Quantum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Fourier transform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(QTF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marL="1009650" lvl="1" indent="-609600"/>
            <a:r>
              <a:rPr lang="en-US" altLang="en-US" dirty="0" smtClean="0">
                <a:latin typeface="Times" pitchFamily="18" charset="0"/>
                <a:sym typeface="Symbol" panose="05050102010706020507" pitchFamily="18" charset="2"/>
              </a:rPr>
              <a:t> 				r can be obtained by 2</a:t>
            </a:r>
            <a:r>
              <a:rPr lang="en-US" altLang="en-US" baseline="30000" dirty="0" smtClean="0">
                <a:latin typeface="Times" pitchFamily="18" charset="0"/>
                <a:sym typeface="Symbol" panose="05050102010706020507" pitchFamily="18" charset="2"/>
              </a:rPr>
              <a:t>m</a:t>
            </a:r>
            <a:r>
              <a:rPr lang="en-US" altLang="en-US" dirty="0" smtClean="0">
                <a:latin typeface="Times" pitchFamily="18" charset="0"/>
                <a:sym typeface="Symbol" panose="05050102010706020507" pitchFamily="18" charset="2"/>
              </a:rPr>
              <a:t>/(2</a:t>
            </a:r>
            <a:r>
              <a:rPr lang="en-US" altLang="en-US" baseline="30000" dirty="0" smtClean="0">
                <a:latin typeface="Times" pitchFamily="18" charset="0"/>
                <a:sym typeface="Symbol" panose="05050102010706020507" pitchFamily="18" charset="2"/>
              </a:rPr>
              <a:t>m</a:t>
            </a:r>
            <a:r>
              <a:rPr lang="en-US" altLang="en-US" dirty="0" smtClean="0">
                <a:latin typeface="Times" pitchFamily="18" charset="0"/>
                <a:sym typeface="Symbol" panose="05050102010706020507" pitchFamily="18" charset="2"/>
              </a:rPr>
              <a:t>/r)</a:t>
            </a:r>
          </a:p>
          <a:p>
            <a:pPr marL="400050" lvl="1" indent="0">
              <a:buNone/>
            </a:pPr>
            <a:endParaRPr lang="en-US" altLang="en-US" dirty="0" smtClean="0">
              <a:latin typeface="Times" pitchFamily="18" charset="0"/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Quantum Fourier Transform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36" y="2420888"/>
            <a:ext cx="252524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597" y="1628800"/>
            <a:ext cx="4004358" cy="69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981" y="4019550"/>
            <a:ext cx="6629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626" y="3429000"/>
            <a:ext cx="31623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276" y="5687628"/>
            <a:ext cx="10287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834" y="5687628"/>
            <a:ext cx="15621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ight Arrow 16"/>
          <p:cNvSpPr/>
          <p:nvPr/>
        </p:nvSpPr>
        <p:spPr bwMode="auto">
          <a:xfrm>
            <a:off x="2156134" y="5868948"/>
            <a:ext cx="598140" cy="216024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5194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Shor’s Period Finding (Implementation)</a:t>
            </a: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Shor’s Algorithm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00808"/>
            <a:ext cx="3528392" cy="5028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772794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From the period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to the factors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</a:p>
          <a:p>
            <a:pPr marL="609600" indent="-609600"/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r>
              <a:rPr lang="en-US" altLang="en-US" sz="24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anose="05050102010706020507" pitchFamily="18" charset="2"/>
              </a:rPr>
              <a:t>we compute: </a:t>
            </a:r>
            <a:endParaRPr lang="en-US" altLang="en-US" sz="24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Shor’s Algorithm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348880"/>
            <a:ext cx="1657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2775223"/>
            <a:ext cx="10382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19" y="5157192"/>
            <a:ext cx="24574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881" y="1844824"/>
            <a:ext cx="16097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3400768"/>
            <a:ext cx="19621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041292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Shor’s Algorithm</a:t>
            </a: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Shor’s Algorithm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16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24944"/>
            <a:ext cx="67246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14" y="2132856"/>
            <a:ext cx="3886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970914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Demo: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See Shor’s algorithm demo on Quirk (Period finding) </a:t>
            </a: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Examples: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See Examples 6.5.6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6.5.8, 6.5.10,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in the textbook.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See also Examples (6.5.7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6.5.9, 6.5.11,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6.5.12)* for more details.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Demo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1055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Factorization Problem: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 a large integer N, find its prime factors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  N = 105 =  3 * 5 * 7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problem become harder if N is larger and has only 2 prime factors</a:t>
            </a:r>
          </a:p>
          <a:p>
            <a:pPr marL="1409700" lvl="2" indent="-6096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 N = 143 =  11 *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Application in Cryptography: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Many cryptographic algorithms depends on factorizations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E.g. RSA and Rabin Cryptosystem, 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In practice, N is an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-bit integer, where n &gt; 1000 bits (more than 300 digits)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altLang="en-US" sz="4000" dirty="0" smtClean="0"/>
              <a:t>Integer Factorization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97031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164016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Deterministic Factorization Algorithms: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Trial division algorithm (for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bit integer)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Time complexity:  O(2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marL="1409700" lvl="2" indent="-6096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xponential in terms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General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number field sieve (GNFS)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algorithm (best known)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409700" lvl="2" indent="-6096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Time complexity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Sub-exponential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in terms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(sub-class of the exponential complexity) 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Based on advanced number theory. 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Quantum Factorization Algorithm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Shor’s Algorithm</a:t>
            </a:r>
          </a:p>
          <a:p>
            <a:pPr marL="1409700" lvl="2" indent="-6096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Time complexity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Polynomial in terms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 </a:t>
            </a:r>
          </a:p>
          <a:p>
            <a:pPr marL="1409700" lvl="2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Based on number theory (modular arithmetic) and period finding.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Factorization Algorithms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3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996952"/>
            <a:ext cx="1440160" cy="39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365104"/>
            <a:ext cx="182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65513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Recall Simon’s Periodicity Algorithm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 find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patterns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functions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Simon’s Periodicity Problem: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Given a function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{0, 1}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→ {0, 1}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as a black box, with a secret binary string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· · · 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n−1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such that for all strings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x, 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∈ {0, 1}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 we have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if and only 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⊕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Here,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called the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Example:  for n = 3,  c = 101,  we have</a:t>
            </a:r>
          </a:p>
          <a:p>
            <a:pPr marL="40005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000 ⊕ 101 = 101; hence,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(000)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(101)</a:t>
            </a:r>
          </a:p>
          <a:p>
            <a:pPr marL="40005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100 ⊕ 101 = 001; hence,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(100)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(001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marL="609600" indent="-6096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Note: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 = 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, then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one-to-one,  otherwise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two-to-one.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Simon’s Algorithm (Review)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4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56639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How to find the period classically?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Given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 function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{0, 1}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→ {0, 1}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as a black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box.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 fine c, evaluate function on more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half of the inputs in domain, 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look for any pair of inputs x, y, such that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(x)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(y)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Then, compute: c = x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⊕ y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need to evaluate the function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+1) times.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complexity: O(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, i.e. exponential time </a:t>
            </a: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Simon’s Algorithm (Cont.)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46601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256931"/>
          </a:xfrm>
        </p:spPr>
        <p:txBody>
          <a:bodyPr/>
          <a:lstStyle/>
          <a:p>
            <a:pPr marL="609600" indent="-60960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unitary operation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y&gt;                 |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x, y ⊕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&gt;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If we set y =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, this circuit will compute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(x) 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quantum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part of Simon’s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algorithm: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609600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This operation is repeated several times to compute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Simon’s algorithm needs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evaluations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 find the period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Simon’s Quantum Circuits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115616" y="1772816"/>
            <a:ext cx="4648200" cy="12954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 bwMode="auto">
          <a:xfrm>
            <a:off x="2123728" y="3284984"/>
            <a:ext cx="598140" cy="216024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437112"/>
            <a:ext cx="59150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106818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About Shor’s Algorithm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Solves factorization problem in polynomial time.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Uses modular arithmetic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and quantum Fourier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transform (QFT) to find the period to the factors.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Modular Arithmetic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All computations are done in (Modulo-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for some integer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&gt; 1. 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Quantum Fourier Transform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 find the period of a periodic function. (See Simon’s Algorithm)</a:t>
            </a:r>
          </a:p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exponent function</a:t>
            </a:r>
          </a:p>
          <a:p>
            <a:pPr marL="1009650" lvl="1" indent="-609600"/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a,N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Mod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</a:p>
          <a:p>
            <a:pPr marL="1009650" lvl="1" indent="-609600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E.g.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Let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 = 13,  N = 15.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Find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(x) </a:t>
            </a: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sz="4000" dirty="0" smtClean="0"/>
              <a:t>Shor’s Algorithm (Overview)</a:t>
            </a:r>
            <a:endParaRPr lang="en-US" alt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61248"/>
            <a:ext cx="59626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708592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Periodic function: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 function that has a repeated pattern (period). 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E.g.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13,15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),  (the period = 4)</a:t>
            </a: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altLang="en-US" sz="4000" dirty="0" smtClean="0"/>
              <a:t>Finding the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304" y="2420888"/>
            <a:ext cx="59626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316" y="3501008"/>
            <a:ext cx="576262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61769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8413"/>
            <a:ext cx="8610600" cy="5040907"/>
          </a:xfrm>
        </p:spPr>
        <p:txBody>
          <a:bodyPr/>
          <a:lstStyle/>
          <a:p>
            <a:pPr marL="609600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 find the period of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a,N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period of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a,N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= the order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in the multiplicative group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</a:t>
            </a:r>
            <a:r>
              <a:rPr lang="en-US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*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E.g. for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13,15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),  the period =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ord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(13) = 4</a:t>
            </a:r>
          </a:p>
          <a:p>
            <a:pPr marL="1009650" lvl="1" indent="-60960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We need to find the smallest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such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that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Mod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009650" lvl="1" indent="-609600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400050" lvl="1" indent="0">
              <a:buNone/>
            </a:pPr>
            <a:endParaRPr lang="en-US" altLang="en-US" dirty="0" smtClean="0">
              <a:sym typeface="Symbol" panose="05050102010706020507" pitchFamily="18" charset="2"/>
            </a:endParaRPr>
          </a:p>
          <a:p>
            <a:pPr marL="1409700" lvl="2" indent="-609600"/>
            <a:endParaRPr lang="en-US" altLang="en-US" dirty="0" smtClean="0">
              <a:sym typeface="Symbol" panose="05050102010706020507" pitchFamily="18" charset="2"/>
            </a:endParaRPr>
          </a:p>
          <a:p>
            <a:pPr marL="1009650" lvl="1" indent="-609600"/>
            <a:endParaRPr lang="en-US" altLang="en-US" dirty="0" smtClean="0">
              <a:sym typeface="Symbol" panose="05050102010706020507" pitchFamily="18" charset="2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151" y="188640"/>
            <a:ext cx="7305305" cy="609600"/>
          </a:xfrm>
        </p:spPr>
        <p:txBody>
          <a:bodyPr/>
          <a:lstStyle/>
          <a:p>
            <a:r>
              <a:rPr lang="en-US" altLang="en-US" sz="4000" dirty="0" smtClean="0"/>
              <a:t>Finding the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5DAB5-C482-43C7-ADFB-E8045DD491AE}" type="slidenum">
              <a:rPr lang="en-US" altLang="en-US"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39866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1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21062</TotalTime>
  <Words>788</Words>
  <Application>Microsoft Office PowerPoint</Application>
  <PresentationFormat>On-screen Show (4:3)</PresentationFormat>
  <Paragraphs>242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Theme2</vt:lpstr>
      <vt:lpstr>Shor’s Algorithm</vt:lpstr>
      <vt:lpstr>Integer Factorization</vt:lpstr>
      <vt:lpstr>Factorization Algorithms</vt:lpstr>
      <vt:lpstr>Simon’s Algorithm (Review)</vt:lpstr>
      <vt:lpstr>Simon’s Algorithm (Cont.)</vt:lpstr>
      <vt:lpstr>Simon’s Quantum Circuits</vt:lpstr>
      <vt:lpstr>Shor’s Algorithm (Overview)</vt:lpstr>
      <vt:lpstr>Finding the period</vt:lpstr>
      <vt:lpstr>Finding the period</vt:lpstr>
      <vt:lpstr>Shor’s Algorithm</vt:lpstr>
      <vt:lpstr>Shor’s Algorithm</vt:lpstr>
      <vt:lpstr>Shor’s Algorithm</vt:lpstr>
      <vt:lpstr>Quantum Fourier Transform</vt:lpstr>
      <vt:lpstr>Shor’s Algorithm</vt:lpstr>
      <vt:lpstr>Shor’s Algorithm</vt:lpstr>
      <vt:lpstr>Shor’s Algorithm</vt:lpstr>
      <vt:lpstr>Demo</vt:lpstr>
    </vt:vector>
  </TitlesOfParts>
  <Company>KFUPM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Algorithms</dc:title>
  <dc:creator>Dr. Sultan Almuhammadi</dc:creator>
  <cp:lastModifiedBy>Sultan Almuhammadi</cp:lastModifiedBy>
  <cp:revision>1488</cp:revision>
  <dcterms:created xsi:type="dcterms:W3CDTF">2010-02-19T17:36:10Z</dcterms:created>
  <dcterms:modified xsi:type="dcterms:W3CDTF">2021-04-07T20:24:48Z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TC300033031033</vt:lpwstr>
  </property>
</Properties>
</file>