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711" r:id="rId2"/>
    <p:sldMasterId id="2147483725" r:id="rId3"/>
    <p:sldMasterId id="2147483737" r:id="rId4"/>
  </p:sldMasterIdLst>
  <p:notesMasterIdLst>
    <p:notesMasterId r:id="rId28"/>
  </p:notesMasterIdLst>
  <p:sldIdLst>
    <p:sldId id="325" r:id="rId5"/>
    <p:sldId id="309" r:id="rId6"/>
    <p:sldId id="310" r:id="rId7"/>
    <p:sldId id="279" r:id="rId8"/>
    <p:sldId id="275" r:id="rId9"/>
    <p:sldId id="278" r:id="rId10"/>
    <p:sldId id="300" r:id="rId11"/>
    <p:sldId id="281" r:id="rId12"/>
    <p:sldId id="311" r:id="rId13"/>
    <p:sldId id="312" r:id="rId14"/>
    <p:sldId id="313" r:id="rId15"/>
    <p:sldId id="314" r:id="rId16"/>
    <p:sldId id="315" r:id="rId17"/>
    <p:sldId id="316" r:id="rId18"/>
    <p:sldId id="317" r:id="rId19"/>
    <p:sldId id="326" r:id="rId20"/>
    <p:sldId id="330" r:id="rId21"/>
    <p:sldId id="331" r:id="rId22"/>
    <p:sldId id="332" r:id="rId23"/>
    <p:sldId id="327" r:id="rId24"/>
    <p:sldId id="328" r:id="rId25"/>
    <p:sldId id="329" r:id="rId26"/>
    <p:sldId id="308" r:id="rId27"/>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24" autoAdjust="0"/>
  </p:normalViewPr>
  <p:slideViewPr>
    <p:cSldViewPr>
      <p:cViewPr varScale="1">
        <p:scale>
          <a:sx n="78" d="100"/>
          <a:sy n="78" d="100"/>
        </p:scale>
        <p:origin x="2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52"/>
    </p:cViewPr>
  </p:sorterViewPr>
  <p:notesViewPr>
    <p:cSldViewPr>
      <p:cViewPr varScale="1">
        <p:scale>
          <a:sx n="128" d="100"/>
          <a:sy n="128" d="100"/>
        </p:scale>
        <p:origin x="-114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690A4-C4B1-4140-A11F-580D452924C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F864227-CA81-8D49-99F4-A41E3F3A4405}">
      <dgm:prSet phldrT="[Text]" custT="1"/>
      <dgm:spPr/>
      <dgm:t>
        <a:bodyPr/>
        <a:lstStyle/>
        <a:p>
          <a:r>
            <a:rPr lang="en-US" sz="1600" b="1" i="0" dirty="0"/>
            <a:t>Key distribution</a:t>
          </a:r>
        </a:p>
      </dgm:t>
    </dgm:pt>
    <dgm:pt modelId="{A9B89A90-A709-4947-943D-3DC63E50989B}" type="parTrans" cxnId="{BF47E28C-4EB0-5945-BDFE-22A8A8AC8379}">
      <dgm:prSet/>
      <dgm:spPr/>
      <dgm:t>
        <a:bodyPr/>
        <a:lstStyle/>
        <a:p>
          <a:endParaRPr lang="en-US"/>
        </a:p>
      </dgm:t>
    </dgm:pt>
    <dgm:pt modelId="{6B7EB79C-1427-5348-BFCA-6058AD406C08}" type="sibTrans" cxnId="{BF47E28C-4EB0-5945-BDFE-22A8A8AC8379}">
      <dgm:prSet/>
      <dgm:spPr/>
      <dgm:t>
        <a:bodyPr/>
        <a:lstStyle/>
        <a:p>
          <a:endParaRPr lang="en-US"/>
        </a:p>
      </dgm:t>
    </dgm:pt>
    <dgm:pt modelId="{93C371D1-0568-D549-A9E9-1109B1C23FFA}">
      <dgm:prSet custT="1"/>
      <dgm:spPr/>
      <dgm:t>
        <a:bodyPr/>
        <a:lstStyle/>
        <a:p>
          <a:r>
            <a:rPr lang="en-US" sz="1600" b="1" i="0" dirty="0"/>
            <a:t>How to have secure communications in general without having to trust a KDC with your key</a:t>
          </a:r>
        </a:p>
      </dgm:t>
    </dgm:pt>
    <dgm:pt modelId="{EB222672-15AE-6244-89C8-52DFED3212EB}" type="parTrans" cxnId="{538257FF-73DD-2C49-8734-DC436D245187}">
      <dgm:prSet/>
      <dgm:spPr/>
      <dgm:t>
        <a:bodyPr/>
        <a:lstStyle/>
        <a:p>
          <a:endParaRPr lang="en-US"/>
        </a:p>
      </dgm:t>
    </dgm:pt>
    <dgm:pt modelId="{DF34262B-3C34-7F41-B143-2B9E7B200EBD}" type="sibTrans" cxnId="{538257FF-73DD-2C49-8734-DC436D245187}">
      <dgm:prSet/>
      <dgm:spPr/>
      <dgm:t>
        <a:bodyPr/>
        <a:lstStyle/>
        <a:p>
          <a:endParaRPr lang="en-US"/>
        </a:p>
      </dgm:t>
    </dgm:pt>
    <dgm:pt modelId="{3DC0467C-9B21-C541-A1BA-500358705074}">
      <dgm:prSet custT="1"/>
      <dgm:spPr/>
      <dgm:t>
        <a:bodyPr/>
        <a:lstStyle/>
        <a:p>
          <a:r>
            <a:rPr lang="en-US" sz="1600" b="1" i="0"/>
            <a:t>Digital signatures</a:t>
          </a:r>
          <a:endParaRPr lang="en-US" sz="1600" b="1" i="0" dirty="0"/>
        </a:p>
      </dgm:t>
    </dgm:pt>
    <dgm:pt modelId="{058CCD16-1BA9-2C42-9BE1-1AE6E0F77C07}" type="parTrans" cxnId="{FE560BCC-DA97-BB4B-9644-74AF08B6ED9B}">
      <dgm:prSet/>
      <dgm:spPr/>
      <dgm:t>
        <a:bodyPr/>
        <a:lstStyle/>
        <a:p>
          <a:endParaRPr lang="en-US"/>
        </a:p>
      </dgm:t>
    </dgm:pt>
    <dgm:pt modelId="{EE80C3D6-261E-7140-B1FA-C7DBEF360B20}" type="sibTrans" cxnId="{FE560BCC-DA97-BB4B-9644-74AF08B6ED9B}">
      <dgm:prSet/>
      <dgm:spPr/>
      <dgm:t>
        <a:bodyPr/>
        <a:lstStyle/>
        <a:p>
          <a:endParaRPr lang="en-US"/>
        </a:p>
      </dgm:t>
    </dgm:pt>
    <dgm:pt modelId="{E98664D3-0C41-C541-9E55-F995A3CAB7E5}">
      <dgm:prSet custT="1"/>
      <dgm:spPr/>
      <dgm:t>
        <a:bodyPr/>
        <a:lstStyle/>
        <a:p>
          <a:r>
            <a:rPr lang="en-US" sz="1600" b="1" i="0" dirty="0"/>
            <a:t>How to verify that a message comes intact from the claimed sender</a:t>
          </a:r>
        </a:p>
      </dgm:t>
    </dgm:pt>
    <dgm:pt modelId="{28516441-8924-C147-8A92-12D1C9BE741C}" type="parTrans" cxnId="{F9A45E78-4AF2-CC4F-90BB-14BB83E88489}">
      <dgm:prSet/>
      <dgm:spPr/>
      <dgm:t>
        <a:bodyPr/>
        <a:lstStyle/>
        <a:p>
          <a:endParaRPr lang="en-US"/>
        </a:p>
      </dgm:t>
    </dgm:pt>
    <dgm:pt modelId="{FCCEDB7F-8754-E444-BABB-9983CDFB86F2}" type="sibTrans" cxnId="{F9A45E78-4AF2-CC4F-90BB-14BB83E88489}">
      <dgm:prSet/>
      <dgm:spPr/>
      <dgm:t>
        <a:bodyPr/>
        <a:lstStyle/>
        <a:p>
          <a:endParaRPr lang="en-US"/>
        </a:p>
      </dgm:t>
    </dgm:pt>
    <dgm:pt modelId="{8A6334C8-AAD5-DC4E-A921-230E4B3A68EF}" type="pres">
      <dgm:prSet presAssocID="{17E690A4-C4B1-4140-A11F-580D452924C3}" presName="linear" presStyleCnt="0">
        <dgm:presLayoutVars>
          <dgm:dir/>
          <dgm:animLvl val="lvl"/>
          <dgm:resizeHandles val="exact"/>
        </dgm:presLayoutVars>
      </dgm:prSet>
      <dgm:spPr/>
    </dgm:pt>
    <dgm:pt modelId="{86CB6F17-1E55-F54A-9B1D-3EE59E01E62F}" type="pres">
      <dgm:prSet presAssocID="{1F864227-CA81-8D49-99F4-A41E3F3A4405}" presName="parentLin" presStyleCnt="0"/>
      <dgm:spPr/>
    </dgm:pt>
    <dgm:pt modelId="{0D00A682-4F23-A845-A81C-DB63F83A8DD9}" type="pres">
      <dgm:prSet presAssocID="{1F864227-CA81-8D49-99F4-A41E3F3A4405}" presName="parentLeftMargin" presStyleLbl="node1" presStyleIdx="0" presStyleCnt="2"/>
      <dgm:spPr/>
    </dgm:pt>
    <dgm:pt modelId="{9F42F34A-248A-9B4C-8DA2-E1AB8DB6FB1A}" type="pres">
      <dgm:prSet presAssocID="{1F864227-CA81-8D49-99F4-A41E3F3A4405}" presName="parentText" presStyleLbl="node1" presStyleIdx="0" presStyleCnt="2" custScaleX="61692" custScaleY="107447">
        <dgm:presLayoutVars>
          <dgm:chMax val="0"/>
          <dgm:bulletEnabled val="1"/>
        </dgm:presLayoutVars>
      </dgm:prSet>
      <dgm:spPr/>
    </dgm:pt>
    <dgm:pt modelId="{F0ED7B4C-4F05-9247-AAC6-EF95D101ACF3}" type="pres">
      <dgm:prSet presAssocID="{1F864227-CA81-8D49-99F4-A41E3F3A4405}" presName="negativeSpace" presStyleCnt="0"/>
      <dgm:spPr/>
    </dgm:pt>
    <dgm:pt modelId="{753A43A3-74E4-6242-AD74-2CEC8831F941}" type="pres">
      <dgm:prSet presAssocID="{1F864227-CA81-8D49-99F4-A41E3F3A4405}" presName="childText" presStyleLbl="conFgAcc1" presStyleIdx="0" presStyleCnt="2">
        <dgm:presLayoutVars>
          <dgm:bulletEnabled val="1"/>
        </dgm:presLayoutVars>
      </dgm:prSet>
      <dgm:spPr/>
    </dgm:pt>
    <dgm:pt modelId="{84DE40D8-A87B-9140-AEA7-4DE5104CAF15}" type="pres">
      <dgm:prSet presAssocID="{6B7EB79C-1427-5348-BFCA-6058AD406C08}" presName="spaceBetweenRectangles" presStyleCnt="0"/>
      <dgm:spPr/>
    </dgm:pt>
    <dgm:pt modelId="{004CA9D9-7211-6D47-B6C5-22252F770AD3}" type="pres">
      <dgm:prSet presAssocID="{3DC0467C-9B21-C541-A1BA-500358705074}" presName="parentLin" presStyleCnt="0"/>
      <dgm:spPr/>
    </dgm:pt>
    <dgm:pt modelId="{411CB552-9417-9B47-B62F-5B53822C9E77}" type="pres">
      <dgm:prSet presAssocID="{3DC0467C-9B21-C541-A1BA-500358705074}" presName="parentLeftMargin" presStyleLbl="node1" presStyleIdx="0" presStyleCnt="2"/>
      <dgm:spPr/>
    </dgm:pt>
    <dgm:pt modelId="{CA4E2293-290D-C34A-80FC-C37A52E5B3EA}" type="pres">
      <dgm:prSet presAssocID="{3DC0467C-9B21-C541-A1BA-500358705074}" presName="parentText" presStyleLbl="node1" presStyleIdx="1" presStyleCnt="2" custScaleX="55966" custScaleY="107162">
        <dgm:presLayoutVars>
          <dgm:chMax val="0"/>
          <dgm:bulletEnabled val="1"/>
        </dgm:presLayoutVars>
      </dgm:prSet>
      <dgm:spPr/>
    </dgm:pt>
    <dgm:pt modelId="{3A7A68A8-DA0B-9F4B-820E-A28B7674BE3B}" type="pres">
      <dgm:prSet presAssocID="{3DC0467C-9B21-C541-A1BA-500358705074}" presName="negativeSpace" presStyleCnt="0"/>
      <dgm:spPr/>
    </dgm:pt>
    <dgm:pt modelId="{E034BB72-F90F-E644-B964-59D253E21B41}" type="pres">
      <dgm:prSet presAssocID="{3DC0467C-9B21-C541-A1BA-500358705074}" presName="childText" presStyleLbl="conFgAcc1" presStyleIdx="1" presStyleCnt="2">
        <dgm:presLayoutVars>
          <dgm:bulletEnabled val="1"/>
        </dgm:presLayoutVars>
      </dgm:prSet>
      <dgm:spPr/>
    </dgm:pt>
  </dgm:ptLst>
  <dgm:cxnLst>
    <dgm:cxn modelId="{3BA42C05-83EB-0A49-AC97-C9D6EDF815E5}" type="presOf" srcId="{1F864227-CA81-8D49-99F4-A41E3F3A4405}" destId="{0D00A682-4F23-A845-A81C-DB63F83A8DD9}" srcOrd="0" destOrd="0" presId="urn:microsoft.com/office/officeart/2005/8/layout/list1"/>
    <dgm:cxn modelId="{E2F0400D-724B-2649-B290-BAFB1268A02F}" type="presOf" srcId="{E98664D3-0C41-C541-9E55-F995A3CAB7E5}" destId="{E034BB72-F90F-E644-B964-59D253E21B41}" srcOrd="0" destOrd="0" presId="urn:microsoft.com/office/officeart/2005/8/layout/list1"/>
    <dgm:cxn modelId="{1EEA7525-A7D3-5C41-90ED-01E902B3D9CB}" type="presOf" srcId="{17E690A4-C4B1-4140-A11F-580D452924C3}" destId="{8A6334C8-AAD5-DC4E-A921-230E4B3A68EF}" srcOrd="0" destOrd="0" presId="urn:microsoft.com/office/officeart/2005/8/layout/list1"/>
    <dgm:cxn modelId="{3F591532-2C87-914F-B8CE-08A54C6D1A6D}" type="presOf" srcId="{3DC0467C-9B21-C541-A1BA-500358705074}" destId="{CA4E2293-290D-C34A-80FC-C37A52E5B3EA}" srcOrd="1" destOrd="0" presId="urn:microsoft.com/office/officeart/2005/8/layout/list1"/>
    <dgm:cxn modelId="{E51A5661-170D-0F43-B655-771BB819F508}" type="presOf" srcId="{1F864227-CA81-8D49-99F4-A41E3F3A4405}" destId="{9F42F34A-248A-9B4C-8DA2-E1AB8DB6FB1A}" srcOrd="1" destOrd="0" presId="urn:microsoft.com/office/officeart/2005/8/layout/list1"/>
    <dgm:cxn modelId="{ADF20075-6676-414E-9D43-B3105C25A04D}" type="presOf" srcId="{3DC0467C-9B21-C541-A1BA-500358705074}" destId="{411CB552-9417-9B47-B62F-5B53822C9E77}" srcOrd="0" destOrd="0" presId="urn:microsoft.com/office/officeart/2005/8/layout/list1"/>
    <dgm:cxn modelId="{F9A45E78-4AF2-CC4F-90BB-14BB83E88489}" srcId="{3DC0467C-9B21-C541-A1BA-500358705074}" destId="{E98664D3-0C41-C541-9E55-F995A3CAB7E5}" srcOrd="0" destOrd="0" parTransId="{28516441-8924-C147-8A92-12D1C9BE741C}" sibTransId="{FCCEDB7F-8754-E444-BABB-9983CDFB86F2}"/>
    <dgm:cxn modelId="{BF47E28C-4EB0-5945-BDFE-22A8A8AC8379}" srcId="{17E690A4-C4B1-4140-A11F-580D452924C3}" destId="{1F864227-CA81-8D49-99F4-A41E3F3A4405}" srcOrd="0" destOrd="0" parTransId="{A9B89A90-A709-4947-943D-3DC63E50989B}" sibTransId="{6B7EB79C-1427-5348-BFCA-6058AD406C08}"/>
    <dgm:cxn modelId="{64CB1DC3-F5C1-6443-AE44-EFCAED9947F4}" type="presOf" srcId="{93C371D1-0568-D549-A9E9-1109B1C23FFA}" destId="{753A43A3-74E4-6242-AD74-2CEC8831F941}" srcOrd="0" destOrd="0" presId="urn:microsoft.com/office/officeart/2005/8/layout/list1"/>
    <dgm:cxn modelId="{FE560BCC-DA97-BB4B-9644-74AF08B6ED9B}" srcId="{17E690A4-C4B1-4140-A11F-580D452924C3}" destId="{3DC0467C-9B21-C541-A1BA-500358705074}" srcOrd="1" destOrd="0" parTransId="{058CCD16-1BA9-2C42-9BE1-1AE6E0F77C07}" sibTransId="{EE80C3D6-261E-7140-B1FA-C7DBEF360B20}"/>
    <dgm:cxn modelId="{538257FF-73DD-2C49-8734-DC436D245187}" srcId="{1F864227-CA81-8D49-99F4-A41E3F3A4405}" destId="{93C371D1-0568-D549-A9E9-1109B1C23FFA}" srcOrd="0" destOrd="0" parTransId="{EB222672-15AE-6244-89C8-52DFED3212EB}" sibTransId="{DF34262B-3C34-7F41-B143-2B9E7B200EBD}"/>
    <dgm:cxn modelId="{A5CA44F0-6427-504A-9CFB-3D2B91248B5C}" type="presParOf" srcId="{8A6334C8-AAD5-DC4E-A921-230E4B3A68EF}" destId="{86CB6F17-1E55-F54A-9B1D-3EE59E01E62F}" srcOrd="0" destOrd="0" presId="urn:microsoft.com/office/officeart/2005/8/layout/list1"/>
    <dgm:cxn modelId="{2427DE12-76EE-DA4E-BB29-00F7DE215EF8}" type="presParOf" srcId="{86CB6F17-1E55-F54A-9B1D-3EE59E01E62F}" destId="{0D00A682-4F23-A845-A81C-DB63F83A8DD9}" srcOrd="0" destOrd="0" presId="urn:microsoft.com/office/officeart/2005/8/layout/list1"/>
    <dgm:cxn modelId="{C19F7ED0-8EBE-C34F-9E7C-C94470F7ECD1}" type="presParOf" srcId="{86CB6F17-1E55-F54A-9B1D-3EE59E01E62F}" destId="{9F42F34A-248A-9B4C-8DA2-E1AB8DB6FB1A}" srcOrd="1" destOrd="0" presId="urn:microsoft.com/office/officeart/2005/8/layout/list1"/>
    <dgm:cxn modelId="{4FC55649-7EBD-6E42-831C-B84BE78FE812}" type="presParOf" srcId="{8A6334C8-AAD5-DC4E-A921-230E4B3A68EF}" destId="{F0ED7B4C-4F05-9247-AAC6-EF95D101ACF3}" srcOrd="1" destOrd="0" presId="urn:microsoft.com/office/officeart/2005/8/layout/list1"/>
    <dgm:cxn modelId="{1511E48F-00C5-3848-88DD-276DADAC3CF7}" type="presParOf" srcId="{8A6334C8-AAD5-DC4E-A921-230E4B3A68EF}" destId="{753A43A3-74E4-6242-AD74-2CEC8831F941}" srcOrd="2" destOrd="0" presId="urn:microsoft.com/office/officeart/2005/8/layout/list1"/>
    <dgm:cxn modelId="{AEA05354-CBBB-3E41-BC1A-9B88B59D6B65}" type="presParOf" srcId="{8A6334C8-AAD5-DC4E-A921-230E4B3A68EF}" destId="{84DE40D8-A87B-9140-AEA7-4DE5104CAF15}" srcOrd="3" destOrd="0" presId="urn:microsoft.com/office/officeart/2005/8/layout/list1"/>
    <dgm:cxn modelId="{8920B1F4-AE85-4344-869D-62238A36FA69}" type="presParOf" srcId="{8A6334C8-AAD5-DC4E-A921-230E4B3A68EF}" destId="{004CA9D9-7211-6D47-B6C5-22252F770AD3}" srcOrd="4" destOrd="0" presId="urn:microsoft.com/office/officeart/2005/8/layout/list1"/>
    <dgm:cxn modelId="{53EEF7CA-CF9E-854C-A46E-07BB8AD8C6B2}" type="presParOf" srcId="{004CA9D9-7211-6D47-B6C5-22252F770AD3}" destId="{411CB552-9417-9B47-B62F-5B53822C9E77}" srcOrd="0" destOrd="0" presId="urn:microsoft.com/office/officeart/2005/8/layout/list1"/>
    <dgm:cxn modelId="{D3589DA7-CA00-4340-8C5D-77A39A39CB0D}" type="presParOf" srcId="{004CA9D9-7211-6D47-B6C5-22252F770AD3}" destId="{CA4E2293-290D-C34A-80FC-C37A52E5B3EA}" srcOrd="1" destOrd="0" presId="urn:microsoft.com/office/officeart/2005/8/layout/list1"/>
    <dgm:cxn modelId="{8296B036-E78F-1B4A-8C39-F403C6D90995}" type="presParOf" srcId="{8A6334C8-AAD5-DC4E-A921-230E4B3A68EF}" destId="{3A7A68A8-DA0B-9F4B-820E-A28B7674BE3B}" srcOrd="5" destOrd="0" presId="urn:microsoft.com/office/officeart/2005/8/layout/list1"/>
    <dgm:cxn modelId="{855E4D1B-E127-924A-8C4E-A0E81FC43843}" type="presParOf" srcId="{8A6334C8-AAD5-DC4E-A921-230E4B3A68EF}" destId="{E034BB72-F90F-E644-B964-59D253E21B4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9771E-BB07-DD4B-BAA6-1FF590A2A3AC}"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90CE9CE0-49D7-B447-868E-3F6990D64B0F}">
      <dgm:prSet phldrT="[Text]"/>
      <dgm:spPr>
        <a:solidFill>
          <a:schemeClr val="bg1"/>
        </a:solidFill>
        <a:ln>
          <a:solidFill>
            <a:schemeClr val="accent1"/>
          </a:solidFill>
        </a:ln>
      </dgm:spPr>
      <dgm:t>
        <a:bodyPr/>
        <a:lstStyle/>
        <a:p>
          <a:r>
            <a:rPr lang="en-AU" dirty="0"/>
            <a:t>Plaintext</a:t>
          </a:r>
          <a:endParaRPr lang="en-US" dirty="0"/>
        </a:p>
      </dgm:t>
    </dgm:pt>
    <dgm:pt modelId="{4F8D4922-37BD-974F-96C6-15C278DCECF3}" type="parTrans" cxnId="{B13089F1-E60C-BB4B-A199-166B077445E1}">
      <dgm:prSet/>
      <dgm:spPr/>
      <dgm:t>
        <a:bodyPr/>
        <a:lstStyle/>
        <a:p>
          <a:endParaRPr lang="en-US"/>
        </a:p>
      </dgm:t>
    </dgm:pt>
    <dgm:pt modelId="{9741ED17-F573-404D-8A34-A3CEDFF5D273}" type="sibTrans" cxnId="{B13089F1-E60C-BB4B-A199-166B077445E1}">
      <dgm:prSet/>
      <dgm:spPr/>
      <dgm:t>
        <a:bodyPr/>
        <a:lstStyle/>
        <a:p>
          <a:endParaRPr lang="en-US"/>
        </a:p>
      </dgm:t>
    </dgm:pt>
    <dgm:pt modelId="{261F40C1-7E02-DA45-BFC1-98073985D4AE}">
      <dgm:prSet custT="1"/>
      <dgm:spPr>
        <a:ln>
          <a:solidFill>
            <a:schemeClr val="tx1"/>
          </a:solidFill>
        </a:ln>
        <a:effectLst/>
      </dgm:spPr>
      <dgm:t>
        <a:bodyPr/>
        <a:lstStyle/>
        <a:p>
          <a:r>
            <a:rPr lang="en-AU" sz="1600" b="1" i="0" dirty="0"/>
            <a:t>The readable message or data that is fed into the algorithm as input</a:t>
          </a:r>
        </a:p>
      </dgm:t>
    </dgm:pt>
    <dgm:pt modelId="{A17E81BD-F36F-7E4A-AB10-F1F3E0E78598}" type="parTrans" cxnId="{ADC1C764-19F5-6145-8669-21881E3478EB}">
      <dgm:prSet/>
      <dgm:spPr/>
      <dgm:t>
        <a:bodyPr/>
        <a:lstStyle/>
        <a:p>
          <a:endParaRPr lang="en-US"/>
        </a:p>
      </dgm:t>
    </dgm:pt>
    <dgm:pt modelId="{DF9040C9-7F48-0C48-A9AD-04D61152645D}" type="sibTrans" cxnId="{ADC1C764-19F5-6145-8669-21881E3478EB}">
      <dgm:prSet/>
      <dgm:spPr/>
      <dgm:t>
        <a:bodyPr/>
        <a:lstStyle/>
        <a:p>
          <a:endParaRPr lang="en-US"/>
        </a:p>
      </dgm:t>
    </dgm:pt>
    <dgm:pt modelId="{C166F341-50FA-B846-98BD-E7EDD1067A0C}">
      <dgm:prSet/>
      <dgm:spPr>
        <a:solidFill>
          <a:schemeClr val="bg1"/>
        </a:solidFill>
        <a:ln>
          <a:solidFill>
            <a:schemeClr val="accent1"/>
          </a:solidFill>
        </a:ln>
      </dgm:spPr>
      <dgm:t>
        <a:bodyPr/>
        <a:lstStyle/>
        <a:p>
          <a:r>
            <a:rPr lang="en-AU" dirty="0"/>
            <a:t>Encryption algorithm</a:t>
          </a:r>
        </a:p>
      </dgm:t>
    </dgm:pt>
    <dgm:pt modelId="{5A90ED35-D7E9-794E-BE81-9951979A7FDF}" type="parTrans" cxnId="{D8AF1A3F-CF5F-AE4E-A5C6-68DF1A8E05A9}">
      <dgm:prSet/>
      <dgm:spPr/>
      <dgm:t>
        <a:bodyPr/>
        <a:lstStyle/>
        <a:p>
          <a:endParaRPr lang="en-US"/>
        </a:p>
      </dgm:t>
    </dgm:pt>
    <dgm:pt modelId="{3F8AB0C2-D10E-5040-A929-74DFCE6B2270}" type="sibTrans" cxnId="{D8AF1A3F-CF5F-AE4E-A5C6-68DF1A8E05A9}">
      <dgm:prSet/>
      <dgm:spPr/>
      <dgm:t>
        <a:bodyPr/>
        <a:lstStyle/>
        <a:p>
          <a:endParaRPr lang="en-US"/>
        </a:p>
      </dgm:t>
    </dgm:pt>
    <dgm:pt modelId="{E4B47229-731B-CE4A-9CC4-46785BDEDA3B}">
      <dgm:prSet custT="1"/>
      <dgm:spPr>
        <a:ln>
          <a:solidFill>
            <a:schemeClr val="tx1"/>
          </a:solidFill>
        </a:ln>
      </dgm:spPr>
      <dgm:t>
        <a:bodyPr/>
        <a:lstStyle/>
        <a:p>
          <a:r>
            <a:rPr lang="en-AU" sz="1600" b="1" i="0" dirty="0"/>
            <a:t>Performs various transform-</a:t>
          </a:r>
          <a:r>
            <a:rPr lang="en-AU" sz="1600" b="1" i="0" dirty="0" err="1"/>
            <a:t>ations</a:t>
          </a:r>
          <a:r>
            <a:rPr lang="en-AU" sz="1600" b="1" i="0" dirty="0"/>
            <a:t> on the plaintext</a:t>
          </a:r>
        </a:p>
      </dgm:t>
    </dgm:pt>
    <dgm:pt modelId="{AA48253F-7A06-2247-A519-D69992DF4442}" type="parTrans" cxnId="{29FD7559-32AA-7E49-BDA6-1AA08946394F}">
      <dgm:prSet/>
      <dgm:spPr/>
      <dgm:t>
        <a:bodyPr/>
        <a:lstStyle/>
        <a:p>
          <a:endParaRPr lang="en-US"/>
        </a:p>
      </dgm:t>
    </dgm:pt>
    <dgm:pt modelId="{FFE89E57-F97A-2645-98EC-A7A86589167D}" type="sibTrans" cxnId="{29FD7559-32AA-7E49-BDA6-1AA08946394F}">
      <dgm:prSet/>
      <dgm:spPr/>
      <dgm:t>
        <a:bodyPr/>
        <a:lstStyle/>
        <a:p>
          <a:endParaRPr lang="en-US"/>
        </a:p>
      </dgm:t>
    </dgm:pt>
    <dgm:pt modelId="{1FDFDE4D-0011-F74A-A8DD-3C684F225A5B}">
      <dgm:prSet/>
      <dgm:spPr>
        <a:solidFill>
          <a:schemeClr val="bg1"/>
        </a:solidFill>
        <a:ln>
          <a:solidFill>
            <a:schemeClr val="accent1"/>
          </a:solidFill>
        </a:ln>
      </dgm:spPr>
      <dgm:t>
        <a:bodyPr/>
        <a:lstStyle/>
        <a:p>
          <a:r>
            <a:rPr lang="en-AU" dirty="0"/>
            <a:t>Public key</a:t>
          </a:r>
        </a:p>
      </dgm:t>
    </dgm:pt>
    <dgm:pt modelId="{CD40001B-AD08-4547-A23E-D415B3AE038E}" type="parTrans" cxnId="{8E3DFFB1-2F42-BE4B-9D93-E4DE70A2EA46}">
      <dgm:prSet/>
      <dgm:spPr/>
      <dgm:t>
        <a:bodyPr/>
        <a:lstStyle/>
        <a:p>
          <a:endParaRPr lang="en-US"/>
        </a:p>
      </dgm:t>
    </dgm:pt>
    <dgm:pt modelId="{0BD97CA3-0E26-9140-BCEC-7339827E98DD}" type="sibTrans" cxnId="{8E3DFFB1-2F42-BE4B-9D93-E4DE70A2EA46}">
      <dgm:prSet/>
      <dgm:spPr/>
      <dgm:t>
        <a:bodyPr/>
        <a:lstStyle/>
        <a:p>
          <a:endParaRPr lang="en-US"/>
        </a:p>
      </dgm:t>
    </dgm:pt>
    <dgm:pt modelId="{1952F105-7600-7B48-B741-6715F32CA827}">
      <dgm:prSet custT="1"/>
      <dgm:spPr>
        <a:ln>
          <a:solidFill>
            <a:schemeClr val="tx1"/>
          </a:solidFill>
        </a:ln>
      </dgm:spPr>
      <dgm:t>
        <a:bodyPr/>
        <a:lstStyle/>
        <a:p>
          <a:r>
            <a:rPr lang="en-AU" sz="1600" b="1" i="0" dirty="0"/>
            <a:t>Used for encryption or decryption</a:t>
          </a:r>
        </a:p>
      </dgm:t>
    </dgm:pt>
    <dgm:pt modelId="{40483CA9-B7AF-1D43-8288-FB2B95D4D5FE}" type="parTrans" cxnId="{E7B8237F-CE9D-1F49-84C7-3C9AAB436EA2}">
      <dgm:prSet/>
      <dgm:spPr/>
      <dgm:t>
        <a:bodyPr/>
        <a:lstStyle/>
        <a:p>
          <a:endParaRPr lang="en-US"/>
        </a:p>
      </dgm:t>
    </dgm:pt>
    <dgm:pt modelId="{A067637A-07C2-224F-891B-284255C563D2}" type="sibTrans" cxnId="{E7B8237F-CE9D-1F49-84C7-3C9AAB436EA2}">
      <dgm:prSet/>
      <dgm:spPr/>
      <dgm:t>
        <a:bodyPr/>
        <a:lstStyle/>
        <a:p>
          <a:endParaRPr lang="en-US"/>
        </a:p>
      </dgm:t>
    </dgm:pt>
    <dgm:pt modelId="{2D925515-C5E7-2A4E-853D-D717DAB0E9BB}">
      <dgm:prSet/>
      <dgm:spPr>
        <a:solidFill>
          <a:schemeClr val="bg1"/>
        </a:solidFill>
        <a:ln>
          <a:solidFill>
            <a:schemeClr val="accent1"/>
          </a:solidFill>
        </a:ln>
      </dgm:spPr>
      <dgm:t>
        <a:bodyPr/>
        <a:lstStyle/>
        <a:p>
          <a:r>
            <a:rPr lang="en-AU" dirty="0"/>
            <a:t>Private key</a:t>
          </a:r>
        </a:p>
      </dgm:t>
    </dgm:pt>
    <dgm:pt modelId="{F1ABC093-6A47-2244-B0B7-CDCD5365F4F9}" type="parTrans" cxnId="{C8F8BEB9-48C2-D74F-816D-2A2469A9D74E}">
      <dgm:prSet/>
      <dgm:spPr/>
      <dgm:t>
        <a:bodyPr/>
        <a:lstStyle/>
        <a:p>
          <a:endParaRPr lang="en-US"/>
        </a:p>
      </dgm:t>
    </dgm:pt>
    <dgm:pt modelId="{4DDA5F6E-E54D-A14B-BDCA-87359F863874}" type="sibTrans" cxnId="{C8F8BEB9-48C2-D74F-816D-2A2469A9D74E}">
      <dgm:prSet/>
      <dgm:spPr/>
      <dgm:t>
        <a:bodyPr/>
        <a:lstStyle/>
        <a:p>
          <a:endParaRPr lang="en-US"/>
        </a:p>
      </dgm:t>
    </dgm:pt>
    <dgm:pt modelId="{8B0B8382-09D9-9C43-BA48-DCC1829176B6}">
      <dgm:prSet custT="1"/>
      <dgm:spPr>
        <a:ln>
          <a:solidFill>
            <a:schemeClr val="tx1"/>
          </a:solidFill>
        </a:ln>
      </dgm:spPr>
      <dgm:t>
        <a:bodyPr/>
        <a:lstStyle/>
        <a:p>
          <a:r>
            <a:rPr lang="en-AU" sz="1600" b="1" i="0" dirty="0"/>
            <a:t>Used for encryption or decryption</a:t>
          </a:r>
        </a:p>
      </dgm:t>
    </dgm:pt>
    <dgm:pt modelId="{8E55FE5C-5D5E-8949-92E4-A80A1521271D}" type="parTrans" cxnId="{265AA379-8381-7643-BA33-2BFB91FCE375}">
      <dgm:prSet/>
      <dgm:spPr/>
      <dgm:t>
        <a:bodyPr/>
        <a:lstStyle/>
        <a:p>
          <a:endParaRPr lang="en-US"/>
        </a:p>
      </dgm:t>
    </dgm:pt>
    <dgm:pt modelId="{73681498-392C-CD4B-B24B-53B205448944}" type="sibTrans" cxnId="{265AA379-8381-7643-BA33-2BFB91FCE375}">
      <dgm:prSet/>
      <dgm:spPr/>
      <dgm:t>
        <a:bodyPr/>
        <a:lstStyle/>
        <a:p>
          <a:endParaRPr lang="en-US"/>
        </a:p>
      </dgm:t>
    </dgm:pt>
    <dgm:pt modelId="{2C3DE6D9-8A06-5249-AED7-0AD1FDE42CFC}">
      <dgm:prSet/>
      <dgm:spPr>
        <a:solidFill>
          <a:schemeClr val="bg1"/>
        </a:solidFill>
        <a:ln>
          <a:solidFill>
            <a:schemeClr val="accent1"/>
          </a:solidFill>
        </a:ln>
      </dgm:spPr>
      <dgm:t>
        <a:bodyPr/>
        <a:lstStyle/>
        <a:p>
          <a:r>
            <a:rPr lang="en-AU"/>
            <a:t>Ciphertext</a:t>
          </a:r>
          <a:endParaRPr lang="en-AU" dirty="0"/>
        </a:p>
      </dgm:t>
    </dgm:pt>
    <dgm:pt modelId="{6FED049C-66FF-9C45-BC3A-B860FF6A5A5A}" type="parTrans" cxnId="{0A42FDC5-1421-7F4B-934A-84F4D550281E}">
      <dgm:prSet/>
      <dgm:spPr/>
      <dgm:t>
        <a:bodyPr/>
        <a:lstStyle/>
        <a:p>
          <a:endParaRPr lang="en-US"/>
        </a:p>
      </dgm:t>
    </dgm:pt>
    <dgm:pt modelId="{61DF70DB-25B6-E24E-8432-750AC90373FA}" type="sibTrans" cxnId="{0A42FDC5-1421-7F4B-934A-84F4D550281E}">
      <dgm:prSet/>
      <dgm:spPr/>
      <dgm:t>
        <a:bodyPr/>
        <a:lstStyle/>
        <a:p>
          <a:endParaRPr lang="en-US"/>
        </a:p>
      </dgm:t>
    </dgm:pt>
    <dgm:pt modelId="{C0E20B20-26DC-3B4B-A4B9-4E0C6C50A723}">
      <dgm:prSet/>
      <dgm:spPr>
        <a:ln>
          <a:solidFill>
            <a:schemeClr val="tx1"/>
          </a:solidFill>
        </a:ln>
      </dgm:spPr>
      <dgm:t>
        <a:bodyPr/>
        <a:lstStyle/>
        <a:p>
          <a:r>
            <a:rPr lang="en-AU" b="1" i="0" dirty="0"/>
            <a:t>The scrambled message produced as output</a:t>
          </a:r>
        </a:p>
      </dgm:t>
    </dgm:pt>
    <dgm:pt modelId="{A0FE6041-1FA6-1E4E-BE33-87FCA0B8A793}" type="parTrans" cxnId="{532B3715-9B3D-3D42-8792-1A2788E6F57B}">
      <dgm:prSet/>
      <dgm:spPr/>
      <dgm:t>
        <a:bodyPr/>
        <a:lstStyle/>
        <a:p>
          <a:endParaRPr lang="en-US"/>
        </a:p>
      </dgm:t>
    </dgm:pt>
    <dgm:pt modelId="{AD3EFFF4-28AE-224C-8A33-2B24D9439B91}" type="sibTrans" cxnId="{532B3715-9B3D-3D42-8792-1A2788E6F57B}">
      <dgm:prSet/>
      <dgm:spPr/>
      <dgm:t>
        <a:bodyPr/>
        <a:lstStyle/>
        <a:p>
          <a:endParaRPr lang="en-US"/>
        </a:p>
      </dgm:t>
    </dgm:pt>
    <dgm:pt modelId="{7FF012FF-DEE7-D94F-BF03-055E54642452}">
      <dgm:prSet/>
      <dgm:spPr>
        <a:solidFill>
          <a:schemeClr val="bg1"/>
        </a:solidFill>
        <a:ln>
          <a:solidFill>
            <a:schemeClr val="accent1"/>
          </a:solidFill>
        </a:ln>
      </dgm:spPr>
      <dgm:t>
        <a:bodyPr/>
        <a:lstStyle/>
        <a:p>
          <a:r>
            <a:rPr lang="en-AU"/>
            <a:t>Decryption algorithm</a:t>
          </a:r>
          <a:endParaRPr lang="en-AU" dirty="0"/>
        </a:p>
      </dgm:t>
    </dgm:pt>
    <dgm:pt modelId="{21B1DEB2-DF36-FA4D-BE7F-6D5830B16888}" type="parTrans" cxnId="{01A1DFBC-94FA-8041-8933-418FEE400A02}">
      <dgm:prSet/>
      <dgm:spPr/>
      <dgm:t>
        <a:bodyPr/>
        <a:lstStyle/>
        <a:p>
          <a:endParaRPr lang="en-US"/>
        </a:p>
      </dgm:t>
    </dgm:pt>
    <dgm:pt modelId="{A7D8CBAA-EBE2-FA4A-B619-BC30A13979BD}" type="sibTrans" cxnId="{01A1DFBC-94FA-8041-8933-418FEE400A02}">
      <dgm:prSet/>
      <dgm:spPr/>
      <dgm:t>
        <a:bodyPr/>
        <a:lstStyle/>
        <a:p>
          <a:endParaRPr lang="en-US"/>
        </a:p>
      </dgm:t>
    </dgm:pt>
    <dgm:pt modelId="{704DD6A1-E74B-A44B-8D72-8D91B7171BB7}">
      <dgm:prSet custT="1"/>
      <dgm:spPr>
        <a:ln>
          <a:solidFill>
            <a:schemeClr val="tx1"/>
          </a:solidFill>
        </a:ln>
      </dgm:spPr>
      <dgm:t>
        <a:bodyPr/>
        <a:lstStyle/>
        <a:p>
          <a:r>
            <a:rPr lang="en-AU" sz="1600" b="1" i="0" dirty="0"/>
            <a:t>Accepts the </a:t>
          </a:r>
          <a:r>
            <a:rPr lang="en-AU" sz="1600" b="1" i="0" dirty="0" err="1"/>
            <a:t>ciphertext</a:t>
          </a:r>
          <a:r>
            <a:rPr lang="en-AU" sz="1600" b="1" i="0" dirty="0"/>
            <a:t> and the matching key and produces the original plaintext</a:t>
          </a:r>
        </a:p>
      </dgm:t>
    </dgm:pt>
    <dgm:pt modelId="{4E5001B0-7D95-B146-9FA7-02336AF961D5}" type="parTrans" cxnId="{8442A4D7-ED10-004E-BFDF-FC0153BE7FD8}">
      <dgm:prSet/>
      <dgm:spPr/>
      <dgm:t>
        <a:bodyPr/>
        <a:lstStyle/>
        <a:p>
          <a:endParaRPr lang="en-US"/>
        </a:p>
      </dgm:t>
    </dgm:pt>
    <dgm:pt modelId="{339989ED-9791-A341-A81E-F6DFAE6A7CD3}" type="sibTrans" cxnId="{8442A4D7-ED10-004E-BFDF-FC0153BE7FD8}">
      <dgm:prSet/>
      <dgm:spPr/>
      <dgm:t>
        <a:bodyPr/>
        <a:lstStyle/>
        <a:p>
          <a:endParaRPr lang="en-US"/>
        </a:p>
      </dgm:t>
    </dgm:pt>
    <dgm:pt modelId="{24E0BDBE-4582-544C-8963-250205123224}" type="pres">
      <dgm:prSet presAssocID="{C0E9771E-BB07-DD4B-BAA6-1FF590A2A3AC}" presName="theList" presStyleCnt="0">
        <dgm:presLayoutVars>
          <dgm:dir/>
          <dgm:animLvl val="lvl"/>
          <dgm:resizeHandles val="exact"/>
        </dgm:presLayoutVars>
      </dgm:prSet>
      <dgm:spPr/>
    </dgm:pt>
    <dgm:pt modelId="{4AA6785F-EF80-684D-B9E1-E47ACFFDB9F1}" type="pres">
      <dgm:prSet presAssocID="{90CE9CE0-49D7-B447-868E-3F6990D64B0F}" presName="compNode" presStyleCnt="0"/>
      <dgm:spPr/>
    </dgm:pt>
    <dgm:pt modelId="{02027EE2-FF3C-994D-A776-4D37484DD5FD}" type="pres">
      <dgm:prSet presAssocID="{90CE9CE0-49D7-B447-868E-3F6990D64B0F}" presName="aNode" presStyleLbl="bgShp" presStyleIdx="0" presStyleCnt="6"/>
      <dgm:spPr/>
    </dgm:pt>
    <dgm:pt modelId="{2F2532B3-7BFA-184C-A454-ED378FABE244}" type="pres">
      <dgm:prSet presAssocID="{90CE9CE0-49D7-B447-868E-3F6990D64B0F}" presName="textNode" presStyleLbl="bgShp" presStyleIdx="0" presStyleCnt="6"/>
      <dgm:spPr/>
    </dgm:pt>
    <dgm:pt modelId="{6171A512-F964-0D4B-8059-460244AFC691}" type="pres">
      <dgm:prSet presAssocID="{90CE9CE0-49D7-B447-868E-3F6990D64B0F}" presName="compChildNode" presStyleCnt="0"/>
      <dgm:spPr/>
    </dgm:pt>
    <dgm:pt modelId="{97BFE183-3770-D04D-8866-86F16DD2BC11}" type="pres">
      <dgm:prSet presAssocID="{90CE9CE0-49D7-B447-868E-3F6990D64B0F}" presName="theInnerList" presStyleCnt="0"/>
      <dgm:spPr/>
    </dgm:pt>
    <dgm:pt modelId="{36E59498-7C13-1140-A51E-5D3A8D84CC22}" type="pres">
      <dgm:prSet presAssocID="{261F40C1-7E02-DA45-BFC1-98073985D4AE}" presName="childNode" presStyleLbl="node1" presStyleIdx="0" presStyleCnt="6">
        <dgm:presLayoutVars>
          <dgm:bulletEnabled val="1"/>
        </dgm:presLayoutVars>
      </dgm:prSet>
      <dgm:spPr/>
    </dgm:pt>
    <dgm:pt modelId="{DDFEC640-F2FE-754A-9D40-0AC227ED4574}" type="pres">
      <dgm:prSet presAssocID="{90CE9CE0-49D7-B447-868E-3F6990D64B0F}" presName="aSpace" presStyleCnt="0"/>
      <dgm:spPr/>
    </dgm:pt>
    <dgm:pt modelId="{460AC76E-7A07-A841-8AA5-AFDBACDDCBE3}" type="pres">
      <dgm:prSet presAssocID="{C166F341-50FA-B846-98BD-E7EDD1067A0C}" presName="compNode" presStyleCnt="0"/>
      <dgm:spPr/>
    </dgm:pt>
    <dgm:pt modelId="{2851CE41-8A79-8D45-BDED-E09AAFA1E6DB}" type="pres">
      <dgm:prSet presAssocID="{C166F341-50FA-B846-98BD-E7EDD1067A0C}" presName="aNode" presStyleLbl="bgShp" presStyleIdx="1" presStyleCnt="6"/>
      <dgm:spPr/>
    </dgm:pt>
    <dgm:pt modelId="{E2FE584B-E14E-5541-957A-7F020213F807}" type="pres">
      <dgm:prSet presAssocID="{C166F341-50FA-B846-98BD-E7EDD1067A0C}" presName="textNode" presStyleLbl="bgShp" presStyleIdx="1" presStyleCnt="6"/>
      <dgm:spPr/>
    </dgm:pt>
    <dgm:pt modelId="{2CB27E6E-5340-9B4E-A5E8-D0FFD9FD70B4}" type="pres">
      <dgm:prSet presAssocID="{C166F341-50FA-B846-98BD-E7EDD1067A0C}" presName="compChildNode" presStyleCnt="0"/>
      <dgm:spPr/>
    </dgm:pt>
    <dgm:pt modelId="{61EEBBB3-4F3B-164E-943F-149665FF2FD1}" type="pres">
      <dgm:prSet presAssocID="{C166F341-50FA-B846-98BD-E7EDD1067A0C}" presName="theInnerList" presStyleCnt="0"/>
      <dgm:spPr/>
    </dgm:pt>
    <dgm:pt modelId="{6D1D3F2C-2E14-D14B-BE6E-9C2B6C4D677D}" type="pres">
      <dgm:prSet presAssocID="{E4B47229-731B-CE4A-9CC4-46785BDEDA3B}" presName="childNode" presStyleLbl="node1" presStyleIdx="1" presStyleCnt="6">
        <dgm:presLayoutVars>
          <dgm:bulletEnabled val="1"/>
        </dgm:presLayoutVars>
      </dgm:prSet>
      <dgm:spPr/>
    </dgm:pt>
    <dgm:pt modelId="{00BE2CDB-361B-1C4B-9053-54EDBEC9F19C}" type="pres">
      <dgm:prSet presAssocID="{C166F341-50FA-B846-98BD-E7EDD1067A0C}" presName="aSpace" presStyleCnt="0"/>
      <dgm:spPr/>
    </dgm:pt>
    <dgm:pt modelId="{890BB40B-A441-1B47-BB47-C8B167ACB919}" type="pres">
      <dgm:prSet presAssocID="{1FDFDE4D-0011-F74A-A8DD-3C684F225A5B}" presName="compNode" presStyleCnt="0"/>
      <dgm:spPr/>
    </dgm:pt>
    <dgm:pt modelId="{0CE6E98A-073C-EA48-AF0E-CA7DAE973DFD}" type="pres">
      <dgm:prSet presAssocID="{1FDFDE4D-0011-F74A-A8DD-3C684F225A5B}" presName="aNode" presStyleLbl="bgShp" presStyleIdx="2" presStyleCnt="6"/>
      <dgm:spPr/>
    </dgm:pt>
    <dgm:pt modelId="{642D9DB7-9B1B-5546-B78E-92EA7D07EB31}" type="pres">
      <dgm:prSet presAssocID="{1FDFDE4D-0011-F74A-A8DD-3C684F225A5B}" presName="textNode" presStyleLbl="bgShp" presStyleIdx="2" presStyleCnt="6"/>
      <dgm:spPr/>
    </dgm:pt>
    <dgm:pt modelId="{D0E4E55B-366C-EF4E-BDC4-19D561B75B79}" type="pres">
      <dgm:prSet presAssocID="{1FDFDE4D-0011-F74A-A8DD-3C684F225A5B}" presName="compChildNode" presStyleCnt="0"/>
      <dgm:spPr/>
    </dgm:pt>
    <dgm:pt modelId="{82813AC1-348F-D346-B2CD-41EE9A7983EA}" type="pres">
      <dgm:prSet presAssocID="{1FDFDE4D-0011-F74A-A8DD-3C684F225A5B}" presName="theInnerList" presStyleCnt="0"/>
      <dgm:spPr/>
    </dgm:pt>
    <dgm:pt modelId="{65F64760-4962-264D-8200-BFB3CE057398}" type="pres">
      <dgm:prSet presAssocID="{1952F105-7600-7B48-B741-6715F32CA827}" presName="childNode" presStyleLbl="node1" presStyleIdx="2" presStyleCnt="6">
        <dgm:presLayoutVars>
          <dgm:bulletEnabled val="1"/>
        </dgm:presLayoutVars>
      </dgm:prSet>
      <dgm:spPr/>
    </dgm:pt>
    <dgm:pt modelId="{80382FFE-DE13-9D45-A8EF-2DC8B220D416}" type="pres">
      <dgm:prSet presAssocID="{1FDFDE4D-0011-F74A-A8DD-3C684F225A5B}" presName="aSpace" presStyleCnt="0"/>
      <dgm:spPr/>
    </dgm:pt>
    <dgm:pt modelId="{53F176EB-9FC0-644C-978E-BB98D8DE2B28}" type="pres">
      <dgm:prSet presAssocID="{2D925515-C5E7-2A4E-853D-D717DAB0E9BB}" presName="compNode" presStyleCnt="0"/>
      <dgm:spPr/>
    </dgm:pt>
    <dgm:pt modelId="{1780A409-40A8-FC4D-B6F6-DDE3780A5EE1}" type="pres">
      <dgm:prSet presAssocID="{2D925515-C5E7-2A4E-853D-D717DAB0E9BB}" presName="aNode" presStyleLbl="bgShp" presStyleIdx="3" presStyleCnt="6"/>
      <dgm:spPr/>
    </dgm:pt>
    <dgm:pt modelId="{1E7935A4-D16C-3B44-ABBB-DB845569236E}" type="pres">
      <dgm:prSet presAssocID="{2D925515-C5E7-2A4E-853D-D717DAB0E9BB}" presName="textNode" presStyleLbl="bgShp" presStyleIdx="3" presStyleCnt="6"/>
      <dgm:spPr/>
    </dgm:pt>
    <dgm:pt modelId="{CA2EAD4C-60F0-0442-AAA8-ECABC7235F59}" type="pres">
      <dgm:prSet presAssocID="{2D925515-C5E7-2A4E-853D-D717DAB0E9BB}" presName="compChildNode" presStyleCnt="0"/>
      <dgm:spPr/>
    </dgm:pt>
    <dgm:pt modelId="{241AF3B7-AC00-A646-8196-ECCC67AE3C1C}" type="pres">
      <dgm:prSet presAssocID="{2D925515-C5E7-2A4E-853D-D717DAB0E9BB}" presName="theInnerList" presStyleCnt="0"/>
      <dgm:spPr/>
    </dgm:pt>
    <dgm:pt modelId="{A594F0DC-0987-834E-B36D-EF0A1E13AA4F}" type="pres">
      <dgm:prSet presAssocID="{8B0B8382-09D9-9C43-BA48-DCC1829176B6}" presName="childNode" presStyleLbl="node1" presStyleIdx="3" presStyleCnt="6">
        <dgm:presLayoutVars>
          <dgm:bulletEnabled val="1"/>
        </dgm:presLayoutVars>
      </dgm:prSet>
      <dgm:spPr/>
    </dgm:pt>
    <dgm:pt modelId="{1F450AB7-09EF-6E4A-B388-5B35086A794A}" type="pres">
      <dgm:prSet presAssocID="{2D925515-C5E7-2A4E-853D-D717DAB0E9BB}" presName="aSpace" presStyleCnt="0"/>
      <dgm:spPr/>
    </dgm:pt>
    <dgm:pt modelId="{7E146254-C99B-854D-A998-C20D23840C5F}" type="pres">
      <dgm:prSet presAssocID="{2C3DE6D9-8A06-5249-AED7-0AD1FDE42CFC}" presName="compNode" presStyleCnt="0"/>
      <dgm:spPr/>
    </dgm:pt>
    <dgm:pt modelId="{02D0EA8E-2F99-4F48-BE72-93FBD45D331E}" type="pres">
      <dgm:prSet presAssocID="{2C3DE6D9-8A06-5249-AED7-0AD1FDE42CFC}" presName="aNode" presStyleLbl="bgShp" presStyleIdx="4" presStyleCnt="6"/>
      <dgm:spPr/>
    </dgm:pt>
    <dgm:pt modelId="{373310CF-1FF9-A84E-98E3-2198E819FB29}" type="pres">
      <dgm:prSet presAssocID="{2C3DE6D9-8A06-5249-AED7-0AD1FDE42CFC}" presName="textNode" presStyleLbl="bgShp" presStyleIdx="4" presStyleCnt="6"/>
      <dgm:spPr/>
    </dgm:pt>
    <dgm:pt modelId="{2DA7B33F-F132-8D4B-84B7-D9380270CD3D}" type="pres">
      <dgm:prSet presAssocID="{2C3DE6D9-8A06-5249-AED7-0AD1FDE42CFC}" presName="compChildNode" presStyleCnt="0"/>
      <dgm:spPr/>
    </dgm:pt>
    <dgm:pt modelId="{596D463F-A139-0D4D-B337-03369CD01F08}" type="pres">
      <dgm:prSet presAssocID="{2C3DE6D9-8A06-5249-AED7-0AD1FDE42CFC}" presName="theInnerList" presStyleCnt="0"/>
      <dgm:spPr/>
    </dgm:pt>
    <dgm:pt modelId="{7B64A146-C0A8-8940-9124-D931298D8CF9}" type="pres">
      <dgm:prSet presAssocID="{C0E20B20-26DC-3B4B-A4B9-4E0C6C50A723}" presName="childNode" presStyleLbl="node1" presStyleIdx="4" presStyleCnt="6">
        <dgm:presLayoutVars>
          <dgm:bulletEnabled val="1"/>
        </dgm:presLayoutVars>
      </dgm:prSet>
      <dgm:spPr/>
    </dgm:pt>
    <dgm:pt modelId="{C2326672-C06D-F24A-A648-046AC6141E11}" type="pres">
      <dgm:prSet presAssocID="{2C3DE6D9-8A06-5249-AED7-0AD1FDE42CFC}" presName="aSpace" presStyleCnt="0"/>
      <dgm:spPr/>
    </dgm:pt>
    <dgm:pt modelId="{43C8EEDF-7C17-3C4D-BE6C-1CE9694ED576}" type="pres">
      <dgm:prSet presAssocID="{7FF012FF-DEE7-D94F-BF03-055E54642452}" presName="compNode" presStyleCnt="0"/>
      <dgm:spPr/>
    </dgm:pt>
    <dgm:pt modelId="{E0C1B328-6EE2-9646-B970-3DC2BBC44A27}" type="pres">
      <dgm:prSet presAssocID="{7FF012FF-DEE7-D94F-BF03-055E54642452}" presName="aNode" presStyleLbl="bgShp" presStyleIdx="5" presStyleCnt="6"/>
      <dgm:spPr/>
    </dgm:pt>
    <dgm:pt modelId="{9E8921A8-2576-984F-ACDF-8FA1DD30ECB0}" type="pres">
      <dgm:prSet presAssocID="{7FF012FF-DEE7-D94F-BF03-055E54642452}" presName="textNode" presStyleLbl="bgShp" presStyleIdx="5" presStyleCnt="6"/>
      <dgm:spPr/>
    </dgm:pt>
    <dgm:pt modelId="{7A852929-3C72-1541-9CDA-80AED5E6E5B4}" type="pres">
      <dgm:prSet presAssocID="{7FF012FF-DEE7-D94F-BF03-055E54642452}" presName="compChildNode" presStyleCnt="0"/>
      <dgm:spPr/>
    </dgm:pt>
    <dgm:pt modelId="{DE9041AA-A3A3-1643-B358-A2E296AFCEAA}" type="pres">
      <dgm:prSet presAssocID="{7FF012FF-DEE7-D94F-BF03-055E54642452}" presName="theInnerList" presStyleCnt="0"/>
      <dgm:spPr/>
    </dgm:pt>
    <dgm:pt modelId="{3365488A-89BC-3D4A-B118-9EF5A0947EA3}" type="pres">
      <dgm:prSet presAssocID="{704DD6A1-E74B-A44B-8D72-8D91B7171BB7}" presName="childNode" presStyleLbl="node1" presStyleIdx="5" presStyleCnt="6">
        <dgm:presLayoutVars>
          <dgm:bulletEnabled val="1"/>
        </dgm:presLayoutVars>
      </dgm:prSet>
      <dgm:spPr/>
    </dgm:pt>
  </dgm:ptLst>
  <dgm:cxnLst>
    <dgm:cxn modelId="{CCC7D300-C8DC-804F-BD0C-4D723A67B115}" type="presOf" srcId="{7FF012FF-DEE7-D94F-BF03-055E54642452}" destId="{9E8921A8-2576-984F-ACDF-8FA1DD30ECB0}" srcOrd="1" destOrd="0" presId="urn:microsoft.com/office/officeart/2005/8/layout/lProcess2"/>
    <dgm:cxn modelId="{D4B9F401-07D0-1145-8C0C-D29A83CEC3EF}" type="presOf" srcId="{90CE9CE0-49D7-B447-868E-3F6990D64B0F}" destId="{2F2532B3-7BFA-184C-A454-ED378FABE244}" srcOrd="1" destOrd="0" presId="urn:microsoft.com/office/officeart/2005/8/layout/lProcess2"/>
    <dgm:cxn modelId="{532B3715-9B3D-3D42-8792-1A2788E6F57B}" srcId="{2C3DE6D9-8A06-5249-AED7-0AD1FDE42CFC}" destId="{C0E20B20-26DC-3B4B-A4B9-4E0C6C50A723}" srcOrd="0" destOrd="0" parTransId="{A0FE6041-1FA6-1E4E-BE33-87FCA0B8A793}" sibTransId="{AD3EFFF4-28AE-224C-8A33-2B24D9439B91}"/>
    <dgm:cxn modelId="{F69D1224-3D45-A644-966D-FE49A43F337B}" type="presOf" srcId="{E4B47229-731B-CE4A-9CC4-46785BDEDA3B}" destId="{6D1D3F2C-2E14-D14B-BE6E-9C2B6C4D677D}" srcOrd="0" destOrd="0" presId="urn:microsoft.com/office/officeart/2005/8/layout/lProcess2"/>
    <dgm:cxn modelId="{FDE25B28-9AD9-7442-8972-0FFBCAE76300}" type="presOf" srcId="{1FDFDE4D-0011-F74A-A8DD-3C684F225A5B}" destId="{0CE6E98A-073C-EA48-AF0E-CA7DAE973DFD}" srcOrd="0" destOrd="0" presId="urn:microsoft.com/office/officeart/2005/8/layout/lProcess2"/>
    <dgm:cxn modelId="{F2096739-C312-C54B-B862-A21A984CAA32}" type="presOf" srcId="{2D925515-C5E7-2A4E-853D-D717DAB0E9BB}" destId="{1E7935A4-D16C-3B44-ABBB-DB845569236E}" srcOrd="1" destOrd="0" presId="urn:microsoft.com/office/officeart/2005/8/layout/lProcess2"/>
    <dgm:cxn modelId="{D8AF1A3F-CF5F-AE4E-A5C6-68DF1A8E05A9}" srcId="{C0E9771E-BB07-DD4B-BAA6-1FF590A2A3AC}" destId="{C166F341-50FA-B846-98BD-E7EDD1067A0C}" srcOrd="1" destOrd="0" parTransId="{5A90ED35-D7E9-794E-BE81-9951979A7FDF}" sibTransId="{3F8AB0C2-D10E-5040-A929-74DFCE6B2270}"/>
    <dgm:cxn modelId="{AD9FF25D-1F42-1E44-9E7A-5B7CD8D06E69}" type="presOf" srcId="{2D925515-C5E7-2A4E-853D-D717DAB0E9BB}" destId="{1780A409-40A8-FC4D-B6F6-DDE3780A5EE1}" srcOrd="0" destOrd="0" presId="urn:microsoft.com/office/officeart/2005/8/layout/lProcess2"/>
    <dgm:cxn modelId="{FB0DE642-6F85-B442-A8DB-6BF1FCC3133A}" type="presOf" srcId="{2C3DE6D9-8A06-5249-AED7-0AD1FDE42CFC}" destId="{02D0EA8E-2F99-4F48-BE72-93FBD45D331E}" srcOrd="0" destOrd="0" presId="urn:microsoft.com/office/officeart/2005/8/layout/lProcess2"/>
    <dgm:cxn modelId="{C8425764-0227-7F4C-91CD-95AF6FBA1423}" type="presOf" srcId="{2C3DE6D9-8A06-5249-AED7-0AD1FDE42CFC}" destId="{373310CF-1FF9-A84E-98E3-2198E819FB29}" srcOrd="1" destOrd="0" presId="urn:microsoft.com/office/officeart/2005/8/layout/lProcess2"/>
    <dgm:cxn modelId="{ADC1C764-19F5-6145-8669-21881E3478EB}" srcId="{90CE9CE0-49D7-B447-868E-3F6990D64B0F}" destId="{261F40C1-7E02-DA45-BFC1-98073985D4AE}" srcOrd="0" destOrd="0" parTransId="{A17E81BD-F36F-7E4A-AB10-F1F3E0E78598}" sibTransId="{DF9040C9-7F48-0C48-A9AD-04D61152645D}"/>
    <dgm:cxn modelId="{29FD7559-32AA-7E49-BDA6-1AA08946394F}" srcId="{C166F341-50FA-B846-98BD-E7EDD1067A0C}" destId="{E4B47229-731B-CE4A-9CC4-46785BDEDA3B}" srcOrd="0" destOrd="0" parTransId="{AA48253F-7A06-2247-A519-D69992DF4442}" sibTransId="{FFE89E57-F97A-2645-98EC-A7A86589167D}"/>
    <dgm:cxn modelId="{265AA379-8381-7643-BA33-2BFB91FCE375}" srcId="{2D925515-C5E7-2A4E-853D-D717DAB0E9BB}" destId="{8B0B8382-09D9-9C43-BA48-DCC1829176B6}" srcOrd="0" destOrd="0" parTransId="{8E55FE5C-5D5E-8949-92E4-A80A1521271D}" sibTransId="{73681498-392C-CD4B-B24B-53B205448944}"/>
    <dgm:cxn modelId="{9837C27D-E681-524B-A486-03609540DB3F}" type="presOf" srcId="{1FDFDE4D-0011-F74A-A8DD-3C684F225A5B}" destId="{642D9DB7-9B1B-5546-B78E-92EA7D07EB31}" srcOrd="1" destOrd="0" presId="urn:microsoft.com/office/officeart/2005/8/layout/lProcess2"/>
    <dgm:cxn modelId="{E7B8237F-CE9D-1F49-84C7-3C9AAB436EA2}" srcId="{1FDFDE4D-0011-F74A-A8DD-3C684F225A5B}" destId="{1952F105-7600-7B48-B741-6715F32CA827}" srcOrd="0" destOrd="0" parTransId="{40483CA9-B7AF-1D43-8288-FB2B95D4D5FE}" sibTransId="{A067637A-07C2-224F-891B-284255C563D2}"/>
    <dgm:cxn modelId="{3250D28A-0CF4-8349-B6FD-BDE6680D2EEC}" type="presOf" srcId="{7FF012FF-DEE7-D94F-BF03-055E54642452}" destId="{E0C1B328-6EE2-9646-B970-3DC2BBC44A27}" srcOrd="0" destOrd="0" presId="urn:microsoft.com/office/officeart/2005/8/layout/lProcess2"/>
    <dgm:cxn modelId="{5C8282B1-C054-B14D-8007-D6CADB9994C3}" type="presOf" srcId="{8B0B8382-09D9-9C43-BA48-DCC1829176B6}" destId="{A594F0DC-0987-834E-B36D-EF0A1E13AA4F}" srcOrd="0" destOrd="0" presId="urn:microsoft.com/office/officeart/2005/8/layout/lProcess2"/>
    <dgm:cxn modelId="{8E3DFFB1-2F42-BE4B-9D93-E4DE70A2EA46}" srcId="{C0E9771E-BB07-DD4B-BAA6-1FF590A2A3AC}" destId="{1FDFDE4D-0011-F74A-A8DD-3C684F225A5B}" srcOrd="2" destOrd="0" parTransId="{CD40001B-AD08-4547-A23E-D415B3AE038E}" sibTransId="{0BD97CA3-0E26-9140-BCEC-7339827E98DD}"/>
    <dgm:cxn modelId="{C1D03EB7-94D2-5441-A7C2-C4AD0EC15098}" type="presOf" srcId="{1952F105-7600-7B48-B741-6715F32CA827}" destId="{65F64760-4962-264D-8200-BFB3CE057398}" srcOrd="0" destOrd="0" presId="urn:microsoft.com/office/officeart/2005/8/layout/lProcess2"/>
    <dgm:cxn modelId="{C8F8BEB9-48C2-D74F-816D-2A2469A9D74E}" srcId="{C0E9771E-BB07-DD4B-BAA6-1FF590A2A3AC}" destId="{2D925515-C5E7-2A4E-853D-D717DAB0E9BB}" srcOrd="3" destOrd="0" parTransId="{F1ABC093-6A47-2244-B0B7-CDCD5365F4F9}" sibTransId="{4DDA5F6E-E54D-A14B-BDCA-87359F863874}"/>
    <dgm:cxn modelId="{320EF9BB-A60C-FE4C-A2FE-DD7AD52BB82E}" type="presOf" srcId="{704DD6A1-E74B-A44B-8D72-8D91B7171BB7}" destId="{3365488A-89BC-3D4A-B118-9EF5A0947EA3}" srcOrd="0" destOrd="0" presId="urn:microsoft.com/office/officeart/2005/8/layout/lProcess2"/>
    <dgm:cxn modelId="{01A1DFBC-94FA-8041-8933-418FEE400A02}" srcId="{C0E9771E-BB07-DD4B-BAA6-1FF590A2A3AC}" destId="{7FF012FF-DEE7-D94F-BF03-055E54642452}" srcOrd="5" destOrd="0" parTransId="{21B1DEB2-DF36-FA4D-BE7F-6D5830B16888}" sibTransId="{A7D8CBAA-EBE2-FA4A-B619-BC30A13979BD}"/>
    <dgm:cxn modelId="{0DE8A8C2-4513-4F46-B83E-A96B6B52B3B9}" type="presOf" srcId="{C166F341-50FA-B846-98BD-E7EDD1067A0C}" destId="{2851CE41-8A79-8D45-BDED-E09AAFA1E6DB}" srcOrd="0" destOrd="0" presId="urn:microsoft.com/office/officeart/2005/8/layout/lProcess2"/>
    <dgm:cxn modelId="{0A42FDC5-1421-7F4B-934A-84F4D550281E}" srcId="{C0E9771E-BB07-DD4B-BAA6-1FF590A2A3AC}" destId="{2C3DE6D9-8A06-5249-AED7-0AD1FDE42CFC}" srcOrd="4" destOrd="0" parTransId="{6FED049C-66FF-9C45-BC3A-B860FF6A5A5A}" sibTransId="{61DF70DB-25B6-E24E-8432-750AC90373FA}"/>
    <dgm:cxn modelId="{B5C11BC9-393A-104E-852D-1BA3C3BB005A}" type="presOf" srcId="{261F40C1-7E02-DA45-BFC1-98073985D4AE}" destId="{36E59498-7C13-1140-A51E-5D3A8D84CC22}" srcOrd="0" destOrd="0" presId="urn:microsoft.com/office/officeart/2005/8/layout/lProcess2"/>
    <dgm:cxn modelId="{53BDBDCF-29DE-8E43-A3C4-1B87B32F75B1}" type="presOf" srcId="{90CE9CE0-49D7-B447-868E-3F6990D64B0F}" destId="{02027EE2-FF3C-994D-A776-4D37484DD5FD}" srcOrd="0" destOrd="0" presId="urn:microsoft.com/office/officeart/2005/8/layout/lProcess2"/>
    <dgm:cxn modelId="{8442A4D7-ED10-004E-BFDF-FC0153BE7FD8}" srcId="{7FF012FF-DEE7-D94F-BF03-055E54642452}" destId="{704DD6A1-E74B-A44B-8D72-8D91B7171BB7}" srcOrd="0" destOrd="0" parTransId="{4E5001B0-7D95-B146-9FA7-02336AF961D5}" sibTransId="{339989ED-9791-A341-A81E-F6DFAE6A7CD3}"/>
    <dgm:cxn modelId="{DF8FF7E8-17B3-E349-BCA0-4B0B22D63D2E}" type="presOf" srcId="{C166F341-50FA-B846-98BD-E7EDD1067A0C}" destId="{E2FE584B-E14E-5541-957A-7F020213F807}" srcOrd="1" destOrd="0" presId="urn:microsoft.com/office/officeart/2005/8/layout/lProcess2"/>
    <dgm:cxn modelId="{B13089F1-E60C-BB4B-A199-166B077445E1}" srcId="{C0E9771E-BB07-DD4B-BAA6-1FF590A2A3AC}" destId="{90CE9CE0-49D7-B447-868E-3F6990D64B0F}" srcOrd="0" destOrd="0" parTransId="{4F8D4922-37BD-974F-96C6-15C278DCECF3}" sibTransId="{9741ED17-F573-404D-8A34-A3CEDFF5D273}"/>
    <dgm:cxn modelId="{8E81F1F5-6609-0E4B-AFF6-951E251B87EF}" type="presOf" srcId="{C0E9771E-BB07-DD4B-BAA6-1FF590A2A3AC}" destId="{24E0BDBE-4582-544C-8963-250205123224}" srcOrd="0" destOrd="0" presId="urn:microsoft.com/office/officeart/2005/8/layout/lProcess2"/>
    <dgm:cxn modelId="{7E3D98FD-5EE7-FE4A-B57B-51740F91B0F0}" type="presOf" srcId="{C0E20B20-26DC-3B4B-A4B9-4E0C6C50A723}" destId="{7B64A146-C0A8-8940-9124-D931298D8CF9}" srcOrd="0" destOrd="0" presId="urn:microsoft.com/office/officeart/2005/8/layout/lProcess2"/>
    <dgm:cxn modelId="{ED0EBFAC-539F-E94D-A615-8DEFDA9FB63D}" type="presParOf" srcId="{24E0BDBE-4582-544C-8963-250205123224}" destId="{4AA6785F-EF80-684D-B9E1-E47ACFFDB9F1}" srcOrd="0" destOrd="0" presId="urn:microsoft.com/office/officeart/2005/8/layout/lProcess2"/>
    <dgm:cxn modelId="{69781FDB-66E5-9543-A5D6-926963528FA1}" type="presParOf" srcId="{4AA6785F-EF80-684D-B9E1-E47ACFFDB9F1}" destId="{02027EE2-FF3C-994D-A776-4D37484DD5FD}" srcOrd="0" destOrd="0" presId="urn:microsoft.com/office/officeart/2005/8/layout/lProcess2"/>
    <dgm:cxn modelId="{4D885D89-9905-CF40-9331-8162165FACBB}" type="presParOf" srcId="{4AA6785F-EF80-684D-B9E1-E47ACFFDB9F1}" destId="{2F2532B3-7BFA-184C-A454-ED378FABE244}" srcOrd="1" destOrd="0" presId="urn:microsoft.com/office/officeart/2005/8/layout/lProcess2"/>
    <dgm:cxn modelId="{D7CF7973-7ED3-9148-9ED1-A861F070E28D}" type="presParOf" srcId="{4AA6785F-EF80-684D-B9E1-E47ACFFDB9F1}" destId="{6171A512-F964-0D4B-8059-460244AFC691}" srcOrd="2" destOrd="0" presId="urn:microsoft.com/office/officeart/2005/8/layout/lProcess2"/>
    <dgm:cxn modelId="{F072A26F-50B3-B04E-B420-D5D2C8C500A7}" type="presParOf" srcId="{6171A512-F964-0D4B-8059-460244AFC691}" destId="{97BFE183-3770-D04D-8866-86F16DD2BC11}" srcOrd="0" destOrd="0" presId="urn:microsoft.com/office/officeart/2005/8/layout/lProcess2"/>
    <dgm:cxn modelId="{D0FE71F0-35E9-F947-BBB0-AD33A17469C1}" type="presParOf" srcId="{97BFE183-3770-D04D-8866-86F16DD2BC11}" destId="{36E59498-7C13-1140-A51E-5D3A8D84CC22}" srcOrd="0" destOrd="0" presId="urn:microsoft.com/office/officeart/2005/8/layout/lProcess2"/>
    <dgm:cxn modelId="{D89B9209-CFBB-1340-AB64-DCFFD648594B}" type="presParOf" srcId="{24E0BDBE-4582-544C-8963-250205123224}" destId="{DDFEC640-F2FE-754A-9D40-0AC227ED4574}" srcOrd="1" destOrd="0" presId="urn:microsoft.com/office/officeart/2005/8/layout/lProcess2"/>
    <dgm:cxn modelId="{B9BF1B42-8985-0B43-A489-9F11C6F94E16}" type="presParOf" srcId="{24E0BDBE-4582-544C-8963-250205123224}" destId="{460AC76E-7A07-A841-8AA5-AFDBACDDCBE3}" srcOrd="2" destOrd="0" presId="urn:microsoft.com/office/officeart/2005/8/layout/lProcess2"/>
    <dgm:cxn modelId="{9F3007D0-89B2-364F-A342-044207F9B033}" type="presParOf" srcId="{460AC76E-7A07-A841-8AA5-AFDBACDDCBE3}" destId="{2851CE41-8A79-8D45-BDED-E09AAFA1E6DB}" srcOrd="0" destOrd="0" presId="urn:microsoft.com/office/officeart/2005/8/layout/lProcess2"/>
    <dgm:cxn modelId="{5B6E02F6-FBC3-E84F-A209-57534FF3E8FA}" type="presParOf" srcId="{460AC76E-7A07-A841-8AA5-AFDBACDDCBE3}" destId="{E2FE584B-E14E-5541-957A-7F020213F807}" srcOrd="1" destOrd="0" presId="urn:microsoft.com/office/officeart/2005/8/layout/lProcess2"/>
    <dgm:cxn modelId="{4023F3DA-5B42-274C-909C-1C9FF8BADEAF}" type="presParOf" srcId="{460AC76E-7A07-A841-8AA5-AFDBACDDCBE3}" destId="{2CB27E6E-5340-9B4E-A5E8-D0FFD9FD70B4}" srcOrd="2" destOrd="0" presId="urn:microsoft.com/office/officeart/2005/8/layout/lProcess2"/>
    <dgm:cxn modelId="{3CF06961-8BE6-4345-891A-D0D6042A8D75}" type="presParOf" srcId="{2CB27E6E-5340-9B4E-A5E8-D0FFD9FD70B4}" destId="{61EEBBB3-4F3B-164E-943F-149665FF2FD1}" srcOrd="0" destOrd="0" presId="urn:microsoft.com/office/officeart/2005/8/layout/lProcess2"/>
    <dgm:cxn modelId="{017E7467-42FA-4245-A27C-67447C1EE32D}" type="presParOf" srcId="{61EEBBB3-4F3B-164E-943F-149665FF2FD1}" destId="{6D1D3F2C-2E14-D14B-BE6E-9C2B6C4D677D}" srcOrd="0" destOrd="0" presId="urn:microsoft.com/office/officeart/2005/8/layout/lProcess2"/>
    <dgm:cxn modelId="{1B7DECE5-1130-1647-9E25-F9074FAA8935}" type="presParOf" srcId="{24E0BDBE-4582-544C-8963-250205123224}" destId="{00BE2CDB-361B-1C4B-9053-54EDBEC9F19C}" srcOrd="3" destOrd="0" presId="urn:microsoft.com/office/officeart/2005/8/layout/lProcess2"/>
    <dgm:cxn modelId="{E9700B0F-A6C6-A74B-A7F7-C7D08A49A409}" type="presParOf" srcId="{24E0BDBE-4582-544C-8963-250205123224}" destId="{890BB40B-A441-1B47-BB47-C8B167ACB919}" srcOrd="4" destOrd="0" presId="urn:microsoft.com/office/officeart/2005/8/layout/lProcess2"/>
    <dgm:cxn modelId="{C8CA3691-EE1B-BE4F-9076-64B8B7FED369}" type="presParOf" srcId="{890BB40B-A441-1B47-BB47-C8B167ACB919}" destId="{0CE6E98A-073C-EA48-AF0E-CA7DAE973DFD}" srcOrd="0" destOrd="0" presId="urn:microsoft.com/office/officeart/2005/8/layout/lProcess2"/>
    <dgm:cxn modelId="{8355DAA2-72D7-2341-B375-E8A841D39AA0}" type="presParOf" srcId="{890BB40B-A441-1B47-BB47-C8B167ACB919}" destId="{642D9DB7-9B1B-5546-B78E-92EA7D07EB31}" srcOrd="1" destOrd="0" presId="urn:microsoft.com/office/officeart/2005/8/layout/lProcess2"/>
    <dgm:cxn modelId="{5565624A-C885-7A4E-8192-AA7A2384A069}" type="presParOf" srcId="{890BB40B-A441-1B47-BB47-C8B167ACB919}" destId="{D0E4E55B-366C-EF4E-BDC4-19D561B75B79}" srcOrd="2" destOrd="0" presId="urn:microsoft.com/office/officeart/2005/8/layout/lProcess2"/>
    <dgm:cxn modelId="{60FBB585-8C9B-A547-870D-0679E13C1CB9}" type="presParOf" srcId="{D0E4E55B-366C-EF4E-BDC4-19D561B75B79}" destId="{82813AC1-348F-D346-B2CD-41EE9A7983EA}" srcOrd="0" destOrd="0" presId="urn:microsoft.com/office/officeart/2005/8/layout/lProcess2"/>
    <dgm:cxn modelId="{0E053E9A-D718-1D41-9799-46E40DFCA3AD}" type="presParOf" srcId="{82813AC1-348F-D346-B2CD-41EE9A7983EA}" destId="{65F64760-4962-264D-8200-BFB3CE057398}" srcOrd="0" destOrd="0" presId="urn:microsoft.com/office/officeart/2005/8/layout/lProcess2"/>
    <dgm:cxn modelId="{13E6020A-D2D3-BD40-8480-9AD898AFFF04}" type="presParOf" srcId="{24E0BDBE-4582-544C-8963-250205123224}" destId="{80382FFE-DE13-9D45-A8EF-2DC8B220D416}" srcOrd="5" destOrd="0" presId="urn:microsoft.com/office/officeart/2005/8/layout/lProcess2"/>
    <dgm:cxn modelId="{8930B190-3A69-6F4B-A414-450B4C579C76}" type="presParOf" srcId="{24E0BDBE-4582-544C-8963-250205123224}" destId="{53F176EB-9FC0-644C-978E-BB98D8DE2B28}" srcOrd="6" destOrd="0" presId="urn:microsoft.com/office/officeart/2005/8/layout/lProcess2"/>
    <dgm:cxn modelId="{F8467F57-810A-B745-A7C6-72784C26B8FC}" type="presParOf" srcId="{53F176EB-9FC0-644C-978E-BB98D8DE2B28}" destId="{1780A409-40A8-FC4D-B6F6-DDE3780A5EE1}" srcOrd="0" destOrd="0" presId="urn:microsoft.com/office/officeart/2005/8/layout/lProcess2"/>
    <dgm:cxn modelId="{479C9FC1-E362-604F-8418-72F17116C44A}" type="presParOf" srcId="{53F176EB-9FC0-644C-978E-BB98D8DE2B28}" destId="{1E7935A4-D16C-3B44-ABBB-DB845569236E}" srcOrd="1" destOrd="0" presId="urn:microsoft.com/office/officeart/2005/8/layout/lProcess2"/>
    <dgm:cxn modelId="{0BEA4D52-0244-0345-81ED-ED58E9967918}" type="presParOf" srcId="{53F176EB-9FC0-644C-978E-BB98D8DE2B28}" destId="{CA2EAD4C-60F0-0442-AAA8-ECABC7235F59}" srcOrd="2" destOrd="0" presId="urn:microsoft.com/office/officeart/2005/8/layout/lProcess2"/>
    <dgm:cxn modelId="{44EAF0C7-320E-5046-AAC4-57FE353DFCC8}" type="presParOf" srcId="{CA2EAD4C-60F0-0442-AAA8-ECABC7235F59}" destId="{241AF3B7-AC00-A646-8196-ECCC67AE3C1C}" srcOrd="0" destOrd="0" presId="urn:microsoft.com/office/officeart/2005/8/layout/lProcess2"/>
    <dgm:cxn modelId="{B1233D67-7616-494E-AC40-80CFAFD865A0}" type="presParOf" srcId="{241AF3B7-AC00-A646-8196-ECCC67AE3C1C}" destId="{A594F0DC-0987-834E-B36D-EF0A1E13AA4F}" srcOrd="0" destOrd="0" presId="urn:microsoft.com/office/officeart/2005/8/layout/lProcess2"/>
    <dgm:cxn modelId="{9C84EC37-4ADA-104F-AF58-6DFC56330916}" type="presParOf" srcId="{24E0BDBE-4582-544C-8963-250205123224}" destId="{1F450AB7-09EF-6E4A-B388-5B35086A794A}" srcOrd="7" destOrd="0" presId="urn:microsoft.com/office/officeart/2005/8/layout/lProcess2"/>
    <dgm:cxn modelId="{A6910312-9269-244A-A24D-FAEF9D383CD8}" type="presParOf" srcId="{24E0BDBE-4582-544C-8963-250205123224}" destId="{7E146254-C99B-854D-A998-C20D23840C5F}" srcOrd="8" destOrd="0" presId="urn:microsoft.com/office/officeart/2005/8/layout/lProcess2"/>
    <dgm:cxn modelId="{30BBCF0F-ACCB-5547-9DF2-2134E60BE9A2}" type="presParOf" srcId="{7E146254-C99B-854D-A998-C20D23840C5F}" destId="{02D0EA8E-2F99-4F48-BE72-93FBD45D331E}" srcOrd="0" destOrd="0" presId="urn:microsoft.com/office/officeart/2005/8/layout/lProcess2"/>
    <dgm:cxn modelId="{BA7BF53A-7EF7-C647-B438-4166BF57C954}" type="presParOf" srcId="{7E146254-C99B-854D-A998-C20D23840C5F}" destId="{373310CF-1FF9-A84E-98E3-2198E819FB29}" srcOrd="1" destOrd="0" presId="urn:microsoft.com/office/officeart/2005/8/layout/lProcess2"/>
    <dgm:cxn modelId="{247729D6-BF67-194A-85C4-26B85F9FCCD6}" type="presParOf" srcId="{7E146254-C99B-854D-A998-C20D23840C5F}" destId="{2DA7B33F-F132-8D4B-84B7-D9380270CD3D}" srcOrd="2" destOrd="0" presId="urn:microsoft.com/office/officeart/2005/8/layout/lProcess2"/>
    <dgm:cxn modelId="{7850006B-AC8D-3C4E-ADBF-E7CF171D2EF6}" type="presParOf" srcId="{2DA7B33F-F132-8D4B-84B7-D9380270CD3D}" destId="{596D463F-A139-0D4D-B337-03369CD01F08}" srcOrd="0" destOrd="0" presId="urn:microsoft.com/office/officeart/2005/8/layout/lProcess2"/>
    <dgm:cxn modelId="{BFFAF4C9-9622-9A49-B75A-1F27CDF65CC3}" type="presParOf" srcId="{596D463F-A139-0D4D-B337-03369CD01F08}" destId="{7B64A146-C0A8-8940-9124-D931298D8CF9}" srcOrd="0" destOrd="0" presId="urn:microsoft.com/office/officeart/2005/8/layout/lProcess2"/>
    <dgm:cxn modelId="{E2685493-A94A-AD42-8E1C-4E152C095FDF}" type="presParOf" srcId="{24E0BDBE-4582-544C-8963-250205123224}" destId="{C2326672-C06D-F24A-A648-046AC6141E11}" srcOrd="9" destOrd="0" presId="urn:microsoft.com/office/officeart/2005/8/layout/lProcess2"/>
    <dgm:cxn modelId="{FAE3EA90-BFB6-D045-94CD-2F07A7B1DD53}" type="presParOf" srcId="{24E0BDBE-4582-544C-8963-250205123224}" destId="{43C8EEDF-7C17-3C4D-BE6C-1CE9694ED576}" srcOrd="10" destOrd="0" presId="urn:microsoft.com/office/officeart/2005/8/layout/lProcess2"/>
    <dgm:cxn modelId="{B6F5E6A9-5BE3-F246-9031-55A1F3683767}" type="presParOf" srcId="{43C8EEDF-7C17-3C4D-BE6C-1CE9694ED576}" destId="{E0C1B328-6EE2-9646-B970-3DC2BBC44A27}" srcOrd="0" destOrd="0" presId="urn:microsoft.com/office/officeart/2005/8/layout/lProcess2"/>
    <dgm:cxn modelId="{97A85D0A-F6BD-9B4F-9948-3BC98479555E}" type="presParOf" srcId="{43C8EEDF-7C17-3C4D-BE6C-1CE9694ED576}" destId="{9E8921A8-2576-984F-ACDF-8FA1DD30ECB0}" srcOrd="1" destOrd="0" presId="urn:microsoft.com/office/officeart/2005/8/layout/lProcess2"/>
    <dgm:cxn modelId="{22CFDCE2-8C7E-D54A-B0F3-29FFD9DBD396}" type="presParOf" srcId="{43C8EEDF-7C17-3C4D-BE6C-1CE9694ED576}" destId="{7A852929-3C72-1541-9CDA-80AED5E6E5B4}" srcOrd="2" destOrd="0" presId="urn:microsoft.com/office/officeart/2005/8/layout/lProcess2"/>
    <dgm:cxn modelId="{226DC56D-21F9-7946-88D8-0340E8FC2905}" type="presParOf" srcId="{7A852929-3C72-1541-9CDA-80AED5E6E5B4}" destId="{DE9041AA-A3A3-1643-B358-A2E296AFCEAA}" srcOrd="0" destOrd="0" presId="urn:microsoft.com/office/officeart/2005/8/layout/lProcess2"/>
    <dgm:cxn modelId="{11BE7332-55EA-B249-B3D8-9743795085AC}" type="presParOf" srcId="{DE9041AA-A3A3-1643-B358-A2E296AFCEAA}" destId="{3365488A-89BC-3D4A-B118-9EF5A0947EA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C92936-9E6F-3144-8748-370CC55ABC04}"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A4DCFDEF-8D1B-C344-A18A-5E84C581CEF8}">
      <dgm:prSet phldrT="[Text]"/>
      <dgm:spPr/>
      <dgm:t>
        <a:bodyPr/>
        <a:lstStyle/>
        <a:p>
          <a:r>
            <a:rPr lang="en-US" dirty="0"/>
            <a:t>Encryption/decryption</a:t>
          </a:r>
        </a:p>
      </dgm:t>
    </dgm:pt>
    <dgm:pt modelId="{39FBC5DA-E7F4-8A47-8B64-AC3CF5FF5345}" type="parTrans" cxnId="{59871A25-B76A-194A-865C-EC3B5628F2E6}">
      <dgm:prSet/>
      <dgm:spPr/>
      <dgm:t>
        <a:bodyPr/>
        <a:lstStyle/>
        <a:p>
          <a:endParaRPr lang="en-US"/>
        </a:p>
      </dgm:t>
    </dgm:pt>
    <dgm:pt modelId="{AE6622FA-C895-0442-B659-E260494D7302}" type="sibTrans" cxnId="{59871A25-B76A-194A-865C-EC3B5628F2E6}">
      <dgm:prSet/>
      <dgm:spPr/>
      <dgm:t>
        <a:bodyPr/>
        <a:lstStyle/>
        <a:p>
          <a:endParaRPr lang="en-US"/>
        </a:p>
      </dgm:t>
    </dgm:pt>
    <dgm:pt modelId="{F54C6DF0-D6B0-6D41-BD5D-F73A7A77CF49}">
      <dgm:prSet/>
      <dgm:spPr>
        <a:solidFill>
          <a:schemeClr val="bg1"/>
        </a:solidFill>
        <a:ln>
          <a:solidFill>
            <a:schemeClr val="accent1"/>
          </a:solidFill>
        </a:ln>
      </dgm:spPr>
      <dgm:t>
        <a:bodyPr/>
        <a:lstStyle/>
        <a:p>
          <a:r>
            <a:rPr lang="en-US" dirty="0"/>
            <a:t>The sender encrypts a message with the recipient’s public key</a:t>
          </a:r>
        </a:p>
      </dgm:t>
    </dgm:pt>
    <dgm:pt modelId="{C67DCDEB-BC7C-954C-B134-ACB9B3FD0662}" type="parTrans" cxnId="{738511C9-39BC-6E44-AAFF-0A505263BDEA}">
      <dgm:prSet/>
      <dgm:spPr/>
      <dgm:t>
        <a:bodyPr/>
        <a:lstStyle/>
        <a:p>
          <a:endParaRPr lang="en-US"/>
        </a:p>
      </dgm:t>
    </dgm:pt>
    <dgm:pt modelId="{BFF3360E-506F-6B40-BFF5-6FBAAFA604EB}" type="sibTrans" cxnId="{738511C9-39BC-6E44-AAFF-0A505263BDEA}">
      <dgm:prSet/>
      <dgm:spPr/>
      <dgm:t>
        <a:bodyPr/>
        <a:lstStyle/>
        <a:p>
          <a:endParaRPr lang="en-US"/>
        </a:p>
      </dgm:t>
    </dgm:pt>
    <dgm:pt modelId="{5C8378C9-D1D6-454A-9D6E-B725389F1DD0}">
      <dgm:prSet/>
      <dgm:spPr/>
      <dgm:t>
        <a:bodyPr/>
        <a:lstStyle/>
        <a:p>
          <a:r>
            <a:rPr lang="en-US"/>
            <a:t>Digital signature</a:t>
          </a:r>
          <a:endParaRPr lang="en-US" dirty="0"/>
        </a:p>
      </dgm:t>
    </dgm:pt>
    <dgm:pt modelId="{1D05633B-8638-6D47-B769-E87F8A76A7C9}" type="parTrans" cxnId="{4DE7E578-59E2-5D45-B3CA-4AA662FB7570}">
      <dgm:prSet/>
      <dgm:spPr/>
      <dgm:t>
        <a:bodyPr/>
        <a:lstStyle/>
        <a:p>
          <a:endParaRPr lang="en-US"/>
        </a:p>
      </dgm:t>
    </dgm:pt>
    <dgm:pt modelId="{DD650543-0061-6D4F-869E-C31EE652228F}" type="sibTrans" cxnId="{4DE7E578-59E2-5D45-B3CA-4AA662FB7570}">
      <dgm:prSet/>
      <dgm:spPr/>
      <dgm:t>
        <a:bodyPr/>
        <a:lstStyle/>
        <a:p>
          <a:endParaRPr lang="en-US"/>
        </a:p>
      </dgm:t>
    </dgm:pt>
    <dgm:pt modelId="{95DD87C3-575A-0148-848E-2B3E97880E9F}">
      <dgm:prSet/>
      <dgm:spPr>
        <a:solidFill>
          <a:schemeClr val="bg1"/>
        </a:solidFill>
        <a:ln>
          <a:solidFill>
            <a:schemeClr val="accent1"/>
          </a:solidFill>
        </a:ln>
      </dgm:spPr>
      <dgm:t>
        <a:bodyPr/>
        <a:lstStyle/>
        <a:p>
          <a:r>
            <a:rPr lang="en-US" dirty="0"/>
            <a:t>The sender “signs” a message with its private key</a:t>
          </a:r>
        </a:p>
      </dgm:t>
    </dgm:pt>
    <dgm:pt modelId="{ADDB084C-8835-ED4A-8403-AF9E0965384A}" type="parTrans" cxnId="{DF8577BF-5319-FF40-A9D5-DDFC7BDE76C6}">
      <dgm:prSet/>
      <dgm:spPr/>
      <dgm:t>
        <a:bodyPr/>
        <a:lstStyle/>
        <a:p>
          <a:endParaRPr lang="en-US"/>
        </a:p>
      </dgm:t>
    </dgm:pt>
    <dgm:pt modelId="{E2BCF29F-0F9F-7F45-9CD3-AB4D47126D02}" type="sibTrans" cxnId="{DF8577BF-5319-FF40-A9D5-DDFC7BDE76C6}">
      <dgm:prSet/>
      <dgm:spPr/>
      <dgm:t>
        <a:bodyPr/>
        <a:lstStyle/>
        <a:p>
          <a:endParaRPr lang="en-US"/>
        </a:p>
      </dgm:t>
    </dgm:pt>
    <dgm:pt modelId="{5A1E845A-4A1C-014E-8DC1-8573FD3B41FD}">
      <dgm:prSet/>
      <dgm:spPr/>
      <dgm:t>
        <a:bodyPr/>
        <a:lstStyle/>
        <a:p>
          <a:r>
            <a:rPr lang="en-US"/>
            <a:t>Key exchange</a:t>
          </a:r>
          <a:endParaRPr lang="en-US" dirty="0"/>
        </a:p>
      </dgm:t>
    </dgm:pt>
    <dgm:pt modelId="{AFDBD277-13D6-B449-8F50-739092B09A20}" type="parTrans" cxnId="{71E933F3-4883-F247-8408-F26B1A39D8E0}">
      <dgm:prSet/>
      <dgm:spPr/>
      <dgm:t>
        <a:bodyPr/>
        <a:lstStyle/>
        <a:p>
          <a:endParaRPr lang="en-US"/>
        </a:p>
      </dgm:t>
    </dgm:pt>
    <dgm:pt modelId="{71E4AE6D-6A6B-1E4C-A445-DA8BA711EF2C}" type="sibTrans" cxnId="{71E933F3-4883-F247-8408-F26B1A39D8E0}">
      <dgm:prSet/>
      <dgm:spPr/>
      <dgm:t>
        <a:bodyPr/>
        <a:lstStyle/>
        <a:p>
          <a:endParaRPr lang="en-US"/>
        </a:p>
      </dgm:t>
    </dgm:pt>
    <dgm:pt modelId="{8440E51A-B77A-3F43-ADFD-730E8E32A028}">
      <dgm:prSet/>
      <dgm:spPr>
        <a:solidFill>
          <a:schemeClr val="bg1"/>
        </a:solidFill>
        <a:ln>
          <a:solidFill>
            <a:schemeClr val="accent1"/>
          </a:solidFill>
        </a:ln>
      </dgm:spPr>
      <dgm:t>
        <a:bodyPr/>
        <a:lstStyle/>
        <a:p>
          <a:r>
            <a:rPr lang="en-US" dirty="0"/>
            <a:t>Two sides cooperate to exchange a session key</a:t>
          </a:r>
        </a:p>
      </dgm:t>
    </dgm:pt>
    <dgm:pt modelId="{38E41253-652C-F142-90DA-01785D1C340C}" type="parTrans" cxnId="{79C73F7F-56D5-DC40-AE20-69B5F9F67CC5}">
      <dgm:prSet/>
      <dgm:spPr/>
      <dgm:t>
        <a:bodyPr/>
        <a:lstStyle/>
        <a:p>
          <a:endParaRPr lang="en-US"/>
        </a:p>
      </dgm:t>
    </dgm:pt>
    <dgm:pt modelId="{0B4189F2-2114-F846-AE88-BBF12401BA22}" type="sibTrans" cxnId="{79C73F7F-56D5-DC40-AE20-69B5F9F67CC5}">
      <dgm:prSet/>
      <dgm:spPr/>
      <dgm:t>
        <a:bodyPr/>
        <a:lstStyle/>
        <a:p>
          <a:endParaRPr lang="en-US"/>
        </a:p>
      </dgm:t>
    </dgm:pt>
    <dgm:pt modelId="{DA6ADBAE-B4BA-A64A-857D-D8DCB8BD72F5}" type="pres">
      <dgm:prSet presAssocID="{3FC92936-9E6F-3144-8748-370CC55ABC04}" presName="Name0" presStyleCnt="0">
        <dgm:presLayoutVars>
          <dgm:dir/>
          <dgm:animLvl val="lvl"/>
          <dgm:resizeHandles/>
        </dgm:presLayoutVars>
      </dgm:prSet>
      <dgm:spPr/>
    </dgm:pt>
    <dgm:pt modelId="{FD003792-C0B5-1246-9536-DB9375F3ED9D}" type="pres">
      <dgm:prSet presAssocID="{A4DCFDEF-8D1B-C344-A18A-5E84C581CEF8}" presName="linNode" presStyleCnt="0"/>
      <dgm:spPr/>
    </dgm:pt>
    <dgm:pt modelId="{79E6657A-C96A-E545-8AA1-AAD7D24672E8}" type="pres">
      <dgm:prSet presAssocID="{A4DCFDEF-8D1B-C344-A18A-5E84C581CEF8}" presName="parentShp" presStyleLbl="node1" presStyleIdx="0" presStyleCnt="3" custLinFactNeighborX="-1322" custLinFactNeighborY="-13128">
        <dgm:presLayoutVars>
          <dgm:bulletEnabled val="1"/>
        </dgm:presLayoutVars>
      </dgm:prSet>
      <dgm:spPr/>
    </dgm:pt>
    <dgm:pt modelId="{AB760EE2-5E8E-FC4F-94FC-0FEE47C58546}" type="pres">
      <dgm:prSet presAssocID="{A4DCFDEF-8D1B-C344-A18A-5E84C581CEF8}" presName="childShp" presStyleLbl="bgAccFollowNode1" presStyleIdx="0" presStyleCnt="3">
        <dgm:presLayoutVars>
          <dgm:bulletEnabled val="1"/>
        </dgm:presLayoutVars>
      </dgm:prSet>
      <dgm:spPr/>
    </dgm:pt>
    <dgm:pt modelId="{FB40348A-A3D7-014F-A486-8BA1F9ED21CE}" type="pres">
      <dgm:prSet presAssocID="{AE6622FA-C895-0442-B659-E260494D7302}" presName="spacing" presStyleCnt="0"/>
      <dgm:spPr/>
    </dgm:pt>
    <dgm:pt modelId="{EEE585E7-F5C8-1E46-9823-17369ED7B091}" type="pres">
      <dgm:prSet presAssocID="{5C8378C9-D1D6-454A-9D6E-B725389F1DD0}" presName="linNode" presStyleCnt="0"/>
      <dgm:spPr/>
    </dgm:pt>
    <dgm:pt modelId="{FD12272D-B2BE-0D41-962B-8A491606A488}" type="pres">
      <dgm:prSet presAssocID="{5C8378C9-D1D6-454A-9D6E-B725389F1DD0}" presName="parentShp" presStyleLbl="node1" presStyleIdx="1" presStyleCnt="3">
        <dgm:presLayoutVars>
          <dgm:bulletEnabled val="1"/>
        </dgm:presLayoutVars>
      </dgm:prSet>
      <dgm:spPr/>
    </dgm:pt>
    <dgm:pt modelId="{58AFB054-8C5C-A844-9669-860241DB1F41}" type="pres">
      <dgm:prSet presAssocID="{5C8378C9-D1D6-454A-9D6E-B725389F1DD0}" presName="childShp" presStyleLbl="bgAccFollowNode1" presStyleIdx="1" presStyleCnt="3">
        <dgm:presLayoutVars>
          <dgm:bulletEnabled val="1"/>
        </dgm:presLayoutVars>
      </dgm:prSet>
      <dgm:spPr/>
    </dgm:pt>
    <dgm:pt modelId="{20C3F827-92CB-0643-A29C-F1F2A6495886}" type="pres">
      <dgm:prSet presAssocID="{DD650543-0061-6D4F-869E-C31EE652228F}" presName="spacing" presStyleCnt="0"/>
      <dgm:spPr/>
    </dgm:pt>
    <dgm:pt modelId="{6FB66FB7-7E7F-794B-94B5-1051E8B5386A}" type="pres">
      <dgm:prSet presAssocID="{5A1E845A-4A1C-014E-8DC1-8573FD3B41FD}" presName="linNode" presStyleCnt="0"/>
      <dgm:spPr/>
    </dgm:pt>
    <dgm:pt modelId="{10795487-7DEC-8F47-B0B6-80E2CE6FB786}" type="pres">
      <dgm:prSet presAssocID="{5A1E845A-4A1C-014E-8DC1-8573FD3B41FD}" presName="parentShp" presStyleLbl="node1" presStyleIdx="2" presStyleCnt="3">
        <dgm:presLayoutVars>
          <dgm:bulletEnabled val="1"/>
        </dgm:presLayoutVars>
      </dgm:prSet>
      <dgm:spPr/>
    </dgm:pt>
    <dgm:pt modelId="{D1DFB89F-99DD-794B-B99A-C77D22EA1065}" type="pres">
      <dgm:prSet presAssocID="{5A1E845A-4A1C-014E-8DC1-8573FD3B41FD}" presName="childShp" presStyleLbl="bgAccFollowNode1" presStyleIdx="2" presStyleCnt="3">
        <dgm:presLayoutVars>
          <dgm:bulletEnabled val="1"/>
        </dgm:presLayoutVars>
      </dgm:prSet>
      <dgm:spPr/>
    </dgm:pt>
  </dgm:ptLst>
  <dgm:cxnLst>
    <dgm:cxn modelId="{59871A25-B76A-194A-865C-EC3B5628F2E6}" srcId="{3FC92936-9E6F-3144-8748-370CC55ABC04}" destId="{A4DCFDEF-8D1B-C344-A18A-5E84C581CEF8}" srcOrd="0" destOrd="0" parTransId="{39FBC5DA-E7F4-8A47-8B64-AC3CF5FF5345}" sibTransId="{AE6622FA-C895-0442-B659-E260494D7302}"/>
    <dgm:cxn modelId="{60895871-6234-2B40-82FB-6CE11A52669D}" type="presOf" srcId="{5A1E845A-4A1C-014E-8DC1-8573FD3B41FD}" destId="{10795487-7DEC-8F47-B0B6-80E2CE6FB786}" srcOrd="0" destOrd="0" presId="urn:microsoft.com/office/officeart/2005/8/layout/vList6"/>
    <dgm:cxn modelId="{0C32D352-1333-4941-9423-59B749BA99FF}" type="presOf" srcId="{8440E51A-B77A-3F43-ADFD-730E8E32A028}" destId="{D1DFB89F-99DD-794B-B99A-C77D22EA1065}" srcOrd="0" destOrd="0" presId="urn:microsoft.com/office/officeart/2005/8/layout/vList6"/>
    <dgm:cxn modelId="{4DE7E578-59E2-5D45-B3CA-4AA662FB7570}" srcId="{3FC92936-9E6F-3144-8748-370CC55ABC04}" destId="{5C8378C9-D1D6-454A-9D6E-B725389F1DD0}" srcOrd="1" destOrd="0" parTransId="{1D05633B-8638-6D47-B769-E87F8A76A7C9}" sibTransId="{DD650543-0061-6D4F-869E-C31EE652228F}"/>
    <dgm:cxn modelId="{B82D477B-0FB4-1B44-A0B8-C038B9932275}" type="presOf" srcId="{3FC92936-9E6F-3144-8748-370CC55ABC04}" destId="{DA6ADBAE-B4BA-A64A-857D-D8DCB8BD72F5}" srcOrd="0" destOrd="0" presId="urn:microsoft.com/office/officeart/2005/8/layout/vList6"/>
    <dgm:cxn modelId="{79C73F7F-56D5-DC40-AE20-69B5F9F67CC5}" srcId="{5A1E845A-4A1C-014E-8DC1-8573FD3B41FD}" destId="{8440E51A-B77A-3F43-ADFD-730E8E32A028}" srcOrd="0" destOrd="0" parTransId="{38E41253-652C-F142-90DA-01785D1C340C}" sibTransId="{0B4189F2-2114-F846-AE88-BBF12401BA22}"/>
    <dgm:cxn modelId="{0B0A6D97-A628-634B-899D-2EBBE69F8F38}" type="presOf" srcId="{95DD87C3-575A-0148-848E-2B3E97880E9F}" destId="{58AFB054-8C5C-A844-9669-860241DB1F41}" srcOrd="0" destOrd="0" presId="urn:microsoft.com/office/officeart/2005/8/layout/vList6"/>
    <dgm:cxn modelId="{7A46649B-735B-C744-BF30-F77E642DD34F}" type="presOf" srcId="{5C8378C9-D1D6-454A-9D6E-B725389F1DD0}" destId="{FD12272D-B2BE-0D41-962B-8A491606A488}" srcOrd="0" destOrd="0" presId="urn:microsoft.com/office/officeart/2005/8/layout/vList6"/>
    <dgm:cxn modelId="{CF778DA6-BF8E-D54E-8459-8976D01B6720}" type="presOf" srcId="{F54C6DF0-D6B0-6D41-BD5D-F73A7A77CF49}" destId="{AB760EE2-5E8E-FC4F-94FC-0FEE47C58546}" srcOrd="0" destOrd="0" presId="urn:microsoft.com/office/officeart/2005/8/layout/vList6"/>
    <dgm:cxn modelId="{DF8577BF-5319-FF40-A9D5-DDFC7BDE76C6}" srcId="{5C8378C9-D1D6-454A-9D6E-B725389F1DD0}" destId="{95DD87C3-575A-0148-848E-2B3E97880E9F}" srcOrd="0" destOrd="0" parTransId="{ADDB084C-8835-ED4A-8403-AF9E0965384A}" sibTransId="{E2BCF29F-0F9F-7F45-9CD3-AB4D47126D02}"/>
    <dgm:cxn modelId="{738511C9-39BC-6E44-AAFF-0A505263BDEA}" srcId="{A4DCFDEF-8D1B-C344-A18A-5E84C581CEF8}" destId="{F54C6DF0-D6B0-6D41-BD5D-F73A7A77CF49}" srcOrd="0" destOrd="0" parTransId="{C67DCDEB-BC7C-954C-B134-ACB9B3FD0662}" sibTransId="{BFF3360E-506F-6B40-BFF5-6FBAAFA604EB}"/>
    <dgm:cxn modelId="{17A767D8-3837-C34F-9AFC-A759FE1389B6}" type="presOf" srcId="{A4DCFDEF-8D1B-C344-A18A-5E84C581CEF8}" destId="{79E6657A-C96A-E545-8AA1-AAD7D24672E8}" srcOrd="0" destOrd="0" presId="urn:microsoft.com/office/officeart/2005/8/layout/vList6"/>
    <dgm:cxn modelId="{71E933F3-4883-F247-8408-F26B1A39D8E0}" srcId="{3FC92936-9E6F-3144-8748-370CC55ABC04}" destId="{5A1E845A-4A1C-014E-8DC1-8573FD3B41FD}" srcOrd="2" destOrd="0" parTransId="{AFDBD277-13D6-B449-8F50-739092B09A20}" sibTransId="{71E4AE6D-6A6B-1E4C-A445-DA8BA711EF2C}"/>
    <dgm:cxn modelId="{FD013779-83D1-544A-B7D8-2C69AEF318B2}" type="presParOf" srcId="{DA6ADBAE-B4BA-A64A-857D-D8DCB8BD72F5}" destId="{FD003792-C0B5-1246-9536-DB9375F3ED9D}" srcOrd="0" destOrd="0" presId="urn:microsoft.com/office/officeart/2005/8/layout/vList6"/>
    <dgm:cxn modelId="{2C8AC9C1-44D4-4D41-B0B1-53A715941AB7}" type="presParOf" srcId="{FD003792-C0B5-1246-9536-DB9375F3ED9D}" destId="{79E6657A-C96A-E545-8AA1-AAD7D24672E8}" srcOrd="0" destOrd="0" presId="urn:microsoft.com/office/officeart/2005/8/layout/vList6"/>
    <dgm:cxn modelId="{4F832785-CE6D-654E-BCE4-3E17B120F16A}" type="presParOf" srcId="{FD003792-C0B5-1246-9536-DB9375F3ED9D}" destId="{AB760EE2-5E8E-FC4F-94FC-0FEE47C58546}" srcOrd="1" destOrd="0" presId="urn:microsoft.com/office/officeart/2005/8/layout/vList6"/>
    <dgm:cxn modelId="{30436A1A-884F-5841-9A94-EE856475D06A}" type="presParOf" srcId="{DA6ADBAE-B4BA-A64A-857D-D8DCB8BD72F5}" destId="{FB40348A-A3D7-014F-A486-8BA1F9ED21CE}" srcOrd="1" destOrd="0" presId="urn:microsoft.com/office/officeart/2005/8/layout/vList6"/>
    <dgm:cxn modelId="{AE27603B-E42F-4B43-9857-1A595CD0054E}" type="presParOf" srcId="{DA6ADBAE-B4BA-A64A-857D-D8DCB8BD72F5}" destId="{EEE585E7-F5C8-1E46-9823-17369ED7B091}" srcOrd="2" destOrd="0" presId="urn:microsoft.com/office/officeart/2005/8/layout/vList6"/>
    <dgm:cxn modelId="{4215283F-E699-9641-A118-798F71316DC3}" type="presParOf" srcId="{EEE585E7-F5C8-1E46-9823-17369ED7B091}" destId="{FD12272D-B2BE-0D41-962B-8A491606A488}" srcOrd="0" destOrd="0" presId="urn:microsoft.com/office/officeart/2005/8/layout/vList6"/>
    <dgm:cxn modelId="{7658A1CB-6F56-E54C-AB93-2FFE8BB891E7}" type="presParOf" srcId="{EEE585E7-F5C8-1E46-9823-17369ED7B091}" destId="{58AFB054-8C5C-A844-9669-860241DB1F41}" srcOrd="1" destOrd="0" presId="urn:microsoft.com/office/officeart/2005/8/layout/vList6"/>
    <dgm:cxn modelId="{0E10BD4C-217F-2F4C-BD73-8022C951A4E2}" type="presParOf" srcId="{DA6ADBAE-B4BA-A64A-857D-D8DCB8BD72F5}" destId="{20C3F827-92CB-0643-A29C-F1F2A6495886}" srcOrd="3" destOrd="0" presId="urn:microsoft.com/office/officeart/2005/8/layout/vList6"/>
    <dgm:cxn modelId="{0122F929-641F-A24B-8E9E-27677E5DE9EA}" type="presParOf" srcId="{DA6ADBAE-B4BA-A64A-857D-D8DCB8BD72F5}" destId="{6FB66FB7-7E7F-794B-94B5-1051E8B5386A}" srcOrd="4" destOrd="0" presId="urn:microsoft.com/office/officeart/2005/8/layout/vList6"/>
    <dgm:cxn modelId="{5B88D8CC-2E16-E941-B362-E49FCFC34EBB}" type="presParOf" srcId="{6FB66FB7-7E7F-794B-94B5-1051E8B5386A}" destId="{10795487-7DEC-8F47-B0B6-80E2CE6FB786}" srcOrd="0" destOrd="0" presId="urn:microsoft.com/office/officeart/2005/8/layout/vList6"/>
    <dgm:cxn modelId="{B66B13DB-78B6-DB44-BFDA-66120F9DAF5D}" type="presParOf" srcId="{6FB66FB7-7E7F-794B-94B5-1051E8B5386A}" destId="{D1DFB89F-99DD-794B-B99A-C77D22EA1065}" srcOrd="1" destOrd="0" presId="urn:microsoft.com/office/officeart/2005/8/layout/vList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A43A3-74E4-6242-AD74-2CEC8831F941}">
      <dsp:nvSpPr>
        <dsp:cNvPr id="0" name=""/>
        <dsp:cNvSpPr/>
      </dsp:nvSpPr>
      <dsp:spPr>
        <a:xfrm>
          <a:off x="0" y="164603"/>
          <a:ext cx="73914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3655" tIns="187452" rIns="573655" bIns="113792"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a:t>How to have secure communications in general without having to trust a KDC with your key</a:t>
          </a:r>
        </a:p>
      </dsp:txBody>
      <dsp:txXfrm>
        <a:off x="0" y="164603"/>
        <a:ext cx="7391400" cy="751275"/>
      </dsp:txXfrm>
    </dsp:sp>
    <dsp:sp modelId="{9F42F34A-248A-9B4C-8DA2-E1AB8DB6FB1A}">
      <dsp:nvSpPr>
        <dsp:cNvPr id="0" name=""/>
        <dsp:cNvSpPr/>
      </dsp:nvSpPr>
      <dsp:spPr>
        <a:xfrm>
          <a:off x="369209" y="11978"/>
          <a:ext cx="3188814" cy="2854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711200">
            <a:lnSpc>
              <a:spcPct val="90000"/>
            </a:lnSpc>
            <a:spcBef>
              <a:spcPct val="0"/>
            </a:spcBef>
            <a:spcAft>
              <a:spcPct val="35000"/>
            </a:spcAft>
            <a:buNone/>
          </a:pPr>
          <a:r>
            <a:rPr lang="en-US" sz="1600" b="1" i="0" kern="1200" dirty="0"/>
            <a:t>Key distribution</a:t>
          </a:r>
        </a:p>
      </dsp:txBody>
      <dsp:txXfrm>
        <a:off x="383144" y="25913"/>
        <a:ext cx="3160944" cy="257595"/>
      </dsp:txXfrm>
    </dsp:sp>
    <dsp:sp modelId="{E034BB72-F90F-E644-B964-59D253E21B41}">
      <dsp:nvSpPr>
        <dsp:cNvPr id="0" name=""/>
        <dsp:cNvSpPr/>
      </dsp:nvSpPr>
      <dsp:spPr>
        <a:xfrm>
          <a:off x="0" y="1116346"/>
          <a:ext cx="73914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3655" tIns="187452" rIns="573655" bIns="113792" numCol="1" spcCol="1270" anchor="t" anchorCtr="0">
          <a:noAutofit/>
        </a:bodyPr>
        <a:lstStyle/>
        <a:p>
          <a:pPr marL="171450" lvl="1" indent="-171450" algn="l" defTabSz="711200">
            <a:lnSpc>
              <a:spcPct val="90000"/>
            </a:lnSpc>
            <a:spcBef>
              <a:spcPct val="0"/>
            </a:spcBef>
            <a:spcAft>
              <a:spcPct val="15000"/>
            </a:spcAft>
            <a:buChar char="•"/>
          </a:pPr>
          <a:r>
            <a:rPr lang="en-US" sz="1600" b="1" i="0" kern="1200" dirty="0"/>
            <a:t>How to verify that a message comes intact from the claimed sender</a:t>
          </a:r>
        </a:p>
      </dsp:txBody>
      <dsp:txXfrm>
        <a:off x="0" y="1116346"/>
        <a:ext cx="7391400" cy="751275"/>
      </dsp:txXfrm>
    </dsp:sp>
    <dsp:sp modelId="{CA4E2293-290D-C34A-80FC-C37A52E5B3EA}">
      <dsp:nvSpPr>
        <dsp:cNvPr id="0" name=""/>
        <dsp:cNvSpPr/>
      </dsp:nvSpPr>
      <dsp:spPr>
        <a:xfrm>
          <a:off x="369209" y="964478"/>
          <a:ext cx="2892841" cy="2847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5564" tIns="0" rIns="195564" bIns="0" numCol="1" spcCol="1270" anchor="ctr" anchorCtr="0">
          <a:noAutofit/>
        </a:bodyPr>
        <a:lstStyle/>
        <a:p>
          <a:pPr marL="0" lvl="0" indent="0" algn="l" defTabSz="711200">
            <a:lnSpc>
              <a:spcPct val="90000"/>
            </a:lnSpc>
            <a:spcBef>
              <a:spcPct val="0"/>
            </a:spcBef>
            <a:spcAft>
              <a:spcPct val="35000"/>
            </a:spcAft>
            <a:buNone/>
          </a:pPr>
          <a:r>
            <a:rPr lang="en-US" sz="1600" b="1" i="0" kern="1200"/>
            <a:t>Digital signatures</a:t>
          </a:r>
          <a:endParaRPr lang="en-US" sz="1600" b="1" i="0" kern="1200" dirty="0"/>
        </a:p>
      </dsp:txBody>
      <dsp:txXfrm>
        <a:off x="383107" y="978376"/>
        <a:ext cx="2865045" cy="25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7EE2-FF3C-994D-A776-4D37484DD5FD}">
      <dsp:nvSpPr>
        <dsp:cNvPr id="0" name=""/>
        <dsp:cNvSpPr/>
      </dsp:nvSpPr>
      <dsp:spPr>
        <a:xfrm>
          <a:off x="3446" y="0"/>
          <a:ext cx="1361554" cy="4572000"/>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Plaintext</a:t>
          </a:r>
          <a:endParaRPr lang="en-US" sz="2000" kern="1200" dirty="0"/>
        </a:p>
      </dsp:txBody>
      <dsp:txXfrm>
        <a:off x="3446" y="0"/>
        <a:ext cx="1361554" cy="1371600"/>
      </dsp:txXfrm>
    </dsp:sp>
    <dsp:sp modelId="{36E59498-7C13-1140-A51E-5D3A8D84CC22}">
      <dsp:nvSpPr>
        <dsp:cNvPr id="0" name=""/>
        <dsp:cNvSpPr/>
      </dsp:nvSpPr>
      <dsp:spPr>
        <a:xfrm>
          <a:off x="139601" y="1371600"/>
          <a:ext cx="1089243" cy="2971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b="1" i="0" kern="1200" dirty="0"/>
            <a:t>The readable message or data that is fed into the algorithm as input</a:t>
          </a:r>
        </a:p>
      </dsp:txBody>
      <dsp:txXfrm>
        <a:off x="171504" y="1403503"/>
        <a:ext cx="1025437" cy="2907994"/>
      </dsp:txXfrm>
    </dsp:sp>
    <dsp:sp modelId="{2851CE41-8A79-8D45-BDED-E09AAFA1E6DB}">
      <dsp:nvSpPr>
        <dsp:cNvPr id="0" name=""/>
        <dsp:cNvSpPr/>
      </dsp:nvSpPr>
      <dsp:spPr>
        <a:xfrm>
          <a:off x="1467116" y="0"/>
          <a:ext cx="1361554" cy="4572000"/>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Encryption algorithm</a:t>
          </a:r>
        </a:p>
      </dsp:txBody>
      <dsp:txXfrm>
        <a:off x="1467116" y="0"/>
        <a:ext cx="1361554" cy="1371600"/>
      </dsp:txXfrm>
    </dsp:sp>
    <dsp:sp modelId="{6D1D3F2C-2E14-D14B-BE6E-9C2B6C4D677D}">
      <dsp:nvSpPr>
        <dsp:cNvPr id="0" name=""/>
        <dsp:cNvSpPr/>
      </dsp:nvSpPr>
      <dsp:spPr>
        <a:xfrm>
          <a:off x="1603272" y="1371600"/>
          <a:ext cx="1089243" cy="2971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b="1" i="0" kern="1200" dirty="0"/>
            <a:t>Performs various transform-</a:t>
          </a:r>
          <a:r>
            <a:rPr lang="en-AU" sz="1600" b="1" i="0" kern="1200" dirty="0" err="1"/>
            <a:t>ations</a:t>
          </a:r>
          <a:r>
            <a:rPr lang="en-AU" sz="1600" b="1" i="0" kern="1200" dirty="0"/>
            <a:t> on the plaintext</a:t>
          </a:r>
        </a:p>
      </dsp:txBody>
      <dsp:txXfrm>
        <a:off x="1635175" y="1403503"/>
        <a:ext cx="1025437" cy="2907994"/>
      </dsp:txXfrm>
    </dsp:sp>
    <dsp:sp modelId="{0CE6E98A-073C-EA48-AF0E-CA7DAE973DFD}">
      <dsp:nvSpPr>
        <dsp:cNvPr id="0" name=""/>
        <dsp:cNvSpPr/>
      </dsp:nvSpPr>
      <dsp:spPr>
        <a:xfrm>
          <a:off x="2930787" y="0"/>
          <a:ext cx="1361554" cy="4572000"/>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Public key</a:t>
          </a:r>
        </a:p>
      </dsp:txBody>
      <dsp:txXfrm>
        <a:off x="2930787" y="0"/>
        <a:ext cx="1361554" cy="1371600"/>
      </dsp:txXfrm>
    </dsp:sp>
    <dsp:sp modelId="{65F64760-4962-264D-8200-BFB3CE057398}">
      <dsp:nvSpPr>
        <dsp:cNvPr id="0" name=""/>
        <dsp:cNvSpPr/>
      </dsp:nvSpPr>
      <dsp:spPr>
        <a:xfrm>
          <a:off x="3066943" y="1371600"/>
          <a:ext cx="1089243" cy="2971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b="1" i="0" kern="1200" dirty="0"/>
            <a:t>Used for encryption or decryption</a:t>
          </a:r>
        </a:p>
      </dsp:txBody>
      <dsp:txXfrm>
        <a:off x="3098846" y="1403503"/>
        <a:ext cx="1025437" cy="2907994"/>
      </dsp:txXfrm>
    </dsp:sp>
    <dsp:sp modelId="{1780A409-40A8-FC4D-B6F6-DDE3780A5EE1}">
      <dsp:nvSpPr>
        <dsp:cNvPr id="0" name=""/>
        <dsp:cNvSpPr/>
      </dsp:nvSpPr>
      <dsp:spPr>
        <a:xfrm>
          <a:off x="4394458" y="0"/>
          <a:ext cx="1361554" cy="4572000"/>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Private key</a:t>
          </a:r>
        </a:p>
      </dsp:txBody>
      <dsp:txXfrm>
        <a:off x="4394458" y="0"/>
        <a:ext cx="1361554" cy="1371600"/>
      </dsp:txXfrm>
    </dsp:sp>
    <dsp:sp modelId="{A594F0DC-0987-834E-B36D-EF0A1E13AA4F}">
      <dsp:nvSpPr>
        <dsp:cNvPr id="0" name=""/>
        <dsp:cNvSpPr/>
      </dsp:nvSpPr>
      <dsp:spPr>
        <a:xfrm>
          <a:off x="4530613" y="1371600"/>
          <a:ext cx="1089243" cy="2971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b="1" i="0" kern="1200" dirty="0"/>
            <a:t>Used for encryption or decryption</a:t>
          </a:r>
        </a:p>
      </dsp:txBody>
      <dsp:txXfrm>
        <a:off x="4562516" y="1403503"/>
        <a:ext cx="1025437" cy="2907994"/>
      </dsp:txXfrm>
    </dsp:sp>
    <dsp:sp modelId="{02D0EA8E-2F99-4F48-BE72-93FBD45D331E}">
      <dsp:nvSpPr>
        <dsp:cNvPr id="0" name=""/>
        <dsp:cNvSpPr/>
      </dsp:nvSpPr>
      <dsp:spPr>
        <a:xfrm>
          <a:off x="5858128" y="0"/>
          <a:ext cx="1361554" cy="4572000"/>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t>Ciphertext</a:t>
          </a:r>
          <a:endParaRPr lang="en-AU" sz="2000" kern="1200" dirty="0"/>
        </a:p>
      </dsp:txBody>
      <dsp:txXfrm>
        <a:off x="5858128" y="0"/>
        <a:ext cx="1361554" cy="1371600"/>
      </dsp:txXfrm>
    </dsp:sp>
    <dsp:sp modelId="{7B64A146-C0A8-8940-9124-D931298D8CF9}">
      <dsp:nvSpPr>
        <dsp:cNvPr id="0" name=""/>
        <dsp:cNvSpPr/>
      </dsp:nvSpPr>
      <dsp:spPr>
        <a:xfrm>
          <a:off x="5994284" y="1371600"/>
          <a:ext cx="1089243" cy="2971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b="1" i="0" kern="1200" dirty="0"/>
            <a:t>The scrambled message produced as output</a:t>
          </a:r>
        </a:p>
      </dsp:txBody>
      <dsp:txXfrm>
        <a:off x="6026187" y="1403503"/>
        <a:ext cx="1025437" cy="2907994"/>
      </dsp:txXfrm>
    </dsp:sp>
    <dsp:sp modelId="{E0C1B328-6EE2-9646-B970-3DC2BBC44A27}">
      <dsp:nvSpPr>
        <dsp:cNvPr id="0" name=""/>
        <dsp:cNvSpPr/>
      </dsp:nvSpPr>
      <dsp:spPr>
        <a:xfrm>
          <a:off x="7321799" y="0"/>
          <a:ext cx="1361554" cy="4572000"/>
        </a:xfrm>
        <a:prstGeom prst="roundRect">
          <a:avLst>
            <a:gd name="adj" fmla="val 10000"/>
          </a:avLst>
        </a:prstGeom>
        <a:solidFill>
          <a:schemeClr val="bg1"/>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t>Decryption algorithm</a:t>
          </a:r>
          <a:endParaRPr lang="en-AU" sz="2000" kern="1200" dirty="0"/>
        </a:p>
      </dsp:txBody>
      <dsp:txXfrm>
        <a:off x="7321799" y="0"/>
        <a:ext cx="1361554" cy="1371600"/>
      </dsp:txXfrm>
    </dsp:sp>
    <dsp:sp modelId="{3365488A-89BC-3D4A-B118-9EF5A0947EA3}">
      <dsp:nvSpPr>
        <dsp:cNvPr id="0" name=""/>
        <dsp:cNvSpPr/>
      </dsp:nvSpPr>
      <dsp:spPr>
        <a:xfrm>
          <a:off x="7457955" y="1371600"/>
          <a:ext cx="1089243" cy="29718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AU" sz="1600" b="1" i="0" kern="1200" dirty="0"/>
            <a:t>Accepts the </a:t>
          </a:r>
          <a:r>
            <a:rPr lang="en-AU" sz="1600" b="1" i="0" kern="1200" dirty="0" err="1"/>
            <a:t>ciphertext</a:t>
          </a:r>
          <a:r>
            <a:rPr lang="en-AU" sz="1600" b="1" i="0" kern="1200" dirty="0"/>
            <a:t> and the matching key and produces the original plaintext</a:t>
          </a:r>
        </a:p>
      </dsp:txBody>
      <dsp:txXfrm>
        <a:off x="7489858" y="1403503"/>
        <a:ext cx="1025437" cy="2907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0EE2-5E8E-FC4F-94FC-0FEE47C58546}">
      <dsp:nvSpPr>
        <dsp:cNvPr id="0" name=""/>
        <dsp:cNvSpPr/>
      </dsp:nvSpPr>
      <dsp:spPr>
        <a:xfrm>
          <a:off x="2438400" y="0"/>
          <a:ext cx="3657600" cy="809625"/>
        </a:xfrm>
        <a:prstGeom prst="rightArrow">
          <a:avLst>
            <a:gd name="adj1" fmla="val 75000"/>
            <a:gd name="adj2" fmla="val 50000"/>
          </a:avLst>
        </a:prstGeom>
        <a:solidFill>
          <a:schemeClr val="bg1"/>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sender encrypts a message with the recipient’s public key</a:t>
          </a:r>
        </a:p>
      </dsp:txBody>
      <dsp:txXfrm>
        <a:off x="2438400" y="101203"/>
        <a:ext cx="3353991" cy="607219"/>
      </dsp:txXfrm>
    </dsp:sp>
    <dsp:sp modelId="{79E6657A-C96A-E545-8AA1-AAD7D24672E8}">
      <dsp:nvSpPr>
        <dsp:cNvPr id="0" name=""/>
        <dsp:cNvSpPr/>
      </dsp:nvSpPr>
      <dsp:spPr>
        <a:xfrm>
          <a:off x="0" y="0"/>
          <a:ext cx="2438400" cy="8096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Encryption/decryption</a:t>
          </a:r>
        </a:p>
      </dsp:txBody>
      <dsp:txXfrm>
        <a:off x="39523" y="39523"/>
        <a:ext cx="2359354" cy="730579"/>
      </dsp:txXfrm>
    </dsp:sp>
    <dsp:sp modelId="{58AFB054-8C5C-A844-9669-860241DB1F41}">
      <dsp:nvSpPr>
        <dsp:cNvPr id="0" name=""/>
        <dsp:cNvSpPr/>
      </dsp:nvSpPr>
      <dsp:spPr>
        <a:xfrm>
          <a:off x="2438400" y="890587"/>
          <a:ext cx="3657600" cy="809625"/>
        </a:xfrm>
        <a:prstGeom prst="rightArrow">
          <a:avLst>
            <a:gd name="adj1" fmla="val 75000"/>
            <a:gd name="adj2" fmla="val 50000"/>
          </a:avLst>
        </a:prstGeom>
        <a:solidFill>
          <a:schemeClr val="bg1"/>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 sender “signs” a message with its private key</a:t>
          </a:r>
        </a:p>
      </dsp:txBody>
      <dsp:txXfrm>
        <a:off x="2438400" y="991790"/>
        <a:ext cx="3353991" cy="607219"/>
      </dsp:txXfrm>
    </dsp:sp>
    <dsp:sp modelId="{FD12272D-B2BE-0D41-962B-8A491606A488}">
      <dsp:nvSpPr>
        <dsp:cNvPr id="0" name=""/>
        <dsp:cNvSpPr/>
      </dsp:nvSpPr>
      <dsp:spPr>
        <a:xfrm>
          <a:off x="0" y="890587"/>
          <a:ext cx="2438400" cy="8096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Digital signature</a:t>
          </a:r>
          <a:endParaRPr lang="en-US" sz="1600" kern="1200" dirty="0"/>
        </a:p>
      </dsp:txBody>
      <dsp:txXfrm>
        <a:off x="39523" y="930110"/>
        <a:ext cx="2359354" cy="730579"/>
      </dsp:txXfrm>
    </dsp:sp>
    <dsp:sp modelId="{D1DFB89F-99DD-794B-B99A-C77D22EA1065}">
      <dsp:nvSpPr>
        <dsp:cNvPr id="0" name=""/>
        <dsp:cNvSpPr/>
      </dsp:nvSpPr>
      <dsp:spPr>
        <a:xfrm>
          <a:off x="2438400" y="1781175"/>
          <a:ext cx="3657600" cy="809625"/>
        </a:xfrm>
        <a:prstGeom prst="rightArrow">
          <a:avLst>
            <a:gd name="adj1" fmla="val 75000"/>
            <a:gd name="adj2" fmla="val 50000"/>
          </a:avLst>
        </a:prstGeom>
        <a:solidFill>
          <a:schemeClr val="bg1"/>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Two sides cooperate to exchange a session key</a:t>
          </a:r>
        </a:p>
      </dsp:txBody>
      <dsp:txXfrm>
        <a:off x="2438400" y="1882378"/>
        <a:ext cx="3353991" cy="607219"/>
      </dsp:txXfrm>
    </dsp:sp>
    <dsp:sp modelId="{10795487-7DEC-8F47-B0B6-80E2CE6FB786}">
      <dsp:nvSpPr>
        <dsp:cNvPr id="0" name=""/>
        <dsp:cNvSpPr/>
      </dsp:nvSpPr>
      <dsp:spPr>
        <a:xfrm>
          <a:off x="0" y="1781175"/>
          <a:ext cx="2438400" cy="8096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Key exchange</a:t>
          </a:r>
          <a:endParaRPr lang="en-US" sz="1600" kern="1200" dirty="0"/>
        </a:p>
      </dsp:txBody>
      <dsp:txXfrm>
        <a:off x="39523" y="1820698"/>
        <a:ext cx="2359354" cy="7305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A35BB17F-92FD-3D4C-A740-854BEAB48CBE}" type="slidenum">
              <a:rPr lang="en-AU"/>
              <a:pPr>
                <a:defRPr/>
              </a:pPr>
              <a:t>‹#›</a:t>
            </a:fld>
            <a:endParaRPr lang="en-AU" dirty="0"/>
          </a:p>
        </p:txBody>
      </p:sp>
    </p:spTree>
    <p:extLst>
      <p:ext uri="{BB962C8B-B14F-4D97-AF65-F5344CB8AC3E}">
        <p14:creationId xmlns:p14="http://schemas.microsoft.com/office/powerpoint/2010/main" val="25575606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a:latin typeface="Arial" pitchFamily="-1" charset="0"/>
                <a:ea typeface="ＭＳ Ｐゴシック" pitchFamily="-1" charset="-128"/>
                <a:cs typeface="ＭＳ Ｐゴシック" pitchFamily="-1" charset="-128"/>
              </a:rPr>
              <a:t> This book focuses on two broad areas: cryptographic algorithms and protocols, which</a:t>
            </a:r>
          </a:p>
          <a:p>
            <a:r>
              <a:rPr lang="en-US">
                <a:latin typeface="Arial" pitchFamily="-1" charset="0"/>
                <a:ea typeface="ＭＳ Ｐゴシック" pitchFamily="-1" charset="-128"/>
                <a:cs typeface="ＭＳ Ｐゴシック" pitchFamily="-1" charset="-128"/>
              </a:rPr>
              <a:t>have a broad range of applications; and network and Internet security, which rely</a:t>
            </a:r>
          </a:p>
          <a:p>
            <a:r>
              <a:rPr lang="en-US">
                <a:latin typeface="Arial" pitchFamily="-1" charset="0"/>
                <a:ea typeface="ＭＳ Ｐゴシック" pitchFamily="-1" charset="-128"/>
                <a:cs typeface="ＭＳ Ｐゴシック" pitchFamily="-1" charset="-128"/>
              </a:rPr>
              <a:t>heavily on cryptographic techniques.</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1</a:t>
            </a:fld>
            <a:endParaRPr lang="en-AU">
              <a:latin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pitchFamily="-107" charset="-128"/>
                <a:cs typeface="ＭＳ Ｐゴシック" pitchFamily="-107" charset="-128"/>
              </a:rPr>
              <a:t> It is, however, possible to provide both the authentication function and confidentiality</a:t>
            </a:r>
          </a:p>
          <a:p>
            <a:r>
              <a:rPr lang="en-US" sz="1200" kern="1200" baseline="0" dirty="0">
                <a:solidFill>
                  <a:schemeClr val="tx1"/>
                </a:solidFill>
                <a:latin typeface="Arial" charset="0"/>
                <a:ea typeface="ＭＳ Ｐゴシック" pitchFamily="-107" charset="-128"/>
                <a:cs typeface="ＭＳ Ｐゴシック" pitchFamily="-107" charset="-128"/>
              </a:rPr>
              <a:t>by a double use of the public-key scheme (Figure 9.4).</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In this case, we begin as before by encrypting a message, using the sender’s private</a:t>
            </a:r>
          </a:p>
          <a:p>
            <a:r>
              <a:rPr lang="en-US" sz="1200" kern="1200" baseline="0" dirty="0">
                <a:solidFill>
                  <a:schemeClr val="tx1"/>
                </a:solidFill>
                <a:latin typeface="Arial" charset="0"/>
                <a:ea typeface="ＭＳ Ｐゴシック" pitchFamily="-107" charset="-128"/>
                <a:cs typeface="ＭＳ Ｐゴシック" pitchFamily="-107" charset="-128"/>
              </a:rPr>
              <a:t>key. This provides the digital signature. Next, we encrypt again, using the receiver’s</a:t>
            </a:r>
          </a:p>
          <a:p>
            <a:r>
              <a:rPr lang="en-US" sz="1200" kern="1200" baseline="0" dirty="0">
                <a:solidFill>
                  <a:schemeClr val="tx1"/>
                </a:solidFill>
                <a:latin typeface="Arial" charset="0"/>
                <a:ea typeface="ＭＳ Ｐゴシック" pitchFamily="-107" charset="-128"/>
                <a:cs typeface="ＭＳ Ｐゴシック" pitchFamily="-107" charset="-128"/>
              </a:rPr>
              <a:t>public key. The final ciphertext can be decrypted only by the intended receiver, who</a:t>
            </a:r>
          </a:p>
          <a:p>
            <a:r>
              <a:rPr lang="en-US" sz="1200" kern="1200" baseline="0" dirty="0">
                <a:solidFill>
                  <a:schemeClr val="tx1"/>
                </a:solidFill>
                <a:latin typeface="Arial" charset="0"/>
                <a:ea typeface="ＭＳ Ｐゴシック" pitchFamily="-107" charset="-128"/>
                <a:cs typeface="ＭＳ Ｐゴシック" pitchFamily="-107" charset="-128"/>
              </a:rPr>
              <a:t>alone has the matching private key. Thus, confidentiality is provided. The disadvantage</a:t>
            </a:r>
          </a:p>
          <a:p>
            <a:r>
              <a:rPr lang="en-US" sz="1200" kern="1200" baseline="0" dirty="0">
                <a:solidFill>
                  <a:schemeClr val="tx1"/>
                </a:solidFill>
                <a:latin typeface="Arial" charset="0"/>
                <a:ea typeface="ＭＳ Ｐゴシック" pitchFamily="-107" charset="-128"/>
                <a:cs typeface="ＭＳ Ｐゴシック" pitchFamily="-107" charset="-128"/>
              </a:rPr>
              <a:t>of this approach is that the public-key algorithm, which is complex, must be</a:t>
            </a:r>
          </a:p>
          <a:p>
            <a:r>
              <a:rPr lang="en-US" sz="1200" kern="1200" baseline="0" dirty="0">
                <a:solidFill>
                  <a:schemeClr val="tx1"/>
                </a:solidFill>
                <a:latin typeface="Arial" charset="0"/>
                <a:ea typeface="ＭＳ Ｐゴシック" pitchFamily="-107" charset="-128"/>
                <a:cs typeface="ＭＳ Ｐゴシック" pitchFamily="-107" charset="-128"/>
              </a:rPr>
              <a:t>exercised four times rather than two in each communication.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charset="0"/>
                <a:ea typeface="ＭＳ Ｐゴシック" pitchFamily="-107" charset="-128"/>
                <a:cs typeface="ＭＳ Ｐゴシック" pitchFamily="-107" charset="-128"/>
              </a:rPr>
              <a:t>Before proceeding, we need to clarify one aspect of public-key cryptosystems that is</a:t>
            </a:r>
          </a:p>
          <a:p>
            <a:r>
              <a:rPr lang="en-US" sz="1200" kern="1200" baseline="0" dirty="0">
                <a:solidFill>
                  <a:schemeClr val="tx1"/>
                </a:solidFill>
                <a:latin typeface="Arial" charset="0"/>
                <a:ea typeface="ＭＳ Ｐゴシック" pitchFamily="-107" charset="-128"/>
                <a:cs typeface="ＭＳ Ｐゴシック" pitchFamily="-107" charset="-128"/>
              </a:rPr>
              <a:t>otherwise likely to lead to confusion. Public-key systems are characterized by the use</a:t>
            </a:r>
          </a:p>
          <a:p>
            <a:r>
              <a:rPr lang="en-US" sz="1200" kern="1200" baseline="0" dirty="0">
                <a:solidFill>
                  <a:schemeClr val="tx1"/>
                </a:solidFill>
                <a:latin typeface="Arial" charset="0"/>
                <a:ea typeface="ＭＳ Ｐゴシック" pitchFamily="-107" charset="-128"/>
                <a:cs typeface="ＭＳ Ｐゴシック" pitchFamily="-107" charset="-128"/>
              </a:rPr>
              <a:t>of a cryptographic algorithm with two keys, one held private and one available publicly.</a:t>
            </a:r>
          </a:p>
          <a:p>
            <a:r>
              <a:rPr lang="en-US" sz="1200" kern="1200" baseline="0" dirty="0">
                <a:solidFill>
                  <a:schemeClr val="tx1"/>
                </a:solidFill>
                <a:latin typeface="Arial" charset="0"/>
                <a:ea typeface="ＭＳ Ｐゴシック" pitchFamily="-107" charset="-128"/>
                <a:cs typeface="ＭＳ Ｐゴシック" pitchFamily="-107" charset="-128"/>
              </a:rPr>
              <a:t>Depending on the application, the sender uses either the sender’s private key or</a:t>
            </a:r>
          </a:p>
          <a:p>
            <a:r>
              <a:rPr lang="en-US" sz="1200" kern="1200" baseline="0" dirty="0">
                <a:solidFill>
                  <a:schemeClr val="tx1"/>
                </a:solidFill>
                <a:latin typeface="Arial" charset="0"/>
                <a:ea typeface="ＭＳ Ｐゴシック" pitchFamily="-107" charset="-128"/>
                <a:cs typeface="ＭＳ Ｐゴシック" pitchFamily="-107" charset="-128"/>
              </a:rPr>
              <a:t>the receiver’s public key, or both, to perform some type of cryptographic function. In</a:t>
            </a:r>
          </a:p>
          <a:p>
            <a:r>
              <a:rPr lang="en-US" sz="1200" kern="1200" baseline="0" dirty="0">
                <a:solidFill>
                  <a:schemeClr val="tx1"/>
                </a:solidFill>
                <a:latin typeface="Arial" charset="0"/>
                <a:ea typeface="ＭＳ Ｐゴシック" pitchFamily="-107" charset="-128"/>
                <a:cs typeface="ＭＳ Ｐゴシック" pitchFamily="-107" charset="-128"/>
              </a:rPr>
              <a:t>broad terms, we can classify the use of public-key cryptosystems  into three categories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Encryption/decryption:  The sender encrypts a message with the recipient’s</a:t>
            </a:r>
          </a:p>
          <a:p>
            <a:r>
              <a:rPr lang="en-US" sz="1200" kern="1200" baseline="0" dirty="0">
                <a:solidFill>
                  <a:schemeClr val="tx1"/>
                </a:solidFill>
                <a:latin typeface="Arial" charset="0"/>
                <a:ea typeface="ＭＳ Ｐゴシック" pitchFamily="-107" charset="-128"/>
                <a:cs typeface="ＭＳ Ｐゴシック" pitchFamily="-107" charset="-128"/>
              </a:rPr>
              <a:t>public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Digital signature:  The sender “signs” a message with its private key. Signing</a:t>
            </a:r>
          </a:p>
          <a:p>
            <a:r>
              <a:rPr lang="en-US" sz="1200" kern="1200" baseline="0" dirty="0">
                <a:solidFill>
                  <a:schemeClr val="tx1"/>
                </a:solidFill>
                <a:latin typeface="Arial" charset="0"/>
                <a:ea typeface="ＭＳ Ｐゴシック" pitchFamily="-107" charset="-128"/>
                <a:cs typeface="ＭＳ Ｐゴシック" pitchFamily="-107" charset="-128"/>
              </a:rPr>
              <a:t>is achieved by a cryptographic algorithm applied to the message or to a small</a:t>
            </a:r>
          </a:p>
          <a:p>
            <a:r>
              <a:rPr lang="en-US" sz="1200" kern="1200" baseline="0" dirty="0">
                <a:solidFill>
                  <a:schemeClr val="tx1"/>
                </a:solidFill>
                <a:latin typeface="Arial" charset="0"/>
                <a:ea typeface="ＭＳ Ｐゴシック" pitchFamily="-107" charset="-128"/>
                <a:cs typeface="ＭＳ Ｐゴシック" pitchFamily="-107" charset="-128"/>
              </a:rPr>
              <a:t>block of data that is a function of the message.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Key exchange:  Two sides cooperate to exchange a session key. Several different</a:t>
            </a:r>
          </a:p>
          <a:p>
            <a:r>
              <a:rPr lang="en-US" sz="1200" kern="1200" baseline="0" dirty="0">
                <a:solidFill>
                  <a:schemeClr val="tx1"/>
                </a:solidFill>
                <a:latin typeface="Arial" charset="0"/>
                <a:ea typeface="ＭＳ Ｐゴシック" pitchFamily="-107" charset="-128"/>
                <a:cs typeface="ＭＳ Ｐゴシック" pitchFamily="-107" charset="-128"/>
              </a:rPr>
              <a:t>approaches are possible, involving the private key(s) of one or both parties.</a:t>
            </a:r>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pitchFamily="-107" charset="-128"/>
                <a:cs typeface="ＭＳ Ｐゴシック" pitchFamily="-107" charset="-128"/>
              </a:rPr>
              <a:t> Some algorithms are suitable for all three applications, whereas others can be</a:t>
            </a:r>
          </a:p>
          <a:p>
            <a:r>
              <a:rPr lang="en-US" sz="1200" kern="1200" baseline="0" dirty="0">
                <a:solidFill>
                  <a:schemeClr val="tx1"/>
                </a:solidFill>
                <a:latin typeface="Arial" charset="0"/>
                <a:ea typeface="ＭＳ Ｐゴシック" pitchFamily="-107" charset="-128"/>
                <a:cs typeface="ＭＳ Ｐゴシック" pitchFamily="-107" charset="-128"/>
              </a:rPr>
              <a:t>used only for one or two of these applications. Table 9.3 indicates the applications</a:t>
            </a:r>
          </a:p>
          <a:p>
            <a:r>
              <a:rPr lang="en-US" sz="1200" kern="1200" baseline="0" dirty="0">
                <a:solidFill>
                  <a:schemeClr val="tx1"/>
                </a:solidFill>
                <a:latin typeface="Arial" charset="0"/>
                <a:ea typeface="ＭＳ Ｐゴシック" pitchFamily="-107" charset="-128"/>
                <a:cs typeface="ＭＳ Ｐゴシック" pitchFamily="-107" charset="-128"/>
              </a:rPr>
              <a:t>supported by the algorithms discussed in this book.</a:t>
            </a:r>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75244BD-3E9A-904D-BC9E-2115FC5D8906}" type="slidenum">
              <a:rPr lang="en-AU">
                <a:latin typeface="Arial" pitchFamily="-84" charset="0"/>
              </a:rPr>
              <a:pPr/>
              <a:t>13</a:t>
            </a:fld>
            <a:endParaRPr lang="en-AU" dirty="0">
              <a:latin typeface="Arial" pitchFamily="-8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The cryptosystem illustrated in Figures 9.2 through 9.4 depends on a cryptographic algorithm based on two related keys. Diffie and Hellman postulated this system without demonstrating that such algorithms exist. However, they did lay out the conditions that such algorithms must fulfill:   </a:t>
            </a:r>
          </a:p>
          <a:p>
            <a:pPr eaLnBrk="1" hangingPunct="1">
              <a:buFontTx/>
              <a:buAutoNum type="arabicPeriod"/>
            </a:pPr>
            <a:r>
              <a:rPr lang="en-US" dirty="0">
                <a:latin typeface="Arial" pitchFamily="-84" charset="0"/>
                <a:ea typeface="ＭＳ Ｐゴシック" pitchFamily="-84" charset="-128"/>
                <a:cs typeface="ＭＳ Ｐゴシック" pitchFamily="-84" charset="-128"/>
              </a:rPr>
              <a:t>It is computationally easy for a party B to generate a pair (public key </a:t>
            </a:r>
            <a:r>
              <a:rPr lang="en-US" i="1" dirty="0">
                <a:latin typeface="Arial" pitchFamily="-84" charset="0"/>
                <a:ea typeface="ＭＳ Ｐゴシック" pitchFamily="-84" charset="-128"/>
                <a:cs typeface="ＭＳ Ｐゴシック" pitchFamily="-84" charset="-128"/>
              </a:rPr>
              <a:t>PU</a:t>
            </a:r>
            <a:r>
              <a:rPr lang="en-US" i="1" baseline="-25000" dirty="0">
                <a:latin typeface="Arial" pitchFamily="-84" charset="0"/>
                <a:ea typeface="ＭＳ Ｐゴシック" pitchFamily="-84" charset="-128"/>
                <a:cs typeface="ＭＳ Ｐゴシック" pitchFamily="-84" charset="-128"/>
              </a:rPr>
              <a:t>b</a:t>
            </a:r>
            <a:r>
              <a:rPr lang="en-US" i="1" dirty="0">
                <a:latin typeface="Arial" pitchFamily="-84" charset="0"/>
                <a:ea typeface="ＭＳ Ｐゴシック" pitchFamily="-84" charset="-128"/>
                <a:cs typeface="ＭＳ Ｐゴシック" pitchFamily="-84" charset="-128"/>
              </a:rPr>
              <a:t>, </a:t>
            </a:r>
            <a:r>
              <a:rPr lang="en-US" dirty="0">
                <a:latin typeface="Arial" pitchFamily="-84" charset="0"/>
                <a:ea typeface="ＭＳ Ｐゴシック" pitchFamily="-84" charset="-128"/>
                <a:cs typeface="ＭＳ Ｐゴシック" pitchFamily="-84" charset="-128"/>
              </a:rPr>
              <a:t>private key PR</a:t>
            </a:r>
            <a:r>
              <a:rPr lang="en-US" sz="1200" i="1" kern="1200" baseline="-25000" dirty="0">
                <a:solidFill>
                  <a:schemeClr val="tx1"/>
                </a:solidFill>
                <a:latin typeface="Arial" pitchFamily="-84" charset="0"/>
                <a:ea typeface="ＭＳ Ｐゴシック" pitchFamily="-84" charset="-128"/>
                <a:cs typeface="ＭＳ Ｐゴシック" pitchFamily="-84" charset="-128"/>
              </a:rPr>
              <a:t>b</a:t>
            </a:r>
            <a:r>
              <a:rPr lang="en-US" i="1" dirty="0">
                <a:latin typeface="Arial" pitchFamily="-84" charset="0"/>
                <a:ea typeface="ＭＳ Ｐゴシック" pitchFamily="-84" charset="-128"/>
                <a:cs typeface="ＭＳ Ｐゴシック" pitchFamily="-84" charset="-128"/>
              </a:rPr>
              <a:t>). </a:t>
            </a:r>
            <a:endParaRPr lang="en-US" dirty="0">
              <a:latin typeface="Times-Roman" charset="0"/>
              <a:ea typeface="ＭＳ Ｐゴシック" pitchFamily="-84" charset="-128"/>
              <a:cs typeface="ＭＳ Ｐゴシック" pitchFamily="-84" charset="-128"/>
            </a:endParaRPr>
          </a:p>
          <a:p>
            <a:pPr eaLnBrk="1" hangingPunct="1">
              <a:buFontTx/>
              <a:buAutoNum type="arabicPeriod"/>
            </a:pPr>
            <a:r>
              <a:rPr lang="en-US" dirty="0">
                <a:latin typeface="Arial" pitchFamily="-84" charset="0"/>
                <a:ea typeface="ＭＳ Ｐゴシック" pitchFamily="-84" charset="-128"/>
                <a:cs typeface="ＭＳ Ｐゴシック" pitchFamily="-84" charset="-128"/>
              </a:rPr>
              <a:t>It is computationally easy for a sender A, knowing the public key and the message to be encrypted, </a:t>
            </a:r>
            <a:r>
              <a:rPr lang="en-US" i="1" dirty="0">
                <a:latin typeface="Arial" pitchFamily="-84" charset="0"/>
                <a:ea typeface="ＭＳ Ｐゴシック" pitchFamily="-84" charset="-128"/>
                <a:cs typeface="ＭＳ Ｐゴシック" pitchFamily="-84" charset="-128"/>
              </a:rPr>
              <a:t>M</a:t>
            </a:r>
            <a:r>
              <a:rPr lang="en-US" dirty="0">
                <a:latin typeface="Arial" pitchFamily="-84" charset="0"/>
                <a:ea typeface="ＭＳ Ｐゴシック" pitchFamily="-84" charset="-128"/>
                <a:cs typeface="ＭＳ Ｐゴシック" pitchFamily="-84" charset="-128"/>
              </a:rPr>
              <a:t>, to generate the corresponding ciphertext:      </a:t>
            </a:r>
          </a:p>
          <a:p>
            <a:pPr eaLnBrk="1" hangingPunct="1">
              <a:buFontTx/>
              <a:buNone/>
            </a:pPr>
            <a:r>
              <a:rPr lang="en-US" dirty="0">
                <a:latin typeface="Arial" pitchFamily="-84" charset="0"/>
                <a:ea typeface="ＭＳ Ｐゴシック" pitchFamily="-84" charset="-128"/>
                <a:cs typeface="ＭＳ Ｐゴシック" pitchFamily="-84" charset="-128"/>
              </a:rPr>
              <a:t>	C = E(PU</a:t>
            </a:r>
            <a:r>
              <a:rPr lang="en-US" baseline="-25000" dirty="0">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M)  </a:t>
            </a:r>
          </a:p>
          <a:p>
            <a:pPr eaLnBrk="1" hangingPunct="1">
              <a:buFontTx/>
              <a:buNone/>
            </a:pPr>
            <a:r>
              <a:rPr lang="en-US" dirty="0">
                <a:latin typeface="Arial" pitchFamily="-84" charset="0"/>
                <a:ea typeface="ＭＳ Ｐゴシック" pitchFamily="-84" charset="-128"/>
                <a:cs typeface="ＭＳ Ｐゴシック" pitchFamily="-84" charset="-128"/>
              </a:rPr>
              <a:t>3. It is computationally easy for the receiver B to decrypt the resulting ciphertext using the private key to recover the original message:                                	M = D(PR</a:t>
            </a:r>
            <a:r>
              <a:rPr lang="en-US" baseline="-25000" dirty="0">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C) = D[PR</a:t>
            </a:r>
            <a:r>
              <a:rPr lang="en-US" sz="1200" kern="1200" baseline="-25000" dirty="0">
                <a:solidFill>
                  <a:schemeClr val="tx1"/>
                </a:solidFill>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E(PU</a:t>
            </a:r>
            <a:r>
              <a:rPr lang="en-US" sz="1200" kern="1200" baseline="-25000" dirty="0">
                <a:solidFill>
                  <a:schemeClr val="tx1"/>
                </a:solidFill>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M)</a:t>
            </a:r>
          </a:p>
          <a:p>
            <a:pPr eaLnBrk="1" hangingPunct="1">
              <a:buFontTx/>
              <a:buNone/>
            </a:pPr>
            <a:r>
              <a:rPr lang="en-US" dirty="0">
                <a:latin typeface="Arial" pitchFamily="-84" charset="0"/>
                <a:ea typeface="ＭＳ Ｐゴシック" pitchFamily="-84" charset="-128"/>
                <a:cs typeface="ＭＳ Ｐゴシック" pitchFamily="-84" charset="-128"/>
              </a:rPr>
              <a:t>4. It is computationally infeasible for an adversary, knowing the public key, PU</a:t>
            </a:r>
            <a:r>
              <a:rPr lang="en-US" sz="1200" kern="1200" baseline="-25000" dirty="0">
                <a:solidFill>
                  <a:schemeClr val="tx1"/>
                </a:solidFill>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to determine the private key, PR</a:t>
            </a:r>
            <a:r>
              <a:rPr lang="en-US" sz="1200" kern="1200" baseline="-25000" dirty="0">
                <a:solidFill>
                  <a:schemeClr val="tx1"/>
                </a:solidFill>
                <a:latin typeface="Arial" pitchFamily="-84" charset="0"/>
                <a:ea typeface="ＭＳ Ｐゴシック" pitchFamily="-84" charset="-128"/>
                <a:cs typeface="ＭＳ Ｐゴシック" pitchFamily="-84" charset="-128"/>
              </a:rPr>
              <a:t>b</a:t>
            </a:r>
          </a:p>
          <a:p>
            <a:pPr eaLnBrk="1" hangingPunct="1">
              <a:buFontTx/>
              <a:buNone/>
            </a:pPr>
            <a:r>
              <a:rPr lang="en-US" dirty="0">
                <a:latin typeface="Arial" pitchFamily="-84" charset="0"/>
                <a:ea typeface="ＭＳ Ｐゴシック" pitchFamily="-84" charset="-128"/>
                <a:cs typeface="ＭＳ Ｐゴシック" pitchFamily="-84" charset="-128"/>
              </a:rPr>
              <a:t>5. It is computationally infeasible for an adversary, knowing the public key, PU</a:t>
            </a:r>
            <a:r>
              <a:rPr lang="en-US" sz="1200" kern="1200" baseline="-25000" dirty="0">
                <a:solidFill>
                  <a:schemeClr val="tx1"/>
                </a:solidFill>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and a ciphertext, C, to recover the original message, M.</a:t>
            </a:r>
          </a:p>
          <a:p>
            <a:pPr eaLnBrk="1" hangingPunct="1">
              <a:buFontTx/>
              <a:buNone/>
            </a:pPr>
            <a:r>
              <a:rPr lang="en-US" dirty="0">
                <a:latin typeface="Arial" pitchFamily="-84" charset="0"/>
                <a:ea typeface="ＭＳ Ｐゴシック" pitchFamily="-84" charset="-128"/>
                <a:cs typeface="ＭＳ Ｐゴシック" pitchFamily="-84" charset="-128"/>
              </a:rPr>
              <a:t>6. (optional) The two keys can be applied in either order:  </a:t>
            </a:r>
          </a:p>
          <a:p>
            <a:pPr eaLnBrk="1" hangingPunct="1"/>
            <a:r>
              <a:rPr lang="en-US" dirty="0">
                <a:latin typeface="Arial" pitchFamily="-84" charset="0"/>
                <a:ea typeface="ＭＳ Ｐゴシック" pitchFamily="-84" charset="-128"/>
                <a:cs typeface="ＭＳ Ｐゴシック" pitchFamily="-84" charset="-128"/>
              </a:rPr>
              <a:t>	M = D[PU</a:t>
            </a:r>
            <a:r>
              <a:rPr lang="en-US" sz="1200" kern="1200" baseline="-25000" dirty="0">
                <a:solidFill>
                  <a:schemeClr val="tx1"/>
                </a:solidFill>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 E(PR</a:t>
            </a:r>
            <a:r>
              <a:rPr lang="en-US" sz="1200" kern="1200" baseline="-25000" dirty="0">
                <a:solidFill>
                  <a:schemeClr val="tx1"/>
                </a:solidFill>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M)] = D[PR</a:t>
            </a:r>
            <a:r>
              <a:rPr lang="en-US" sz="1200" kern="1200" baseline="-25000" dirty="0">
                <a:solidFill>
                  <a:schemeClr val="tx1"/>
                </a:solidFill>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E(PU</a:t>
            </a:r>
            <a:r>
              <a:rPr lang="en-US" sz="1200" kern="1200" baseline="-25000" dirty="0">
                <a:solidFill>
                  <a:schemeClr val="tx1"/>
                </a:solidFill>
                <a:latin typeface="Arial" pitchFamily="-84" charset="0"/>
                <a:ea typeface="ＭＳ Ｐゴシック" pitchFamily="-84" charset="-128"/>
                <a:cs typeface="ＭＳ Ｐゴシック" pitchFamily="-84" charset="-128"/>
              </a:rPr>
              <a:t>b</a:t>
            </a:r>
            <a:r>
              <a:rPr lang="en-US" dirty="0">
                <a:latin typeface="Arial" pitchFamily="-84" charset="0"/>
                <a:ea typeface="ＭＳ Ｐゴシック" pitchFamily="-84" charset="-128"/>
                <a:cs typeface="ＭＳ Ｐゴシック" pitchFamily="-84" charset="-128"/>
              </a:rPr>
              <a:t>, M)]</a:t>
            </a:r>
            <a:endParaRPr lang="en-US" dirty="0">
              <a:latin typeface="Times-Roman" charset="0"/>
              <a:ea typeface="ＭＳ Ｐゴシック" pitchFamily="-84" charset="-128"/>
              <a:cs typeface="ＭＳ Ｐゴシック" pitchFamily="-84" charset="-128"/>
            </a:endParaRPr>
          </a:p>
          <a:p>
            <a:pPr eaLnBrk="1" hangingPunct="1"/>
            <a:endParaRPr lang="en-US" dirty="0">
              <a:latin typeface="Arial" pitchFamily="-84" charset="0"/>
              <a:ea typeface="ＭＳ Ｐゴシック" pitchFamily="-84" charset="-128"/>
              <a:cs typeface="ＭＳ Ｐゴシック" pitchFamily="-84" charset="-128"/>
            </a:endParaRPr>
          </a:p>
          <a:p>
            <a:pPr eaLnBrk="1" hangingPunct="1"/>
            <a:r>
              <a:rPr lang="en-US" dirty="0">
                <a:latin typeface="Arial" pitchFamily="-84" charset="0"/>
                <a:ea typeface="ＭＳ Ｐゴシック" pitchFamily="-84" charset="-128"/>
                <a:cs typeface="ＭＳ Ｐゴシック" pitchFamily="-84" charset="-128"/>
              </a:rPr>
              <a:t>These are formidable requirements, as evidenced by the fact that only a few algorithms (RSA, elliptic curve cryptography, Diffie-Hellman, DSS) have received widespread acceptance in the several decades since the concept of public-key cryptography was proposed.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Before elaborating on why the requirements are so formidable, let us first recast</a:t>
            </a:r>
          </a:p>
          <a:p>
            <a:r>
              <a:rPr lang="en-US" sz="1200" kern="1200" baseline="0" dirty="0">
                <a:solidFill>
                  <a:schemeClr val="tx1"/>
                </a:solidFill>
                <a:latin typeface="Arial" charset="0"/>
                <a:ea typeface="ＭＳ Ｐゴシック" pitchFamily="-107" charset="-128"/>
                <a:cs typeface="ＭＳ Ｐゴシック" pitchFamily="-107" charset="-128"/>
              </a:rPr>
              <a:t>them. The requirements boil down to the need for a trap-door one-way function.</a:t>
            </a:r>
          </a:p>
          <a:p>
            <a:r>
              <a:rPr lang="en-US" sz="1200" kern="1200" baseline="0" dirty="0">
                <a:solidFill>
                  <a:schemeClr val="tx1"/>
                </a:solidFill>
                <a:latin typeface="Arial" charset="0"/>
                <a:ea typeface="ＭＳ Ｐゴシック" pitchFamily="-107" charset="-128"/>
                <a:cs typeface="ＭＳ Ｐゴシック" pitchFamily="-107" charset="-128"/>
              </a:rPr>
              <a:t>A one-way function is one that maps a domain into a range such that every</a:t>
            </a:r>
          </a:p>
          <a:p>
            <a:r>
              <a:rPr lang="en-US" sz="1200" kern="1200" baseline="0" dirty="0">
                <a:solidFill>
                  <a:schemeClr val="tx1"/>
                </a:solidFill>
                <a:latin typeface="Arial" charset="0"/>
                <a:ea typeface="ＭＳ Ｐゴシック" pitchFamily="-107" charset="-128"/>
                <a:cs typeface="ＭＳ Ｐゴシック" pitchFamily="-107" charset="-128"/>
              </a:rPr>
              <a:t>function value has a unique inverse, with the condition that the calculation of the</a:t>
            </a:r>
          </a:p>
          <a:p>
            <a:r>
              <a:rPr lang="en-US" sz="1200" kern="1200" baseline="0" dirty="0">
                <a:solidFill>
                  <a:schemeClr val="tx1"/>
                </a:solidFill>
                <a:latin typeface="Arial" charset="0"/>
                <a:ea typeface="ＭＳ Ｐゴシック" pitchFamily="-107" charset="-128"/>
                <a:cs typeface="ＭＳ Ｐゴシック" pitchFamily="-107" charset="-128"/>
              </a:rPr>
              <a:t>function is easy, whereas the calculation of the inverse is infeasible </a:t>
            </a:r>
          </a:p>
          <a:p>
            <a:r>
              <a:rPr lang="en-US" sz="1200" kern="1200" baseline="0" dirty="0">
                <a:solidFill>
                  <a:schemeClr val="tx1"/>
                </a:solidFill>
                <a:latin typeface="Arial" charset="0"/>
                <a:ea typeface="ＭＳ Ｐゴシック" pitchFamily="-107" charset="-128"/>
                <a:cs typeface="ＭＳ Ｐゴシック" pitchFamily="-107" charset="-128"/>
              </a:rPr>
              <a:t>	</a:t>
            </a:r>
          </a:p>
          <a:p>
            <a:r>
              <a:rPr lang="en-US" sz="1200" kern="1200" baseline="0" dirty="0">
                <a:solidFill>
                  <a:schemeClr val="tx1"/>
                </a:solidFill>
                <a:latin typeface="Arial" charset="0"/>
                <a:ea typeface="ＭＳ Ｐゴシック" pitchFamily="-107" charset="-128"/>
                <a:cs typeface="ＭＳ Ｐゴシック" pitchFamily="-107" charset="-128"/>
              </a:rPr>
              <a:t>	</a:t>
            </a:r>
            <a:r>
              <a:rPr lang="en-US" dirty="0">
                <a:latin typeface="Arial" pitchFamily="-84" charset="0"/>
              </a:rPr>
              <a:t>Y = f(X) easy  </a:t>
            </a:r>
          </a:p>
          <a:p>
            <a:pPr lvl="1" eaLnBrk="1" hangingPunct="1"/>
            <a:r>
              <a:rPr lang="en-US" dirty="0">
                <a:latin typeface="Arial" pitchFamily="-84" charset="0"/>
              </a:rPr>
              <a:t>	</a:t>
            </a:r>
          </a:p>
          <a:p>
            <a:pPr lvl="1" eaLnBrk="1" hangingPunct="1"/>
            <a:r>
              <a:rPr lang="en-US" dirty="0">
                <a:latin typeface="Arial" pitchFamily="-84" charset="0"/>
              </a:rPr>
              <a:t>	X = f</a:t>
            </a:r>
            <a:r>
              <a:rPr lang="en-US" baseline="30000" dirty="0">
                <a:latin typeface="Arial" pitchFamily="-84" charset="0"/>
              </a:rPr>
              <a:t>–1</a:t>
            </a:r>
            <a:r>
              <a:rPr lang="en-US" dirty="0">
                <a:latin typeface="Arial" pitchFamily="-84" charset="0"/>
              </a:rPr>
              <a:t>(Y) infeasible</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Generally, easy  is defined to mean a problem that can be solved in polynomial</a:t>
            </a:r>
          </a:p>
          <a:p>
            <a:r>
              <a:rPr lang="en-US" sz="1200" kern="1200" baseline="0" dirty="0">
                <a:solidFill>
                  <a:schemeClr val="tx1"/>
                </a:solidFill>
                <a:latin typeface="Arial" charset="0"/>
                <a:ea typeface="ＭＳ Ｐゴシック" pitchFamily="-107" charset="-128"/>
                <a:cs typeface="ＭＳ Ｐゴシック" pitchFamily="-107" charset="-128"/>
              </a:rPr>
              <a:t>time as a function of input length. Thus, if the length of the input is n  bits, then the</a:t>
            </a:r>
          </a:p>
          <a:p>
            <a:r>
              <a:rPr lang="en-US" sz="1200" kern="1200" baseline="0" dirty="0">
                <a:solidFill>
                  <a:schemeClr val="tx1"/>
                </a:solidFill>
                <a:latin typeface="Arial" charset="0"/>
                <a:ea typeface="ＭＳ Ｐゴシック" pitchFamily="-107" charset="-128"/>
                <a:cs typeface="ＭＳ Ｐゴシック" pitchFamily="-107" charset="-128"/>
              </a:rPr>
              <a:t>time to compute the function is proportional to n</a:t>
            </a:r>
            <a:r>
              <a:rPr lang="en-US" sz="800" kern="1200" baseline="30000" dirty="0">
                <a:solidFill>
                  <a:schemeClr val="tx1"/>
                </a:solidFill>
                <a:latin typeface="Arial" charset="0"/>
                <a:ea typeface="ＭＳ Ｐゴシック" pitchFamily="-107" charset="-128"/>
                <a:cs typeface="ＭＳ Ｐゴシック" pitchFamily="-107" charset="-128"/>
              </a:rPr>
              <a:t>a</a:t>
            </a:r>
            <a:r>
              <a:rPr lang="en-US" sz="1200" kern="1200" baseline="0" dirty="0">
                <a:solidFill>
                  <a:schemeClr val="tx1"/>
                </a:solidFill>
                <a:latin typeface="Arial" charset="0"/>
                <a:ea typeface="ＭＳ Ｐゴシック" pitchFamily="-107" charset="-128"/>
                <a:cs typeface="ＭＳ Ｐゴシック" pitchFamily="-107" charset="-128"/>
              </a:rPr>
              <a:t> , where a  is a fixed constant. Such</a:t>
            </a:r>
          </a:p>
          <a:p>
            <a:r>
              <a:rPr lang="en-US" sz="1200" kern="1200" baseline="0" dirty="0">
                <a:solidFill>
                  <a:schemeClr val="tx1"/>
                </a:solidFill>
                <a:latin typeface="Arial" charset="0"/>
                <a:ea typeface="ＭＳ Ｐゴシック" pitchFamily="-107" charset="-128"/>
                <a:cs typeface="ＭＳ Ｐゴシック" pitchFamily="-107" charset="-128"/>
              </a:rPr>
              <a:t>algorithms are said to belong to the </a:t>
            </a:r>
            <a:r>
              <a:rPr lang="en-US" sz="1200" b="0" kern="1200" baseline="0" dirty="0">
                <a:solidFill>
                  <a:schemeClr val="tx1"/>
                </a:solidFill>
                <a:latin typeface="Arial" charset="0"/>
                <a:ea typeface="ＭＳ Ｐゴシック" pitchFamily="-107" charset="-128"/>
                <a:cs typeface="ＭＳ Ｐゴシック" pitchFamily="-107" charset="-128"/>
              </a:rPr>
              <a:t>class P . The term infeasible  is a much fuzzier</a:t>
            </a:r>
          </a:p>
          <a:p>
            <a:r>
              <a:rPr lang="en-US" sz="1200" kern="1200" baseline="0" dirty="0">
                <a:solidFill>
                  <a:schemeClr val="tx1"/>
                </a:solidFill>
                <a:latin typeface="Arial" charset="0"/>
                <a:ea typeface="ＭＳ Ｐゴシック" pitchFamily="-107" charset="-128"/>
                <a:cs typeface="ＭＳ Ｐゴシック" pitchFamily="-107" charset="-128"/>
              </a:rPr>
              <a:t>concept. In general, we can say a problem is infeasible if the effort to solve it grows</a:t>
            </a:r>
          </a:p>
          <a:p>
            <a:r>
              <a:rPr lang="en-US" sz="1200" kern="1200" baseline="0" dirty="0">
                <a:solidFill>
                  <a:schemeClr val="tx1"/>
                </a:solidFill>
                <a:latin typeface="Arial" charset="0"/>
                <a:ea typeface="ＭＳ Ｐゴシック" pitchFamily="-107" charset="-128"/>
                <a:cs typeface="ＭＳ Ｐゴシック" pitchFamily="-107" charset="-128"/>
              </a:rPr>
              <a:t>faster than polynomial time as a function of input size. For example, if the length</a:t>
            </a:r>
          </a:p>
          <a:p>
            <a:r>
              <a:rPr lang="en-US" sz="1200" kern="1200" baseline="0" dirty="0">
                <a:solidFill>
                  <a:schemeClr val="tx1"/>
                </a:solidFill>
                <a:latin typeface="Arial" charset="0"/>
                <a:ea typeface="ＭＳ Ｐゴシック" pitchFamily="-107" charset="-128"/>
                <a:cs typeface="ＭＳ Ｐゴシック" pitchFamily="-107" charset="-128"/>
              </a:rPr>
              <a:t>of the input is n  bits and the time to compute the function is proportional to 2</a:t>
            </a:r>
            <a:r>
              <a:rPr lang="en-US" sz="800" kern="1200" baseline="30000" dirty="0">
                <a:solidFill>
                  <a:schemeClr val="tx1"/>
                </a:solidFill>
                <a:latin typeface="Arial" charset="0"/>
                <a:ea typeface="ＭＳ Ｐゴシック" pitchFamily="-107" charset="-128"/>
                <a:cs typeface="ＭＳ Ｐゴシック" pitchFamily="-107" charset="-128"/>
              </a:rPr>
              <a:t>n</a:t>
            </a:r>
            <a:r>
              <a:rPr lang="en-US" sz="1200" kern="1200" baseline="0" dirty="0">
                <a:solidFill>
                  <a:schemeClr val="tx1"/>
                </a:solidFill>
                <a:latin typeface="Arial" charset="0"/>
                <a:ea typeface="ＭＳ Ｐゴシック" pitchFamily="-107" charset="-128"/>
                <a:cs typeface="ＭＳ Ｐゴシック" pitchFamily="-107" charset="-128"/>
              </a:rPr>
              <a:t> ,</a:t>
            </a:r>
          </a:p>
          <a:p>
            <a:r>
              <a:rPr lang="en-US" sz="1200" kern="1200" baseline="0" dirty="0">
                <a:solidFill>
                  <a:schemeClr val="tx1"/>
                </a:solidFill>
                <a:latin typeface="Arial" charset="0"/>
                <a:ea typeface="ＭＳ Ｐゴシック" pitchFamily="-107" charset="-128"/>
                <a:cs typeface="ＭＳ Ｐゴシック" pitchFamily="-107" charset="-128"/>
              </a:rPr>
              <a:t>the problem is considered infeasible. Unfortunately, it is difficult to determine if a</a:t>
            </a:r>
          </a:p>
          <a:p>
            <a:r>
              <a:rPr lang="en-US" sz="1200" kern="1200" baseline="0" dirty="0">
                <a:solidFill>
                  <a:schemeClr val="tx1"/>
                </a:solidFill>
                <a:latin typeface="Arial" charset="0"/>
                <a:ea typeface="ＭＳ Ｐゴシック" pitchFamily="-107" charset="-128"/>
                <a:cs typeface="ＭＳ Ｐゴシック" pitchFamily="-107" charset="-128"/>
              </a:rPr>
              <a:t>particular algorithm exhibits this complexity. Furthermore, traditional notions of</a:t>
            </a:r>
          </a:p>
          <a:p>
            <a:r>
              <a:rPr lang="en-US" sz="1200" kern="1200" baseline="0" dirty="0">
                <a:solidFill>
                  <a:schemeClr val="tx1"/>
                </a:solidFill>
                <a:latin typeface="Arial" charset="0"/>
                <a:ea typeface="ＭＳ Ｐゴシック" pitchFamily="-107" charset="-128"/>
                <a:cs typeface="ＭＳ Ｐゴシック" pitchFamily="-107" charset="-128"/>
              </a:rPr>
              <a:t>computational complexity focus on the worst-case or average-case complexity of</a:t>
            </a:r>
          </a:p>
          <a:p>
            <a:r>
              <a:rPr lang="en-US" sz="1200" kern="1200" baseline="0" dirty="0">
                <a:solidFill>
                  <a:schemeClr val="tx1"/>
                </a:solidFill>
                <a:latin typeface="Arial" charset="0"/>
                <a:ea typeface="ＭＳ Ｐゴシック" pitchFamily="-107" charset="-128"/>
                <a:cs typeface="ＭＳ Ｐゴシック" pitchFamily="-107" charset="-128"/>
              </a:rPr>
              <a:t>an algorithm. These measures are inadequate for cryptography, which requires that</a:t>
            </a:r>
          </a:p>
          <a:p>
            <a:r>
              <a:rPr lang="en-US" sz="1200" kern="1200" baseline="0" dirty="0">
                <a:solidFill>
                  <a:schemeClr val="tx1"/>
                </a:solidFill>
                <a:latin typeface="Arial" charset="0"/>
                <a:ea typeface="ＭＳ Ｐゴシック" pitchFamily="-107" charset="-128"/>
                <a:cs typeface="ＭＳ Ｐゴシック" pitchFamily="-107" charset="-128"/>
              </a:rPr>
              <a:t>it be infeasible to invert a function for virtually all inputs, not for the worst case or</a:t>
            </a:r>
          </a:p>
          <a:p>
            <a:r>
              <a:rPr lang="en-US" sz="1200" kern="1200" baseline="0" dirty="0">
                <a:solidFill>
                  <a:schemeClr val="tx1"/>
                </a:solidFill>
                <a:latin typeface="Arial" charset="0"/>
                <a:ea typeface="ＭＳ Ｐゴシック" pitchFamily="-107" charset="-128"/>
                <a:cs typeface="ＭＳ Ｐゴシック" pitchFamily="-107" charset="-128"/>
              </a:rPr>
              <a:t>even average case. A brief introduction to some of these concepts is provided in</a:t>
            </a:r>
          </a:p>
          <a:p>
            <a:r>
              <a:rPr lang="en-US" sz="1200" kern="1200" baseline="0" dirty="0">
                <a:solidFill>
                  <a:schemeClr val="tx1"/>
                </a:solidFill>
                <a:latin typeface="Arial" charset="0"/>
                <a:ea typeface="ＭＳ Ｐゴシック" pitchFamily="-107" charset="-128"/>
                <a:cs typeface="ＭＳ Ｐゴシック" pitchFamily="-107" charset="-128"/>
              </a:rPr>
              <a:t>Appendix 9A.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We now turn to the definition of a </a:t>
            </a:r>
            <a:r>
              <a:rPr lang="en-US" sz="1200" b="1" kern="1200" baseline="0" dirty="0">
                <a:solidFill>
                  <a:schemeClr val="tx1"/>
                </a:solidFill>
                <a:latin typeface="Arial" charset="0"/>
                <a:ea typeface="ＭＳ Ｐゴシック" pitchFamily="-107" charset="-128"/>
                <a:cs typeface="ＭＳ Ｐゴシック" pitchFamily="-107" charset="-128"/>
              </a:rPr>
              <a:t>trap-door one-way function , </a:t>
            </a:r>
            <a:r>
              <a:rPr lang="en-US" sz="1200" b="0" kern="1200" baseline="0" dirty="0">
                <a:solidFill>
                  <a:schemeClr val="tx1"/>
                </a:solidFill>
                <a:latin typeface="Arial" charset="0"/>
                <a:ea typeface="ＭＳ Ｐゴシック" pitchFamily="-107" charset="-128"/>
                <a:cs typeface="ＭＳ Ｐゴシック" pitchFamily="-107" charset="-128"/>
              </a:rPr>
              <a:t>which is easy</a:t>
            </a:r>
          </a:p>
          <a:p>
            <a:r>
              <a:rPr lang="en-US" sz="1200" kern="1200" baseline="0" dirty="0">
                <a:solidFill>
                  <a:schemeClr val="tx1"/>
                </a:solidFill>
                <a:latin typeface="Arial" charset="0"/>
                <a:ea typeface="ＭＳ Ｐゴシック" pitchFamily="-107" charset="-128"/>
                <a:cs typeface="ＭＳ Ｐゴシック" pitchFamily="-107" charset="-128"/>
              </a:rPr>
              <a:t>to calculate in one direction and infeasible to calculate in the other direction unless</a:t>
            </a:r>
          </a:p>
          <a:p>
            <a:r>
              <a:rPr lang="en-US" sz="1200" kern="1200" baseline="0" dirty="0">
                <a:solidFill>
                  <a:schemeClr val="tx1"/>
                </a:solidFill>
                <a:latin typeface="Arial" charset="0"/>
                <a:ea typeface="ＭＳ Ｐゴシック" pitchFamily="-107" charset="-128"/>
                <a:cs typeface="ＭＳ Ｐゴシック" pitchFamily="-107" charset="-128"/>
              </a:rPr>
              <a:t>certain additional information is known. With the additional information the</a:t>
            </a:r>
          </a:p>
          <a:p>
            <a:r>
              <a:rPr lang="en-US" sz="1200" kern="1200" baseline="0" dirty="0">
                <a:solidFill>
                  <a:schemeClr val="tx1"/>
                </a:solidFill>
                <a:latin typeface="Arial" charset="0"/>
                <a:ea typeface="ＭＳ Ｐゴシック" pitchFamily="-107" charset="-128"/>
                <a:cs typeface="ＭＳ Ｐゴシック" pitchFamily="-107" charset="-128"/>
              </a:rPr>
              <a:t>inverse can be calculated in polynomial time. We can summarize as follows: A trapdoor</a:t>
            </a:r>
          </a:p>
          <a:p>
            <a:r>
              <a:rPr lang="en-US" sz="1200" kern="1200" baseline="0" dirty="0">
                <a:solidFill>
                  <a:schemeClr val="tx1"/>
                </a:solidFill>
                <a:latin typeface="Arial" charset="0"/>
                <a:ea typeface="ＭＳ Ｐゴシック" pitchFamily="-107" charset="-128"/>
                <a:cs typeface="ＭＳ Ｐゴシック" pitchFamily="-107" charset="-128"/>
              </a:rPr>
              <a:t>one-way function is a family of invertible functions f</a:t>
            </a:r>
            <a:r>
              <a:rPr lang="en-US" sz="800" kern="1200" baseline="-25000" dirty="0">
                <a:solidFill>
                  <a:schemeClr val="tx1"/>
                </a:solidFill>
                <a:latin typeface="Arial" charset="0"/>
                <a:ea typeface="ＭＳ Ｐゴシック" pitchFamily="-107" charset="-128"/>
                <a:cs typeface="ＭＳ Ｐゴシック" pitchFamily="-107" charset="-128"/>
              </a:rPr>
              <a:t>k</a:t>
            </a:r>
            <a:r>
              <a:rPr lang="en-US" sz="1200" kern="1200" baseline="0" dirty="0">
                <a:solidFill>
                  <a:schemeClr val="tx1"/>
                </a:solidFill>
                <a:latin typeface="Arial" charset="0"/>
                <a:ea typeface="ＭＳ Ｐゴシック" pitchFamily="-107" charset="-128"/>
                <a:cs typeface="ＭＳ Ｐゴシック" pitchFamily="-107" charset="-128"/>
              </a:rPr>
              <a:t> , such that</a:t>
            </a:r>
            <a:endParaRPr lang="en-US" dirty="0">
              <a:latin typeface="Arial" pitchFamily="-84" charset="0"/>
            </a:endParaRPr>
          </a:p>
          <a:p>
            <a:pPr lvl="1" eaLnBrk="1" hangingPunct="1"/>
            <a:endParaRPr lang="en-US" dirty="0">
              <a:latin typeface="Arial" pitchFamily="-84" charset="0"/>
            </a:endParaRPr>
          </a:p>
          <a:p>
            <a:pPr lvl="1" eaLnBrk="1" hangingPunct="1"/>
            <a:r>
              <a:rPr lang="en-US" dirty="0">
                <a:latin typeface="Arial" pitchFamily="-84" charset="0"/>
              </a:rPr>
              <a:t>Y = f</a:t>
            </a:r>
            <a:r>
              <a:rPr lang="en-US" baseline="-25000" dirty="0">
                <a:latin typeface="Arial" pitchFamily="-84" charset="0"/>
              </a:rPr>
              <a:t>k</a:t>
            </a:r>
            <a:r>
              <a:rPr lang="en-US" dirty="0">
                <a:latin typeface="Arial" pitchFamily="-84" charset="0"/>
              </a:rPr>
              <a:t>(X) easy, if k and X are known</a:t>
            </a:r>
          </a:p>
          <a:p>
            <a:pPr lvl="1" eaLnBrk="1" hangingPunct="1"/>
            <a:endParaRPr lang="en-US" dirty="0">
              <a:latin typeface="Arial" pitchFamily="-84" charset="0"/>
            </a:endParaRPr>
          </a:p>
          <a:p>
            <a:pPr lvl="1" eaLnBrk="1" hangingPunct="1"/>
            <a:r>
              <a:rPr lang="en-US" dirty="0">
                <a:latin typeface="Arial" pitchFamily="-84" charset="0"/>
              </a:rPr>
              <a:t>X = f</a:t>
            </a:r>
            <a:r>
              <a:rPr lang="en-US" baseline="-25000" dirty="0">
                <a:latin typeface="Arial" pitchFamily="-84" charset="0"/>
              </a:rPr>
              <a:t>k</a:t>
            </a:r>
            <a:r>
              <a:rPr lang="en-US" baseline="30000" dirty="0">
                <a:latin typeface="Arial" pitchFamily="-84" charset="0"/>
              </a:rPr>
              <a:t>–1</a:t>
            </a:r>
            <a:r>
              <a:rPr lang="en-US" dirty="0">
                <a:latin typeface="Arial" pitchFamily="-84" charset="0"/>
              </a:rPr>
              <a:t>(Y) easy, if k and Y are known</a:t>
            </a:r>
          </a:p>
          <a:p>
            <a:pPr lvl="1" eaLnBrk="1" hangingPunct="1"/>
            <a:endParaRPr lang="en-US" dirty="0">
              <a:latin typeface="Arial" pitchFamily="-84" charset="0"/>
            </a:endParaRPr>
          </a:p>
          <a:p>
            <a:pPr lvl="1" eaLnBrk="1" hangingPunct="1"/>
            <a:r>
              <a:rPr lang="en-US" dirty="0">
                <a:latin typeface="Arial" pitchFamily="-84" charset="0"/>
              </a:rPr>
              <a:t>X = f</a:t>
            </a:r>
            <a:r>
              <a:rPr lang="en-US" baseline="-25000" dirty="0">
                <a:latin typeface="Arial" pitchFamily="-84" charset="0"/>
              </a:rPr>
              <a:t>k</a:t>
            </a:r>
            <a:r>
              <a:rPr lang="en-US" baseline="30000" dirty="0">
                <a:latin typeface="Arial" pitchFamily="-84" charset="0"/>
              </a:rPr>
              <a:t>–1</a:t>
            </a:r>
            <a:r>
              <a:rPr lang="en-US" dirty="0">
                <a:latin typeface="Arial" pitchFamily="-84" charset="0"/>
              </a:rPr>
              <a:t>(Y) infeasible, if Y known but k not known</a:t>
            </a:r>
          </a:p>
          <a:p>
            <a:pPr eaLnBrk="1" hangingPunct="1"/>
            <a:endParaRPr lang="en-US" dirty="0">
              <a:latin typeface="Arial" pitchFamily="-84" charset="0"/>
              <a:ea typeface="ＭＳ Ｐゴシック" pitchFamily="-84" charset="-128"/>
              <a:cs typeface="ＭＳ Ｐゴシック" pitchFamily="-84" charset="-128"/>
            </a:endParaRPr>
          </a:p>
          <a:p>
            <a:pPr eaLnBrk="1" hangingPunct="1"/>
            <a:r>
              <a:rPr lang="en-US" dirty="0">
                <a:latin typeface="Arial" pitchFamily="-84" charset="0"/>
                <a:ea typeface="ＭＳ Ｐゴシック" pitchFamily="-84" charset="-128"/>
                <a:cs typeface="ＭＳ Ｐゴシック" pitchFamily="-84" charset="-128"/>
              </a:rPr>
              <a:t>Thus, the development of a practical public-key scheme depends on discovery of a suitable trap-door one-way function.  </a:t>
            </a:r>
          </a:p>
        </p:txBody>
      </p:sp>
      <p:sp>
        <p:nvSpPr>
          <p:cNvPr id="37892" name="Slide Number Placeholder 3"/>
          <p:cNvSpPr>
            <a:spLocks noGrp="1"/>
          </p:cNvSpPr>
          <p:nvPr>
            <p:ph type="sldNum" sz="quarter" idx="5"/>
          </p:nvPr>
        </p:nvSpPr>
        <p:spPr>
          <a:noFill/>
        </p:spPr>
        <p:txBody>
          <a:bodyPr/>
          <a:lstStyle/>
          <a:p>
            <a:fld id="{3C1291A3-DD02-2C40-9995-F084178F2609}" type="slidenum">
              <a:rPr lang="en-AU" smtClean="0">
                <a:latin typeface="Arial" pitchFamily="-84" charset="0"/>
              </a:rPr>
              <a:pPr/>
              <a:t>14</a:t>
            </a:fld>
            <a:endParaRPr lang="en-AU" dirty="0">
              <a:latin typeface="Arial"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2CBDA85-8DA4-7044-9A8A-5698E85F7EBD}" type="slidenum">
              <a:rPr lang="en-AU">
                <a:latin typeface="Arial" pitchFamily="-84" charset="0"/>
              </a:rPr>
              <a:pPr/>
              <a:t>15</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As with symmetric encryption, a public-key encryption scheme is vulnerable to a</a:t>
            </a:r>
          </a:p>
          <a:p>
            <a:r>
              <a:rPr lang="en-US" sz="1200" kern="1200" baseline="0" dirty="0">
                <a:solidFill>
                  <a:schemeClr val="tx1"/>
                </a:solidFill>
                <a:latin typeface="Arial" charset="0"/>
                <a:ea typeface="ＭＳ Ｐゴシック" pitchFamily="-107" charset="-128"/>
                <a:cs typeface="ＭＳ Ｐゴシック" pitchFamily="-107" charset="-128"/>
              </a:rPr>
              <a:t>brute-force attack. The countermeasure is the same: Use large keys. However, there</a:t>
            </a:r>
          </a:p>
          <a:p>
            <a:r>
              <a:rPr lang="en-US" sz="1200" kern="1200" baseline="0" dirty="0">
                <a:solidFill>
                  <a:schemeClr val="tx1"/>
                </a:solidFill>
                <a:latin typeface="Arial" charset="0"/>
                <a:ea typeface="ＭＳ Ｐゴシック" pitchFamily="-107" charset="-128"/>
                <a:cs typeface="ＭＳ Ｐゴシック" pitchFamily="-107" charset="-128"/>
              </a:rPr>
              <a:t>is a tradeoff to be considered. Public-key systems depend on the use of some sort of</a:t>
            </a:r>
          </a:p>
          <a:p>
            <a:r>
              <a:rPr lang="en-US" sz="1200" kern="1200" baseline="0" dirty="0">
                <a:solidFill>
                  <a:schemeClr val="tx1"/>
                </a:solidFill>
                <a:latin typeface="Arial" charset="0"/>
                <a:ea typeface="ＭＳ Ｐゴシック" pitchFamily="-107" charset="-128"/>
                <a:cs typeface="ＭＳ Ｐゴシック" pitchFamily="-107" charset="-128"/>
              </a:rPr>
              <a:t>invertible mathematical function. The complexity of calculating these functions may</a:t>
            </a:r>
          </a:p>
          <a:p>
            <a:r>
              <a:rPr lang="en-US" sz="1200" kern="1200" baseline="0" dirty="0">
                <a:solidFill>
                  <a:schemeClr val="tx1"/>
                </a:solidFill>
                <a:latin typeface="Arial" charset="0"/>
                <a:ea typeface="ＭＳ Ｐゴシック" pitchFamily="-107" charset="-128"/>
                <a:cs typeface="ＭＳ Ｐゴシック" pitchFamily="-107" charset="-128"/>
              </a:rPr>
              <a:t>not scale linearly with the number of bits in the key but grow more rapidly than that.</a:t>
            </a:r>
          </a:p>
          <a:p>
            <a:r>
              <a:rPr lang="en-US" sz="1200" kern="1200" baseline="0" dirty="0">
                <a:solidFill>
                  <a:schemeClr val="tx1"/>
                </a:solidFill>
                <a:latin typeface="Arial" charset="0"/>
                <a:ea typeface="ＭＳ Ｐゴシック" pitchFamily="-107" charset="-128"/>
                <a:cs typeface="ＭＳ Ｐゴシック" pitchFamily="-107" charset="-128"/>
              </a:rPr>
              <a:t>Thus, the key size must be large enough to make brute-force attack impractical but</a:t>
            </a:r>
          </a:p>
          <a:p>
            <a:r>
              <a:rPr lang="en-US" sz="1200" kern="1200" baseline="0" dirty="0">
                <a:solidFill>
                  <a:schemeClr val="tx1"/>
                </a:solidFill>
                <a:latin typeface="Arial" charset="0"/>
                <a:ea typeface="ＭＳ Ｐゴシック" pitchFamily="-107" charset="-128"/>
                <a:cs typeface="ＭＳ Ｐゴシック" pitchFamily="-107" charset="-128"/>
              </a:rPr>
              <a:t>small enough for practical encryption and decryption. In practice, the key sizes that</a:t>
            </a:r>
          </a:p>
          <a:p>
            <a:r>
              <a:rPr lang="en-US" sz="1200" kern="1200" baseline="0" dirty="0">
                <a:solidFill>
                  <a:schemeClr val="tx1"/>
                </a:solidFill>
                <a:latin typeface="Arial" charset="0"/>
                <a:ea typeface="ＭＳ Ｐゴシック" pitchFamily="-107" charset="-128"/>
                <a:cs typeface="ＭＳ Ｐゴシック" pitchFamily="-107" charset="-128"/>
              </a:rPr>
              <a:t>have been proposed do make brute-force attack impractical but result in encryption/</a:t>
            </a:r>
          </a:p>
          <a:p>
            <a:r>
              <a:rPr lang="en-US" sz="1200" kern="1200" baseline="0" dirty="0">
                <a:solidFill>
                  <a:schemeClr val="tx1"/>
                </a:solidFill>
                <a:latin typeface="Arial" charset="0"/>
                <a:ea typeface="ＭＳ Ｐゴシック" pitchFamily="-107" charset="-128"/>
                <a:cs typeface="ＭＳ Ｐゴシック" pitchFamily="-107" charset="-128"/>
              </a:rPr>
              <a:t>decryption speeds that are too slow for general-purpose use. Instead, as was mentioned</a:t>
            </a:r>
          </a:p>
          <a:p>
            <a:r>
              <a:rPr lang="en-US" sz="1200" kern="1200" baseline="0" dirty="0">
                <a:solidFill>
                  <a:schemeClr val="tx1"/>
                </a:solidFill>
                <a:latin typeface="Arial" charset="0"/>
                <a:ea typeface="ＭＳ Ｐゴシック" pitchFamily="-107" charset="-128"/>
                <a:cs typeface="ＭＳ Ｐゴシック" pitchFamily="-107" charset="-128"/>
              </a:rPr>
              <a:t>earlier, public-key encryption is currently confined to key management and</a:t>
            </a:r>
          </a:p>
          <a:p>
            <a:r>
              <a:rPr lang="en-US" sz="1200" kern="1200" baseline="0" dirty="0">
                <a:solidFill>
                  <a:schemeClr val="tx1"/>
                </a:solidFill>
                <a:latin typeface="Arial" charset="0"/>
                <a:ea typeface="ＭＳ Ｐゴシック" pitchFamily="-107" charset="-128"/>
                <a:cs typeface="ＭＳ Ｐゴシック" pitchFamily="-107" charset="-128"/>
              </a:rPr>
              <a:t>signature applications.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Another form of attack is to find some way to compute the private key given</a:t>
            </a:r>
          </a:p>
          <a:p>
            <a:r>
              <a:rPr lang="en-US" sz="1200" kern="1200" baseline="0" dirty="0">
                <a:solidFill>
                  <a:schemeClr val="tx1"/>
                </a:solidFill>
                <a:latin typeface="Arial" charset="0"/>
                <a:ea typeface="ＭＳ Ｐゴシック" pitchFamily="-107" charset="-128"/>
                <a:cs typeface="ＭＳ Ｐゴシック" pitchFamily="-107" charset="-128"/>
              </a:rPr>
              <a:t>the public key. To date, it has not been mathematically proven that this form of attack</a:t>
            </a:r>
          </a:p>
          <a:p>
            <a:r>
              <a:rPr lang="en-US" sz="1200" kern="1200" baseline="0" dirty="0">
                <a:solidFill>
                  <a:schemeClr val="tx1"/>
                </a:solidFill>
                <a:latin typeface="Arial" charset="0"/>
                <a:ea typeface="ＭＳ Ｐゴシック" pitchFamily="-107" charset="-128"/>
                <a:cs typeface="ＭＳ Ｐゴシック" pitchFamily="-107" charset="-128"/>
              </a:rPr>
              <a:t>is infeasible for a particular public-key algorithm. Thus, any given algorithm,</a:t>
            </a:r>
          </a:p>
          <a:p>
            <a:r>
              <a:rPr lang="en-US" sz="1200" kern="1200" baseline="0" dirty="0">
                <a:solidFill>
                  <a:schemeClr val="tx1"/>
                </a:solidFill>
                <a:latin typeface="Arial" charset="0"/>
                <a:ea typeface="ＭＳ Ｐゴシック" pitchFamily="-107" charset="-128"/>
                <a:cs typeface="ＭＳ Ｐゴシック" pitchFamily="-107" charset="-128"/>
              </a:rPr>
              <a:t>including the widely used RSA algorithm, is suspect. The history of cryptanalysis</a:t>
            </a:r>
          </a:p>
          <a:p>
            <a:r>
              <a:rPr lang="en-US" sz="1200" kern="1200" baseline="0" dirty="0">
                <a:solidFill>
                  <a:schemeClr val="tx1"/>
                </a:solidFill>
                <a:latin typeface="Arial" charset="0"/>
                <a:ea typeface="ＭＳ Ｐゴシック" pitchFamily="-107" charset="-128"/>
                <a:cs typeface="ＭＳ Ｐゴシック" pitchFamily="-107" charset="-128"/>
              </a:rPr>
              <a:t>shows that a problem that seems insoluble from one perspective can be found to</a:t>
            </a:r>
          </a:p>
          <a:p>
            <a:r>
              <a:rPr lang="en-US" sz="1200" kern="1200" baseline="0" dirty="0">
                <a:solidFill>
                  <a:schemeClr val="tx1"/>
                </a:solidFill>
                <a:latin typeface="Arial" charset="0"/>
                <a:ea typeface="ＭＳ Ｐゴシック" pitchFamily="-107" charset="-128"/>
                <a:cs typeface="ＭＳ Ｐゴシック" pitchFamily="-107" charset="-128"/>
              </a:rPr>
              <a:t>have a solution if looked at in an entirely different way.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Finally, there is a form of attack that is peculiar to public-key systems. This is,</a:t>
            </a:r>
          </a:p>
          <a:p>
            <a:r>
              <a:rPr lang="en-US" sz="1200" kern="1200" baseline="0" dirty="0">
                <a:solidFill>
                  <a:schemeClr val="tx1"/>
                </a:solidFill>
                <a:latin typeface="Arial" charset="0"/>
                <a:ea typeface="ＭＳ Ｐゴシック" pitchFamily="-107" charset="-128"/>
                <a:cs typeface="ＭＳ Ｐゴシック" pitchFamily="-107" charset="-128"/>
              </a:rPr>
              <a:t>in essence, a probable-message attack. Suppose, for example, that a message were to</a:t>
            </a:r>
          </a:p>
          <a:p>
            <a:r>
              <a:rPr lang="en-US" sz="1200" kern="1200" baseline="0" dirty="0">
                <a:solidFill>
                  <a:schemeClr val="tx1"/>
                </a:solidFill>
                <a:latin typeface="Arial" charset="0"/>
                <a:ea typeface="ＭＳ Ｐゴシック" pitchFamily="-107" charset="-128"/>
                <a:cs typeface="ＭＳ Ｐゴシック" pitchFamily="-107" charset="-128"/>
              </a:rPr>
              <a:t>be sent that consisted solely of a 56-bit DES key. An adversary could encrypt all possible</a:t>
            </a:r>
          </a:p>
          <a:p>
            <a:r>
              <a:rPr lang="en-US" sz="1200" kern="1200" baseline="0" dirty="0">
                <a:solidFill>
                  <a:schemeClr val="tx1"/>
                </a:solidFill>
                <a:latin typeface="Arial" charset="0"/>
                <a:ea typeface="ＭＳ Ｐゴシック" pitchFamily="-107" charset="-128"/>
                <a:cs typeface="ＭＳ Ｐゴシック" pitchFamily="-107" charset="-128"/>
              </a:rPr>
              <a:t>56-bit DES keys using the public key and could discover the encrypted key by</a:t>
            </a:r>
          </a:p>
          <a:p>
            <a:r>
              <a:rPr lang="en-US" sz="1200" kern="1200" baseline="0" dirty="0">
                <a:solidFill>
                  <a:schemeClr val="tx1"/>
                </a:solidFill>
                <a:latin typeface="Arial" charset="0"/>
                <a:ea typeface="ＭＳ Ｐゴシック" pitchFamily="-107" charset="-128"/>
                <a:cs typeface="ＭＳ Ｐゴシック" pitchFamily="-107" charset="-128"/>
              </a:rPr>
              <a:t>matching the transmitted ciphertext. Thus, no matter how large the key size of the</a:t>
            </a:r>
          </a:p>
          <a:p>
            <a:r>
              <a:rPr lang="en-US" sz="1200" kern="1200" baseline="0" dirty="0">
                <a:solidFill>
                  <a:schemeClr val="tx1"/>
                </a:solidFill>
                <a:latin typeface="Arial" charset="0"/>
                <a:ea typeface="ＭＳ Ｐゴシック" pitchFamily="-107" charset="-128"/>
                <a:cs typeface="ＭＳ Ｐゴシック" pitchFamily="-107" charset="-128"/>
              </a:rPr>
              <a:t>public-key scheme, the attack is reduced to a brute-force attack on a 56-bit key. This</a:t>
            </a:r>
          </a:p>
          <a:p>
            <a:r>
              <a:rPr lang="en-US" sz="1200" kern="1200" baseline="0" dirty="0">
                <a:solidFill>
                  <a:schemeClr val="tx1"/>
                </a:solidFill>
                <a:latin typeface="Arial" charset="0"/>
                <a:ea typeface="ＭＳ Ｐゴシック" pitchFamily="-107" charset="-128"/>
                <a:cs typeface="ＭＳ Ｐゴシック" pitchFamily="-107" charset="-128"/>
              </a:rPr>
              <a:t>attack can be thwarted by appending some random bits to such simple messages.</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2CBDA85-8DA4-7044-9A8A-5698E85F7EBD}" type="slidenum">
              <a:rPr lang="en-AU">
                <a:latin typeface="Arial" pitchFamily="-84" charset="0"/>
              </a:rPr>
              <a:pPr/>
              <a:t>19</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Arial" charset="0"/>
                <a:ea typeface="ＭＳ Ｐゴシック" pitchFamily="-107" charset="-128"/>
                <a:cs typeface="ＭＳ Ｐゴシック" pitchFamily="-107" charset="-128"/>
              </a:rPr>
              <a:t>Before proceeding, we should mention several common misconceptions concerning</a:t>
            </a:r>
          </a:p>
          <a:p>
            <a:r>
              <a:rPr lang="en-US" sz="1200" kern="1200" baseline="0" dirty="0">
                <a:solidFill>
                  <a:schemeClr val="tx1"/>
                </a:solidFill>
                <a:latin typeface="Arial" charset="0"/>
                <a:ea typeface="ＭＳ Ｐゴシック" pitchFamily="-107" charset="-128"/>
                <a:cs typeface="ＭＳ Ｐゴシック" pitchFamily="-107" charset="-128"/>
              </a:rPr>
              <a:t>public-key encryption. One such misconception is that public-key encryption</a:t>
            </a:r>
          </a:p>
          <a:p>
            <a:r>
              <a:rPr lang="en-US" sz="1200" kern="1200" baseline="0" dirty="0">
                <a:solidFill>
                  <a:schemeClr val="tx1"/>
                </a:solidFill>
                <a:latin typeface="Arial" charset="0"/>
                <a:ea typeface="ＭＳ Ｐゴシック" pitchFamily="-107" charset="-128"/>
                <a:cs typeface="ＭＳ Ｐゴシック" pitchFamily="-107" charset="-128"/>
              </a:rPr>
              <a:t>is more secure from cryptanalysis than is symmetric encryption. In fact, the</a:t>
            </a:r>
          </a:p>
          <a:p>
            <a:r>
              <a:rPr lang="en-US" sz="1200" kern="1200" baseline="0" dirty="0">
                <a:solidFill>
                  <a:schemeClr val="tx1"/>
                </a:solidFill>
                <a:latin typeface="Arial" charset="0"/>
                <a:ea typeface="ＭＳ Ｐゴシック" pitchFamily="-107" charset="-128"/>
                <a:cs typeface="ＭＳ Ｐゴシック" pitchFamily="-107" charset="-128"/>
              </a:rPr>
              <a:t>security of any encryption scheme depends on the length of the key and the computational</a:t>
            </a:r>
          </a:p>
          <a:p>
            <a:r>
              <a:rPr lang="en-US" sz="1200" kern="1200" baseline="0" dirty="0">
                <a:solidFill>
                  <a:schemeClr val="tx1"/>
                </a:solidFill>
                <a:latin typeface="Arial" charset="0"/>
                <a:ea typeface="ＭＳ Ｐゴシック" pitchFamily="-107" charset="-128"/>
                <a:cs typeface="ＭＳ Ｐゴシック" pitchFamily="-107" charset="-128"/>
              </a:rPr>
              <a:t>work involved in breaking a cipher. There is nothing in principle about</a:t>
            </a:r>
          </a:p>
          <a:p>
            <a:r>
              <a:rPr lang="en-US" sz="1200" kern="1200" baseline="0" dirty="0">
                <a:solidFill>
                  <a:schemeClr val="tx1"/>
                </a:solidFill>
                <a:latin typeface="Arial" charset="0"/>
                <a:ea typeface="ＭＳ Ｐゴシック" pitchFamily="-107" charset="-128"/>
                <a:cs typeface="ＭＳ Ｐゴシック" pitchFamily="-107" charset="-128"/>
              </a:rPr>
              <a:t> either symmetric or public-key encryption that makes one superior to another from</a:t>
            </a:r>
          </a:p>
          <a:p>
            <a:r>
              <a:rPr lang="en-US" sz="1200" kern="1200" baseline="0" dirty="0">
                <a:solidFill>
                  <a:schemeClr val="tx1"/>
                </a:solidFill>
                <a:latin typeface="Arial" charset="0"/>
                <a:ea typeface="ＭＳ Ｐゴシック" pitchFamily="-107" charset="-128"/>
                <a:cs typeface="ＭＳ Ｐゴシック" pitchFamily="-107" charset="-128"/>
              </a:rPr>
              <a:t>the point of view of resisting cryptanalysis.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 second misconception is that public-key encryption is a general-purpose</a:t>
            </a:r>
          </a:p>
          <a:p>
            <a:r>
              <a:rPr lang="en-US" sz="1200" kern="1200" baseline="0" dirty="0">
                <a:solidFill>
                  <a:schemeClr val="tx1"/>
                </a:solidFill>
                <a:latin typeface="Arial" charset="0"/>
                <a:ea typeface="ＭＳ Ｐゴシック" pitchFamily="-107" charset="-128"/>
                <a:cs typeface="ＭＳ Ｐゴシック" pitchFamily="-107" charset="-128"/>
              </a:rPr>
              <a:t>technique that has made symmetric encryption obsolete. On the contrary, because</a:t>
            </a:r>
          </a:p>
          <a:p>
            <a:r>
              <a:rPr lang="en-US" sz="1200" kern="1200" baseline="0" dirty="0">
                <a:solidFill>
                  <a:schemeClr val="tx1"/>
                </a:solidFill>
                <a:latin typeface="Arial" charset="0"/>
                <a:ea typeface="ＭＳ Ｐゴシック" pitchFamily="-107" charset="-128"/>
                <a:cs typeface="ＭＳ Ｐゴシック" pitchFamily="-107" charset="-128"/>
              </a:rPr>
              <a:t>of the computational overhead of current public-key encryption schemes, there</a:t>
            </a:r>
          </a:p>
          <a:p>
            <a:r>
              <a:rPr lang="en-US" sz="1200" kern="1200" baseline="0" dirty="0">
                <a:solidFill>
                  <a:schemeClr val="tx1"/>
                </a:solidFill>
                <a:latin typeface="Arial" charset="0"/>
                <a:ea typeface="ＭＳ Ｐゴシック" pitchFamily="-107" charset="-128"/>
                <a:cs typeface="ＭＳ Ｐゴシック" pitchFamily="-107" charset="-128"/>
              </a:rPr>
              <a:t>seems no foreseeable likelihood that symmetric encryption will be abandoned. As</a:t>
            </a:r>
          </a:p>
          <a:p>
            <a:r>
              <a:rPr lang="en-US" sz="1200" kern="1200" baseline="0" dirty="0">
                <a:solidFill>
                  <a:schemeClr val="tx1"/>
                </a:solidFill>
                <a:latin typeface="Arial" charset="0"/>
                <a:ea typeface="ＭＳ Ｐゴシック" pitchFamily="-107" charset="-128"/>
                <a:cs typeface="ＭＳ Ｐゴシック" pitchFamily="-107" charset="-128"/>
              </a:rPr>
              <a:t>one of the inventors of public-key encryption has put it [DIFF88], “the restriction</a:t>
            </a:r>
          </a:p>
          <a:p>
            <a:r>
              <a:rPr lang="en-US" sz="1200" kern="1200" baseline="0" dirty="0">
                <a:solidFill>
                  <a:schemeClr val="tx1"/>
                </a:solidFill>
                <a:latin typeface="Arial" charset="0"/>
                <a:ea typeface="ＭＳ Ｐゴシック" pitchFamily="-107" charset="-128"/>
                <a:cs typeface="ＭＳ Ｐゴシック" pitchFamily="-107" charset="-128"/>
              </a:rPr>
              <a:t>of public-key cryptography to key management and signature applications is almost</a:t>
            </a:r>
          </a:p>
          <a:p>
            <a:r>
              <a:rPr lang="en-US" sz="1200" kern="1200" baseline="0" dirty="0">
                <a:solidFill>
                  <a:schemeClr val="tx1"/>
                </a:solidFill>
                <a:latin typeface="Arial" charset="0"/>
                <a:ea typeface="ＭＳ Ｐゴシック" pitchFamily="-107" charset="-128"/>
                <a:cs typeface="ＭＳ Ｐゴシック" pitchFamily="-107" charset="-128"/>
              </a:rPr>
              <a:t>universally accepted.”</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Finally, there is a feeling that key distribution is trivial when using public-key</a:t>
            </a:r>
          </a:p>
          <a:p>
            <a:r>
              <a:rPr lang="en-US" sz="1200" kern="1200" baseline="0" dirty="0">
                <a:solidFill>
                  <a:schemeClr val="tx1"/>
                </a:solidFill>
                <a:latin typeface="Arial" charset="0"/>
                <a:ea typeface="ＭＳ Ｐゴシック" pitchFamily="-107" charset="-128"/>
                <a:cs typeface="ＭＳ Ｐゴシック" pitchFamily="-107" charset="-128"/>
              </a:rPr>
              <a:t>encryption, compared to the rather cumbersome handshaking involved with</a:t>
            </a:r>
          </a:p>
          <a:p>
            <a:r>
              <a:rPr lang="en-US" sz="1200" kern="1200" baseline="0" dirty="0">
                <a:solidFill>
                  <a:schemeClr val="tx1"/>
                </a:solidFill>
                <a:latin typeface="Arial" charset="0"/>
                <a:ea typeface="ＭＳ Ｐゴシック" pitchFamily="-107" charset="-128"/>
                <a:cs typeface="ＭＳ Ｐゴシック" pitchFamily="-107" charset="-128"/>
              </a:rPr>
              <a:t>key distribution centers for symmetric encryption. In fact, some form of protocol</a:t>
            </a:r>
          </a:p>
          <a:p>
            <a:r>
              <a:rPr lang="en-US" sz="1200" kern="1200" baseline="0" dirty="0">
                <a:solidFill>
                  <a:schemeClr val="tx1"/>
                </a:solidFill>
                <a:latin typeface="Arial" charset="0"/>
                <a:ea typeface="ＭＳ Ｐゴシック" pitchFamily="-107" charset="-128"/>
                <a:cs typeface="ＭＳ Ｐゴシック" pitchFamily="-107" charset="-128"/>
              </a:rPr>
              <a:t>is needed, generally involving a central agent, and the procedures involved are not</a:t>
            </a:r>
          </a:p>
          <a:p>
            <a:r>
              <a:rPr lang="en-US" sz="1200" kern="1200" baseline="0" dirty="0">
                <a:solidFill>
                  <a:schemeClr val="tx1"/>
                </a:solidFill>
                <a:latin typeface="Arial" charset="0"/>
                <a:ea typeface="ＭＳ Ｐゴシック" pitchFamily="-107" charset="-128"/>
                <a:cs typeface="ＭＳ Ｐゴシック" pitchFamily="-107" charset="-128"/>
              </a:rPr>
              <a:t>simpler nor any more efficient than those required for symmetric encryption (e.g.,</a:t>
            </a:r>
          </a:p>
          <a:p>
            <a:r>
              <a:rPr lang="en-US" sz="1200" kern="1200" baseline="0" dirty="0">
                <a:solidFill>
                  <a:schemeClr val="tx1"/>
                </a:solidFill>
                <a:latin typeface="Arial" charset="0"/>
                <a:ea typeface="ＭＳ Ｐゴシック" pitchFamily="-107" charset="-128"/>
                <a:cs typeface="ＭＳ Ｐゴシック" pitchFamily="-107" charset="-128"/>
              </a:rPr>
              <a:t>see analysis in [NEED78]).</a:t>
            </a:r>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2</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2CBDA85-8DA4-7044-9A8A-5698E85F7EBD}" type="slidenum">
              <a:rPr lang="en-AU">
                <a:latin typeface="Arial" pitchFamily="-84" charset="0"/>
              </a:rPr>
              <a:pPr/>
              <a:t>20</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2CBDA85-8DA4-7044-9A8A-5698E85F7EBD}" type="slidenum">
              <a:rPr lang="en-AU">
                <a:latin typeface="Arial" pitchFamily="-84" charset="0"/>
              </a:rPr>
              <a:pPr/>
              <a:t>21</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2CBDA85-8DA4-7044-9A8A-5698E85F7EBD}" type="slidenum">
              <a:rPr lang="en-AU">
                <a:latin typeface="Arial" pitchFamily="-84" charset="0"/>
              </a:rPr>
              <a:pPr/>
              <a:t>22</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45F3BD3-6F3C-694C-8E1B-CF3CF7A9ECD3}" type="slidenum">
              <a:rPr lang="en-AU">
                <a:latin typeface="Arial" pitchFamily="-84" charset="0"/>
              </a:rPr>
              <a:pPr/>
              <a:t>23</a:t>
            </a:fld>
            <a:endParaRPr lang="en-AU" dirty="0">
              <a:latin typeface="Arial" pitchFamily="-8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9 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pitchFamily="-107" charset="-128"/>
                <a:cs typeface="ＭＳ Ｐゴシック" pitchFamily="-107" charset="-128"/>
              </a:rPr>
              <a:t> Table 9.1 defines some key terms.</a:t>
            </a:r>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3</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16EB191-7A21-9F49-A2FA-84FAF8C0EE27}" type="slidenum">
              <a:rPr lang="en-AU">
                <a:latin typeface="Arial" pitchFamily="-84" charset="0"/>
              </a:rPr>
              <a:pPr/>
              <a:t>4</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concept of public-key cryptography evolved from an attempt to attack two of</a:t>
            </a:r>
          </a:p>
          <a:p>
            <a:r>
              <a:rPr lang="en-US" sz="1200" kern="1200" baseline="0" dirty="0">
                <a:solidFill>
                  <a:schemeClr val="tx1"/>
                </a:solidFill>
                <a:latin typeface="Arial" charset="0"/>
                <a:ea typeface="ＭＳ Ｐゴシック" pitchFamily="-107" charset="-128"/>
                <a:cs typeface="ＭＳ Ｐゴシック" pitchFamily="-107" charset="-128"/>
              </a:rPr>
              <a:t>the most difficult problems associated with symmetric encryption. The first problem</a:t>
            </a:r>
          </a:p>
          <a:p>
            <a:r>
              <a:rPr lang="en-US" sz="1200" kern="1200" baseline="0" dirty="0">
                <a:solidFill>
                  <a:schemeClr val="tx1"/>
                </a:solidFill>
                <a:latin typeface="Arial" charset="0"/>
                <a:ea typeface="ＭＳ Ｐゴシック" pitchFamily="-107" charset="-128"/>
                <a:cs typeface="ＭＳ Ｐゴシック" pitchFamily="-107" charset="-128"/>
              </a:rPr>
              <a:t>is that of key distribution, which is examined in some detail in Chapter 14.</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As Chapter 14 discusses, key distribution under symmetric encryption requires</a:t>
            </a:r>
          </a:p>
          <a:p>
            <a:r>
              <a:rPr lang="en-US" sz="1200" kern="1200" baseline="0" dirty="0">
                <a:solidFill>
                  <a:schemeClr val="tx1"/>
                </a:solidFill>
                <a:latin typeface="Arial" charset="0"/>
                <a:ea typeface="ＭＳ Ｐゴシック" pitchFamily="-107" charset="-128"/>
                <a:cs typeface="ＭＳ Ｐゴシック" pitchFamily="-107" charset="-128"/>
              </a:rPr>
              <a:t>either (1) that two communicants already share a key, which somehow has been distributed</a:t>
            </a:r>
          </a:p>
          <a:p>
            <a:r>
              <a:rPr lang="en-US" sz="1200" kern="1200" baseline="0" dirty="0">
                <a:solidFill>
                  <a:schemeClr val="tx1"/>
                </a:solidFill>
                <a:latin typeface="Arial" charset="0"/>
                <a:ea typeface="ＭＳ Ｐゴシック" pitchFamily="-107" charset="-128"/>
                <a:cs typeface="ＭＳ Ｐゴシック" pitchFamily="-107" charset="-128"/>
              </a:rPr>
              <a:t>to them; or (2) the use of a key distribution center. Whitfield Diffie, one</a:t>
            </a:r>
          </a:p>
          <a:p>
            <a:r>
              <a:rPr lang="en-US" sz="1200" kern="1200" baseline="0" dirty="0">
                <a:solidFill>
                  <a:schemeClr val="tx1"/>
                </a:solidFill>
                <a:latin typeface="Arial" charset="0"/>
                <a:ea typeface="ＭＳ Ｐゴシック" pitchFamily="-107" charset="-128"/>
                <a:cs typeface="ＭＳ Ｐゴシック" pitchFamily="-107" charset="-128"/>
              </a:rPr>
              <a:t>of the discoverers of public-key encryption (along with Martin Hellman, both at</a:t>
            </a:r>
          </a:p>
          <a:p>
            <a:r>
              <a:rPr lang="en-US" sz="1200" kern="1200" baseline="0" dirty="0">
                <a:solidFill>
                  <a:schemeClr val="tx1"/>
                </a:solidFill>
                <a:latin typeface="Arial" charset="0"/>
                <a:ea typeface="ＭＳ Ｐゴシック" pitchFamily="-107" charset="-128"/>
                <a:cs typeface="ＭＳ Ｐゴシック" pitchFamily="-107" charset="-128"/>
              </a:rPr>
              <a:t>Stanford University at the time), reasoned that this second requirement negated</a:t>
            </a:r>
          </a:p>
          <a:p>
            <a:r>
              <a:rPr lang="en-US" sz="1200" kern="1200" baseline="0" dirty="0">
                <a:solidFill>
                  <a:schemeClr val="tx1"/>
                </a:solidFill>
                <a:latin typeface="Arial" charset="0"/>
                <a:ea typeface="ＭＳ Ｐゴシック" pitchFamily="-107" charset="-128"/>
                <a:cs typeface="ＭＳ Ｐゴシック" pitchFamily="-107" charset="-128"/>
              </a:rPr>
              <a:t>the very essence of cryptography: the ability to maintain total secrecy over your</a:t>
            </a:r>
          </a:p>
          <a:p>
            <a:r>
              <a:rPr lang="en-US" sz="1200" kern="1200" baseline="0" dirty="0">
                <a:solidFill>
                  <a:schemeClr val="tx1"/>
                </a:solidFill>
                <a:latin typeface="Arial" charset="0"/>
                <a:ea typeface="ＭＳ Ｐゴシック" pitchFamily="-107" charset="-128"/>
                <a:cs typeface="ＭＳ Ｐゴシック" pitchFamily="-107" charset="-128"/>
              </a:rPr>
              <a:t>own communication. As Diffie put it [DIFF88], “what good would it do after all to</a:t>
            </a:r>
          </a:p>
          <a:p>
            <a:r>
              <a:rPr lang="en-US" sz="1200" kern="1200" baseline="0" dirty="0">
                <a:solidFill>
                  <a:schemeClr val="tx1"/>
                </a:solidFill>
                <a:latin typeface="Arial" charset="0"/>
                <a:ea typeface="ＭＳ Ｐゴシック" pitchFamily="-107" charset="-128"/>
                <a:cs typeface="ＭＳ Ｐゴシック" pitchFamily="-107" charset="-128"/>
              </a:rPr>
              <a:t>develop impenetrable cryptosystems, if their users were forced to share their keys</a:t>
            </a:r>
          </a:p>
          <a:p>
            <a:r>
              <a:rPr lang="en-US" sz="1200" kern="1200" baseline="0" dirty="0">
                <a:solidFill>
                  <a:schemeClr val="tx1"/>
                </a:solidFill>
                <a:latin typeface="Arial" charset="0"/>
                <a:ea typeface="ＭＳ Ｐゴシック" pitchFamily="-107" charset="-128"/>
                <a:cs typeface="ＭＳ Ｐゴシック" pitchFamily="-107" charset="-128"/>
              </a:rPr>
              <a:t>with a KDC that could be compromised by either burglary or subpoena?”</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The second problem that Diffie pondered, and one that was apparently</a:t>
            </a:r>
          </a:p>
          <a:p>
            <a:r>
              <a:rPr lang="en-US" sz="1200" kern="1200" baseline="0" dirty="0">
                <a:solidFill>
                  <a:schemeClr val="tx1"/>
                </a:solidFill>
                <a:latin typeface="Arial" charset="0"/>
                <a:ea typeface="ＭＳ Ｐゴシック" pitchFamily="-107" charset="-128"/>
                <a:cs typeface="ＭＳ Ｐゴシック" pitchFamily="-107" charset="-128"/>
              </a:rPr>
              <a:t>unrelated to the first, was that of digital signatures . If the use of cryptography</a:t>
            </a:r>
          </a:p>
          <a:p>
            <a:r>
              <a:rPr lang="en-US" sz="1200" kern="1200" baseline="0" dirty="0">
                <a:solidFill>
                  <a:schemeClr val="tx1"/>
                </a:solidFill>
                <a:latin typeface="Arial" charset="0"/>
                <a:ea typeface="ＭＳ Ｐゴシック" pitchFamily="-107" charset="-128"/>
                <a:cs typeface="ＭＳ Ｐゴシック" pitchFamily="-107" charset="-128"/>
              </a:rPr>
              <a:t>was to become widespread, not just in military situations but for commercial and</a:t>
            </a:r>
          </a:p>
          <a:p>
            <a:r>
              <a:rPr lang="en-US" sz="1200" kern="1200" baseline="0" dirty="0">
                <a:solidFill>
                  <a:schemeClr val="tx1"/>
                </a:solidFill>
                <a:latin typeface="Arial" charset="0"/>
                <a:ea typeface="ＭＳ Ｐゴシック" pitchFamily="-107" charset="-128"/>
                <a:cs typeface="ＭＳ Ｐゴシック" pitchFamily="-107" charset="-128"/>
              </a:rPr>
              <a:t>private purposes, then electronic messages and documents would need the equivalent</a:t>
            </a:r>
          </a:p>
          <a:p>
            <a:r>
              <a:rPr lang="en-US" sz="1200" kern="1200" baseline="0" dirty="0">
                <a:solidFill>
                  <a:schemeClr val="tx1"/>
                </a:solidFill>
                <a:latin typeface="Arial" charset="0"/>
                <a:ea typeface="ＭＳ Ｐゴシック" pitchFamily="-107" charset="-128"/>
                <a:cs typeface="ＭＳ Ｐゴシック" pitchFamily="-107" charset="-128"/>
              </a:rPr>
              <a:t>of signatures used in paper documents. That is, could a method be devised</a:t>
            </a:r>
          </a:p>
          <a:p>
            <a:r>
              <a:rPr lang="en-US" sz="1200" kern="1200" baseline="0" dirty="0">
                <a:solidFill>
                  <a:schemeClr val="tx1"/>
                </a:solidFill>
                <a:latin typeface="Arial" charset="0"/>
                <a:ea typeface="ＭＳ Ｐゴシック" pitchFamily="-107" charset="-128"/>
                <a:cs typeface="ＭＳ Ｐゴシック" pitchFamily="-107" charset="-128"/>
              </a:rPr>
              <a:t>that would stipulate, to the satisfaction of all parties, that a digital message had</a:t>
            </a:r>
          </a:p>
          <a:p>
            <a:r>
              <a:rPr lang="en-US" sz="1200" kern="1200" baseline="0" dirty="0">
                <a:solidFill>
                  <a:schemeClr val="tx1"/>
                </a:solidFill>
                <a:latin typeface="Arial" charset="0"/>
                <a:ea typeface="ＭＳ Ｐゴシック" pitchFamily="-107" charset="-128"/>
                <a:cs typeface="ＭＳ Ｐゴシック" pitchFamily="-107" charset="-128"/>
              </a:rPr>
              <a:t>been sent by a particular person? This is a somewhat broader requirement than</a:t>
            </a:r>
          </a:p>
          <a:p>
            <a:r>
              <a:rPr lang="en-US" sz="1200" kern="1200" baseline="0" dirty="0">
                <a:solidFill>
                  <a:schemeClr val="tx1"/>
                </a:solidFill>
                <a:latin typeface="Arial" charset="0"/>
                <a:ea typeface="ＭＳ Ｐゴシック" pitchFamily="-107" charset="-128"/>
                <a:cs typeface="ＭＳ Ｐゴシック" pitchFamily="-107" charset="-128"/>
              </a:rPr>
              <a:t>that of authentication, and its characteristics and ramifications are explored in</a:t>
            </a:r>
          </a:p>
          <a:p>
            <a:r>
              <a:rPr lang="en-US" sz="1200" kern="1200" baseline="0" dirty="0">
                <a:solidFill>
                  <a:schemeClr val="tx1"/>
                </a:solidFill>
                <a:latin typeface="Arial" charset="0"/>
                <a:ea typeface="ＭＳ Ｐゴシック" pitchFamily="-107" charset="-128"/>
                <a:cs typeface="ＭＳ Ｐゴシック" pitchFamily="-107" charset="-128"/>
              </a:rPr>
              <a:t>Chapter 13.</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Diffie and Hellman achieved an astounding breakthrough in 1976</a:t>
            </a:r>
          </a:p>
          <a:p>
            <a:r>
              <a:rPr lang="en-US" sz="1200" kern="1200" baseline="0" dirty="0">
                <a:solidFill>
                  <a:schemeClr val="tx1"/>
                </a:solidFill>
                <a:latin typeface="Arial" charset="0"/>
                <a:ea typeface="ＭＳ Ｐゴシック" pitchFamily="-107" charset="-128"/>
                <a:cs typeface="ＭＳ Ｐゴシック" pitchFamily="-107" charset="-128"/>
              </a:rPr>
              <a:t>[DIFF76 a, b] by coming up with a method that addressed both problems and was</a:t>
            </a:r>
          </a:p>
          <a:p>
            <a:r>
              <a:rPr lang="en-US" sz="1200" kern="1200" baseline="0" dirty="0">
                <a:solidFill>
                  <a:schemeClr val="tx1"/>
                </a:solidFill>
                <a:latin typeface="Arial" charset="0"/>
                <a:ea typeface="ＭＳ Ｐゴシック" pitchFamily="-107" charset="-128"/>
                <a:cs typeface="ＭＳ Ｐゴシック" pitchFamily="-107" charset="-128"/>
              </a:rPr>
              <a:t>radically different from all previous approaches to cryptography, going back over</a:t>
            </a:r>
          </a:p>
          <a:p>
            <a:r>
              <a:rPr lang="en-US" sz="1200" kern="1200" baseline="0" dirty="0">
                <a:solidFill>
                  <a:schemeClr val="tx1"/>
                </a:solidFill>
                <a:latin typeface="Arial" charset="0"/>
                <a:ea typeface="ＭＳ Ｐゴシック" pitchFamily="-107" charset="-128"/>
                <a:cs typeface="ＭＳ Ｐゴシック" pitchFamily="-107" charset="-128"/>
              </a:rPr>
              <a:t>four millennia.</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089CBAF-74CD-9842-855B-ACC1A106CFD6}" type="slidenum">
              <a:rPr lang="en-AU">
                <a:latin typeface="Arial" pitchFamily="-84" charset="0"/>
              </a:rPr>
              <a:pPr/>
              <a:t>5</a:t>
            </a:fld>
            <a:endParaRPr lang="en-AU" dirty="0">
              <a:latin typeface="Arial" pitchFamily="-8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Asymmetric algorithms rely on one key for encryption and a different but related</a:t>
            </a:r>
          </a:p>
          <a:p>
            <a:r>
              <a:rPr lang="en-US" sz="1200" kern="1200" baseline="0" dirty="0">
                <a:solidFill>
                  <a:schemeClr val="tx1"/>
                </a:solidFill>
                <a:latin typeface="Arial" charset="0"/>
                <a:ea typeface="ＭＳ Ｐゴシック" pitchFamily="-107" charset="-128"/>
                <a:cs typeface="ＭＳ Ｐゴシック" pitchFamily="-107" charset="-128"/>
              </a:rPr>
              <a:t>key for decryption. These algorithms have the following important characteristic.</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It is computationally infeasible to determine the decryption key given only</a:t>
            </a:r>
          </a:p>
          <a:p>
            <a:r>
              <a:rPr lang="en-US" sz="1200" kern="1200" baseline="0" dirty="0">
                <a:solidFill>
                  <a:schemeClr val="tx1"/>
                </a:solidFill>
                <a:latin typeface="Arial" charset="0"/>
                <a:ea typeface="ＭＳ Ｐゴシック" pitchFamily="-107" charset="-128"/>
                <a:cs typeface="ＭＳ Ｐゴシック" pitchFamily="-107" charset="-128"/>
              </a:rPr>
              <a:t>knowledge of the cryptographic algorithm and the encryption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In addition, some algorithms, such as RSA, also exhibit the following characteristic.</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Either of the two related keys can be used for encryption, with the other used</a:t>
            </a:r>
          </a:p>
          <a:p>
            <a:r>
              <a:rPr lang="en-US" sz="1200" kern="1200" baseline="0" dirty="0">
                <a:solidFill>
                  <a:schemeClr val="tx1"/>
                </a:solidFill>
                <a:latin typeface="Arial" charset="0"/>
                <a:ea typeface="ＭＳ Ｐゴシック" pitchFamily="-107" charset="-128"/>
                <a:cs typeface="ＭＳ Ｐゴシック" pitchFamily="-107" charset="-128"/>
              </a:rPr>
              <a:t>for decryption.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A public-key encryption  scheme has six ingredients (Figure 9.1a; compare</a:t>
            </a:r>
          </a:p>
          <a:p>
            <a:r>
              <a:rPr lang="en-US" sz="1200" kern="1200" baseline="0" dirty="0">
                <a:solidFill>
                  <a:schemeClr val="tx1"/>
                </a:solidFill>
                <a:latin typeface="Arial" charset="0"/>
                <a:ea typeface="ＭＳ Ｐゴシック" pitchFamily="-107" charset="-128"/>
                <a:cs typeface="ＭＳ Ｐゴシック" pitchFamily="-107" charset="-128"/>
              </a:rPr>
              <a:t>with Figure 2.1).</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Plaintext:  This is the readable message or data that is fed into the algorithm as</a:t>
            </a:r>
          </a:p>
          <a:p>
            <a:r>
              <a:rPr lang="en-US" sz="1200" kern="1200" baseline="0" dirty="0">
                <a:solidFill>
                  <a:schemeClr val="tx1"/>
                </a:solidFill>
                <a:latin typeface="Arial" charset="0"/>
                <a:ea typeface="ＭＳ Ｐゴシック" pitchFamily="-107" charset="-128"/>
                <a:cs typeface="ＭＳ Ｐゴシック" pitchFamily="-107" charset="-128"/>
              </a:rPr>
              <a:t>input.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Encryption algorithm: The encryption algorithm performs various transformations</a:t>
            </a:r>
          </a:p>
          <a:p>
            <a:r>
              <a:rPr lang="en-US" sz="1200" kern="1200" baseline="0" dirty="0">
                <a:solidFill>
                  <a:schemeClr val="tx1"/>
                </a:solidFill>
                <a:latin typeface="Arial" charset="0"/>
                <a:ea typeface="ＭＳ Ｐゴシック" pitchFamily="-107" charset="-128"/>
                <a:cs typeface="ＭＳ Ｐゴシック" pitchFamily="-107" charset="-128"/>
              </a:rPr>
              <a:t>on the plaintext.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Public and private keys: This is a pair of keys that have been selected so that</a:t>
            </a:r>
          </a:p>
          <a:p>
            <a:r>
              <a:rPr lang="en-US" sz="1200" kern="1200" baseline="0" dirty="0">
                <a:solidFill>
                  <a:schemeClr val="tx1"/>
                </a:solidFill>
                <a:latin typeface="Arial" charset="0"/>
                <a:ea typeface="ＭＳ Ｐゴシック" pitchFamily="-107" charset="-128"/>
                <a:cs typeface="ＭＳ Ｐゴシック" pitchFamily="-107" charset="-128"/>
              </a:rPr>
              <a:t>if one is used for encryption, the other is used for decryption. The exact transformations</a:t>
            </a:r>
          </a:p>
          <a:p>
            <a:r>
              <a:rPr lang="en-US" sz="1200" kern="1200" baseline="0" dirty="0">
                <a:solidFill>
                  <a:schemeClr val="tx1"/>
                </a:solidFill>
                <a:latin typeface="Arial" charset="0"/>
                <a:ea typeface="ＭＳ Ｐゴシック" pitchFamily="-107" charset="-128"/>
                <a:cs typeface="ＭＳ Ｐゴシック" pitchFamily="-107" charset="-128"/>
              </a:rPr>
              <a:t>performed by the algorithm depend on the public or private key</a:t>
            </a:r>
          </a:p>
          <a:p>
            <a:r>
              <a:rPr lang="en-US" sz="1200" kern="1200" baseline="0" dirty="0">
                <a:solidFill>
                  <a:schemeClr val="tx1"/>
                </a:solidFill>
                <a:latin typeface="Arial" charset="0"/>
                <a:ea typeface="ＭＳ Ｐゴシック" pitchFamily="-107" charset="-128"/>
                <a:cs typeface="ＭＳ Ｐゴシック" pitchFamily="-107" charset="-128"/>
              </a:rPr>
              <a:t>that is provided as input.</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Ciphertext: This is the scrambled message produced as output. It depends on</a:t>
            </a:r>
          </a:p>
          <a:p>
            <a:r>
              <a:rPr lang="en-US" sz="1200" kern="1200" baseline="0" dirty="0">
                <a:solidFill>
                  <a:schemeClr val="tx1"/>
                </a:solidFill>
                <a:latin typeface="Arial" charset="0"/>
                <a:ea typeface="ＭＳ Ｐゴシック" pitchFamily="-107" charset="-128"/>
                <a:cs typeface="ＭＳ Ｐゴシック" pitchFamily="-107" charset="-128"/>
              </a:rPr>
              <a:t>the plaintext and the key. For a given message, two different keys will produce</a:t>
            </a:r>
          </a:p>
          <a:p>
            <a:r>
              <a:rPr lang="en-US" sz="1200" kern="1200" baseline="0" dirty="0">
                <a:solidFill>
                  <a:schemeClr val="tx1"/>
                </a:solidFill>
                <a:latin typeface="Arial" charset="0"/>
                <a:ea typeface="ＭＳ Ｐゴシック" pitchFamily="-107" charset="-128"/>
                <a:cs typeface="ＭＳ Ｐゴシック" pitchFamily="-107" charset="-128"/>
              </a:rPr>
              <a:t>two different ciphertexts.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Decryption algorithm: This algorithm accepts the ciphertext and the matching</a:t>
            </a:r>
          </a:p>
          <a:p>
            <a:r>
              <a:rPr lang="en-US" sz="1200" kern="1200" baseline="0" dirty="0">
                <a:solidFill>
                  <a:schemeClr val="tx1"/>
                </a:solidFill>
                <a:latin typeface="Arial" charset="0"/>
                <a:ea typeface="ＭＳ Ｐゴシック" pitchFamily="-107" charset="-128"/>
                <a:cs typeface="ＭＳ Ｐゴシック" pitchFamily="-107" charset="-128"/>
              </a:rPr>
              <a:t>key and produces the original plaintext.</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D13D60A-2BA5-A948-A439-F274551FBC98}" type="slidenum">
              <a:rPr lang="en-AU">
                <a:latin typeface="Arial" pitchFamily="-84" charset="0"/>
              </a:rPr>
              <a:pPr/>
              <a:t>6</a:t>
            </a:fld>
            <a:endParaRPr lang="en-AU" dirty="0">
              <a:latin typeface="Arial"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5800" y="4343400"/>
            <a:ext cx="5486400" cy="4495800"/>
          </a:xfrm>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The essential steps are the following.</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1.  Each user generates a pair of keys to be used for the encryption and decryption</a:t>
            </a:r>
          </a:p>
          <a:p>
            <a:r>
              <a:rPr lang="en-US" sz="1200" kern="1200" baseline="0" dirty="0">
                <a:solidFill>
                  <a:schemeClr val="tx1"/>
                </a:solidFill>
                <a:latin typeface="Arial" charset="0"/>
                <a:ea typeface="ＭＳ Ｐゴシック" pitchFamily="-107" charset="-128"/>
                <a:cs typeface="ＭＳ Ｐゴシック" pitchFamily="-107" charset="-128"/>
              </a:rPr>
              <a:t>of messages.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2.  Each user places one of the two keys in a public register or other accessible</a:t>
            </a:r>
          </a:p>
          <a:p>
            <a:r>
              <a:rPr lang="en-US" sz="1200" kern="1200" baseline="0" dirty="0">
                <a:solidFill>
                  <a:schemeClr val="tx1"/>
                </a:solidFill>
                <a:latin typeface="Arial" charset="0"/>
                <a:ea typeface="ＭＳ Ｐゴシック" pitchFamily="-107" charset="-128"/>
                <a:cs typeface="ＭＳ Ｐゴシック" pitchFamily="-107" charset="-128"/>
              </a:rPr>
              <a:t>file. This is the public key. The companion key is kept private. As Figure 9.1a</a:t>
            </a:r>
          </a:p>
          <a:p>
            <a:r>
              <a:rPr lang="en-US" sz="1200" kern="1200" baseline="0" dirty="0">
                <a:solidFill>
                  <a:schemeClr val="tx1"/>
                </a:solidFill>
                <a:latin typeface="Arial" charset="0"/>
                <a:ea typeface="ＭＳ Ｐゴシック" pitchFamily="-107" charset="-128"/>
                <a:cs typeface="ＭＳ Ｐゴシック" pitchFamily="-107" charset="-128"/>
              </a:rPr>
              <a:t>suggests, each user maintains a collection of public keys obtained from others.</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3.  If Bob wishes to send a confidential message to Alice, Bob encrypts the message</a:t>
            </a:r>
          </a:p>
          <a:p>
            <a:r>
              <a:rPr lang="en-US" sz="1200" kern="1200" baseline="0" dirty="0">
                <a:solidFill>
                  <a:schemeClr val="tx1"/>
                </a:solidFill>
                <a:latin typeface="Arial" charset="0"/>
                <a:ea typeface="ＭＳ Ｐゴシック" pitchFamily="-107" charset="-128"/>
                <a:cs typeface="ＭＳ Ｐゴシック" pitchFamily="-107" charset="-128"/>
              </a:rPr>
              <a:t>using Alice’s public 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4.  When Alice receives the message, she decrypts it using her private key. No</a:t>
            </a:r>
          </a:p>
          <a:p>
            <a:r>
              <a:rPr lang="en-US" sz="1200" kern="1200" baseline="0" dirty="0">
                <a:solidFill>
                  <a:schemeClr val="tx1"/>
                </a:solidFill>
                <a:latin typeface="Arial" charset="0"/>
                <a:ea typeface="ＭＳ Ｐゴシック" pitchFamily="-107" charset="-128"/>
                <a:cs typeface="ＭＳ Ｐゴシック" pitchFamily="-107" charset="-128"/>
              </a:rPr>
              <a:t>other recipient can decrypt the message because only Alice knows Alice’s private</a:t>
            </a:r>
          </a:p>
          <a:p>
            <a:r>
              <a:rPr lang="en-US" sz="1200" kern="1200" baseline="0" dirty="0">
                <a:solidFill>
                  <a:schemeClr val="tx1"/>
                </a:solidFill>
                <a:latin typeface="Arial" charset="0"/>
                <a:ea typeface="ＭＳ Ｐゴシック" pitchFamily="-107" charset="-128"/>
                <a:cs typeface="ＭＳ Ｐゴシック" pitchFamily="-107" charset="-128"/>
              </a:rPr>
              <a:t>key.</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With this approach, all participants have access to public keys, and private</a:t>
            </a:r>
          </a:p>
          <a:p>
            <a:r>
              <a:rPr lang="en-US" sz="1200" kern="1200" baseline="0" dirty="0">
                <a:solidFill>
                  <a:schemeClr val="tx1"/>
                </a:solidFill>
                <a:latin typeface="Arial" charset="0"/>
                <a:ea typeface="ＭＳ Ｐゴシック" pitchFamily="-107" charset="-128"/>
                <a:cs typeface="ＭＳ Ｐゴシック" pitchFamily="-107" charset="-128"/>
              </a:rPr>
              <a:t>keys are generated locally by each participant and therefore need never be</a:t>
            </a:r>
          </a:p>
          <a:p>
            <a:r>
              <a:rPr lang="en-US" sz="1200" kern="1200" baseline="0" dirty="0">
                <a:solidFill>
                  <a:schemeClr val="tx1"/>
                </a:solidFill>
                <a:latin typeface="Arial" charset="0"/>
                <a:ea typeface="ＭＳ Ｐゴシック" pitchFamily="-107" charset="-128"/>
                <a:cs typeface="ＭＳ Ｐゴシック" pitchFamily="-107" charset="-128"/>
              </a:rPr>
              <a:t>distributed. As long as a user’s private key remains protected and secret, incoming</a:t>
            </a:r>
          </a:p>
          <a:p>
            <a:r>
              <a:rPr lang="en-US" sz="1200" kern="1200" baseline="0" dirty="0">
                <a:solidFill>
                  <a:schemeClr val="tx1"/>
                </a:solidFill>
                <a:latin typeface="Arial" charset="0"/>
                <a:ea typeface="ＭＳ Ｐゴシック" pitchFamily="-107" charset="-128"/>
                <a:cs typeface="ＭＳ Ｐゴシック" pitchFamily="-107" charset="-128"/>
              </a:rPr>
              <a:t>communication is secure. At any time, a system can change its private key and</a:t>
            </a:r>
          </a:p>
          <a:p>
            <a:r>
              <a:rPr lang="en-US" sz="1200" kern="1200" baseline="0" dirty="0">
                <a:solidFill>
                  <a:schemeClr val="tx1"/>
                </a:solidFill>
                <a:latin typeface="Arial" charset="0"/>
                <a:ea typeface="ＭＳ Ｐゴシック" pitchFamily="-107" charset="-128"/>
                <a:cs typeface="ＭＳ Ｐゴシック" pitchFamily="-107" charset="-128"/>
              </a:rPr>
              <a:t>publish the companion public key to replace its old public key.</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346C3F5-E6D3-014B-9D2A-72AA7DAD86D7}" type="slidenum">
              <a:rPr lang="en-AU">
                <a:latin typeface="Arial" pitchFamily="-84" charset="0"/>
              </a:rPr>
              <a:pPr/>
              <a:t>7</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5800" y="4343400"/>
            <a:ext cx="5486400" cy="4495800"/>
          </a:xfrm>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Table 9.2 summarizes some of the important aspects of symmetric and public-key</a:t>
            </a:r>
          </a:p>
          <a:p>
            <a:r>
              <a:rPr lang="en-US" sz="1200" kern="1200" baseline="0" dirty="0">
                <a:solidFill>
                  <a:schemeClr val="tx1"/>
                </a:solidFill>
                <a:latin typeface="Arial" charset="0"/>
                <a:ea typeface="ＭＳ Ｐゴシック" pitchFamily="-107" charset="-128"/>
                <a:cs typeface="ＭＳ Ｐゴシック" pitchFamily="-107" charset="-128"/>
              </a:rPr>
              <a:t>encryption. To discriminate between the two, we refer to the key used in symmetric</a:t>
            </a:r>
          </a:p>
          <a:p>
            <a:r>
              <a:rPr lang="en-US" sz="1200" kern="1200" baseline="0" dirty="0">
                <a:solidFill>
                  <a:schemeClr val="tx1"/>
                </a:solidFill>
                <a:latin typeface="Arial" charset="0"/>
                <a:ea typeface="ＭＳ Ｐゴシック" pitchFamily="-107" charset="-128"/>
                <a:cs typeface="ＭＳ Ｐゴシック" pitchFamily="-107" charset="-128"/>
              </a:rPr>
              <a:t>encryption as a secret key . The two keys used for asymmetric encryption are</a:t>
            </a:r>
          </a:p>
          <a:p>
            <a:r>
              <a:rPr lang="en-US" sz="1200" kern="1200" baseline="0" dirty="0">
                <a:solidFill>
                  <a:schemeClr val="tx1"/>
                </a:solidFill>
                <a:latin typeface="Arial" charset="0"/>
                <a:ea typeface="ＭＳ Ｐゴシック" pitchFamily="-107" charset="-128"/>
                <a:cs typeface="ＭＳ Ｐゴシック" pitchFamily="-107" charset="-128"/>
              </a:rPr>
              <a:t>referred to as the public key  and the private key . Invariably, the private key is kept</a:t>
            </a:r>
          </a:p>
          <a:p>
            <a:r>
              <a:rPr lang="en-US" sz="1200" kern="1200" baseline="0" dirty="0">
                <a:solidFill>
                  <a:schemeClr val="tx1"/>
                </a:solidFill>
                <a:latin typeface="Arial" charset="0"/>
                <a:ea typeface="ＭＳ Ｐゴシック" pitchFamily="-107" charset="-128"/>
                <a:cs typeface="ＭＳ Ｐゴシック" pitchFamily="-107" charset="-128"/>
              </a:rPr>
              <a:t>secret, but it is referred to as a private key rather than a secret key to avoid confusion</a:t>
            </a:r>
          </a:p>
          <a:p>
            <a:r>
              <a:rPr lang="en-US" sz="1200" kern="1200" baseline="0" dirty="0">
                <a:solidFill>
                  <a:schemeClr val="tx1"/>
                </a:solidFill>
                <a:latin typeface="Arial" charset="0"/>
                <a:ea typeface="ＭＳ Ｐゴシック" pitchFamily="-107" charset="-128"/>
                <a:cs typeface="ＭＳ Ｐゴシック" pitchFamily="-107" charset="-128"/>
              </a:rPr>
              <a:t>with symmetric encryption.</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FE1978F-EB0A-054B-A3B1-D6FA260E455B}" type="slidenum">
              <a:rPr lang="en-AU">
                <a:latin typeface="Arial" pitchFamily="-84" charset="0"/>
              </a:rPr>
              <a:pPr/>
              <a:t>8</a:t>
            </a:fld>
            <a:endParaRPr lang="en-AU" dirty="0">
              <a:latin typeface="Arial" pitchFamily="-8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pitchFamily="-107" charset="-128"/>
                <a:cs typeface="ＭＳ Ｐゴシック" pitchFamily="-107" charset="-128"/>
              </a:rPr>
              <a:t> Let us take a closer look at the essential elements of a public-key encryption</a:t>
            </a:r>
          </a:p>
          <a:p>
            <a:r>
              <a:rPr lang="en-US" sz="1200" kern="1200" baseline="0" dirty="0">
                <a:solidFill>
                  <a:schemeClr val="tx1"/>
                </a:solidFill>
                <a:latin typeface="Arial" charset="0"/>
                <a:ea typeface="ＭＳ Ｐゴシック" pitchFamily="-107" charset="-128"/>
                <a:cs typeface="ＭＳ Ｐゴシック" pitchFamily="-107" charset="-128"/>
              </a:rPr>
              <a:t>scheme, using Figure 9.2 (compare with Figure 2.2).</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pitchFamily="-107" charset="-128"/>
                <a:cs typeface="ＭＳ Ｐゴシック" pitchFamily="-107" charset="-128"/>
              </a:rPr>
              <a:t>We mentioned earlier that either of the two related keys can be used for encryption,</a:t>
            </a:r>
          </a:p>
          <a:p>
            <a:r>
              <a:rPr lang="en-US" sz="1200" kern="1200" baseline="0" dirty="0">
                <a:solidFill>
                  <a:schemeClr val="tx1"/>
                </a:solidFill>
                <a:latin typeface="Arial" charset="0"/>
                <a:ea typeface="ＭＳ Ｐゴシック" pitchFamily="-107" charset="-128"/>
                <a:cs typeface="ＭＳ Ｐゴシック" pitchFamily="-107" charset="-128"/>
              </a:rPr>
              <a:t>with the other being used for decryption. This enables a rather different</a:t>
            </a:r>
          </a:p>
          <a:p>
            <a:r>
              <a:rPr lang="en-US" sz="1200" kern="1200" baseline="0" dirty="0">
                <a:solidFill>
                  <a:schemeClr val="tx1"/>
                </a:solidFill>
                <a:latin typeface="Arial" charset="0"/>
                <a:ea typeface="ＭＳ Ｐゴシック" pitchFamily="-107" charset="-128"/>
                <a:cs typeface="ＭＳ Ｐゴシック" pitchFamily="-107" charset="-128"/>
              </a:rPr>
              <a:t>cryptographic scheme to be implemented. Whereas the scheme illustrated in</a:t>
            </a:r>
          </a:p>
          <a:p>
            <a:r>
              <a:rPr lang="en-US" sz="1200" kern="1200" baseline="0" dirty="0">
                <a:solidFill>
                  <a:schemeClr val="tx1"/>
                </a:solidFill>
                <a:latin typeface="Arial" charset="0"/>
                <a:ea typeface="ＭＳ Ｐゴシック" pitchFamily="-107" charset="-128"/>
                <a:cs typeface="ＭＳ Ｐゴシック" pitchFamily="-107" charset="-128"/>
              </a:rPr>
              <a:t>Figure 9.2 provides confidentiality, Figures 9.1b and 9.3 show the use of public-key</a:t>
            </a:r>
          </a:p>
          <a:p>
            <a:r>
              <a:rPr lang="en-US" sz="1200" kern="1200" baseline="0" dirty="0">
                <a:solidFill>
                  <a:schemeClr val="tx1"/>
                </a:solidFill>
                <a:latin typeface="Arial" charset="0"/>
                <a:ea typeface="ＭＳ Ｐゴシック" pitchFamily="-107" charset="-128"/>
                <a:cs typeface="ＭＳ Ｐゴシック" pitchFamily="-107" charset="-128"/>
              </a:rPr>
              <a:t>encryption to provide authentication.</a:t>
            </a:r>
          </a:p>
          <a:p>
            <a:endParaRPr lang="en-US" sz="1200" kern="1200" baseline="0" dirty="0">
              <a:solidFill>
                <a:schemeClr val="tx1"/>
              </a:solidFill>
              <a:latin typeface="Arial" charset="0"/>
              <a:ea typeface="ＭＳ Ｐゴシック" pitchFamily="-107" charset="-128"/>
              <a:cs typeface="ＭＳ Ｐゴシック" pitchFamily="-107" charset="-128"/>
            </a:endParaRPr>
          </a:p>
          <a:p>
            <a:r>
              <a:rPr lang="en-US" sz="1200" kern="1200" baseline="0" dirty="0">
                <a:solidFill>
                  <a:schemeClr val="tx1"/>
                </a:solidFill>
                <a:latin typeface="Arial" charset="0"/>
                <a:ea typeface="ＭＳ Ｐゴシック" pitchFamily="-107" charset="-128"/>
                <a:cs typeface="ＭＳ Ｐゴシック" pitchFamily="-107" charset="-128"/>
              </a:rPr>
              <a:t> It is important to emphasize that the encryption process depicted in</a:t>
            </a:r>
          </a:p>
          <a:p>
            <a:r>
              <a:rPr lang="en-US" sz="1200" kern="1200" baseline="0" dirty="0">
                <a:solidFill>
                  <a:schemeClr val="tx1"/>
                </a:solidFill>
                <a:latin typeface="Arial" charset="0"/>
                <a:ea typeface="ＭＳ Ｐゴシック" pitchFamily="-107" charset="-128"/>
                <a:cs typeface="ＭＳ Ｐゴシック" pitchFamily="-107" charset="-128"/>
              </a:rPr>
              <a:t>Figures 9.1b and 9.3 does not provide confidentiality. That is, the message being</a:t>
            </a:r>
          </a:p>
          <a:p>
            <a:r>
              <a:rPr lang="en-US" sz="1200" kern="1200" baseline="0" dirty="0">
                <a:solidFill>
                  <a:schemeClr val="tx1"/>
                </a:solidFill>
                <a:latin typeface="Arial" charset="0"/>
                <a:ea typeface="ＭＳ Ｐゴシック" pitchFamily="-107" charset="-128"/>
                <a:cs typeface="ＭＳ Ｐゴシック" pitchFamily="-107" charset="-128"/>
              </a:rPr>
              <a:t>sent is safe from alteration but not from eavesdropping. This is obvious in the</a:t>
            </a:r>
          </a:p>
          <a:p>
            <a:r>
              <a:rPr lang="en-US" sz="1200" kern="1200" baseline="0" dirty="0">
                <a:solidFill>
                  <a:schemeClr val="tx1"/>
                </a:solidFill>
                <a:latin typeface="Arial" charset="0"/>
                <a:ea typeface="ＭＳ Ｐゴシック" pitchFamily="-107" charset="-128"/>
                <a:cs typeface="ＭＳ Ｐゴシック" pitchFamily="-107" charset="-128"/>
              </a:rPr>
              <a:t>case of a signature based on a portion of the message, because the rest of the</a:t>
            </a:r>
          </a:p>
          <a:p>
            <a:r>
              <a:rPr lang="en-US" sz="1200" kern="1200" baseline="0" dirty="0">
                <a:solidFill>
                  <a:schemeClr val="tx1"/>
                </a:solidFill>
                <a:latin typeface="Arial" charset="0"/>
                <a:ea typeface="ＭＳ Ｐゴシック" pitchFamily="-107" charset="-128"/>
                <a:cs typeface="ＭＳ Ｐゴシック" pitchFamily="-107" charset="-128"/>
              </a:rPr>
              <a:t>message is transmitted in the clear. Even in the case of complete encryption,</a:t>
            </a:r>
          </a:p>
          <a:p>
            <a:r>
              <a:rPr lang="en-US" sz="1200" kern="1200" baseline="0" dirty="0">
                <a:solidFill>
                  <a:schemeClr val="tx1"/>
                </a:solidFill>
                <a:latin typeface="Arial" charset="0"/>
                <a:ea typeface="ＭＳ Ｐゴシック" pitchFamily="-107" charset="-128"/>
                <a:cs typeface="ＭＳ Ｐゴシック" pitchFamily="-107" charset="-128"/>
              </a:rPr>
              <a:t>as shown in Figure 9.3, there is no protection of confidentiality because any</a:t>
            </a:r>
          </a:p>
          <a:p>
            <a:r>
              <a:rPr lang="en-US" sz="1200" kern="1200" baseline="0" dirty="0">
                <a:solidFill>
                  <a:schemeClr val="tx1"/>
                </a:solidFill>
                <a:latin typeface="Arial" charset="0"/>
                <a:ea typeface="ＭＳ Ｐゴシック" pitchFamily="-107" charset="-128"/>
                <a:cs typeface="ＭＳ Ｐゴシック" pitchFamily="-107" charset="-128"/>
              </a:rPr>
              <a:t>observer can decrypt the message by using the sender’s public key.</a:t>
            </a:r>
            <a:endParaRPr lang="en-US" dirty="0"/>
          </a:p>
        </p:txBody>
      </p:sp>
      <p:sp>
        <p:nvSpPr>
          <p:cNvPr id="4" name="Slide Number Placeholder 3"/>
          <p:cNvSpPr>
            <a:spLocks noGrp="1"/>
          </p:cNvSpPr>
          <p:nvPr>
            <p:ph type="sldNum" sz="quarter" idx="10"/>
          </p:nvPr>
        </p:nvSpPr>
        <p:spPr/>
        <p:txBody>
          <a:bodyPr/>
          <a:lstStyle/>
          <a:p>
            <a:pPr>
              <a:defRPr/>
            </a:pPr>
            <a:fld id="{A35BB17F-92FD-3D4C-A740-854BEAB48CBE}" type="slidenum">
              <a:rPr lang="en-AU" smtClean="0"/>
              <a:pPr>
                <a:defRPr/>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84034"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4035"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endParaRPr lang="en-US" dirty="0"/>
          </a:p>
        </p:txBody>
      </p:sp>
      <p:sp>
        <p:nvSpPr>
          <p:cNvPr id="70" name="Rectangle 1094"/>
          <p:cNvSpPr>
            <a:spLocks noGrp="1" noChangeArrowheads="1"/>
          </p:cNvSpPr>
          <p:nvPr>
            <p:ph type="sldNum" sz="quarter" idx="12"/>
          </p:nvPr>
        </p:nvSpPr>
        <p:spPr/>
        <p:txBody>
          <a:bodyPr/>
          <a:lstStyle>
            <a:lvl1pPr>
              <a:defRPr/>
            </a:lvl1pPr>
          </a:lstStyle>
          <a:p>
            <a:pPr>
              <a:defRPr/>
            </a:pPr>
            <a:fld id="{0271CDF8-9B0D-234B-8151-C4C3ADAF252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5011FE2B-9267-0C4E-9B2E-414E3AEDA87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F32255B-3A37-C34E-8FBD-7770ECE7FB7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ctrTitle"/>
          </p:nvPr>
        </p:nvSpPr>
        <p:spPr>
          <a:xfrm>
            <a:off x="2209800" y="2728913"/>
            <a:ext cx="6096000" cy="776287"/>
          </a:xfrm>
        </p:spPr>
        <p:txBody>
          <a:bodyPr/>
          <a:lstStyle>
            <a:lvl1pPr>
              <a:defRPr/>
            </a:lvl1pPr>
          </a:lstStyle>
          <a:p>
            <a:pPr lvl="0"/>
            <a:r>
              <a:rPr lang="en-US" noProof="0"/>
              <a:t>Click to edit Master title style</a:t>
            </a:r>
          </a:p>
        </p:txBody>
      </p:sp>
      <p:sp>
        <p:nvSpPr>
          <p:cNvPr id="1097731" name="Rectangle 3"/>
          <p:cNvSpPr>
            <a:spLocks noGrp="1" noChangeArrowheads="1"/>
          </p:cNvSpPr>
          <p:nvPr>
            <p:ph type="subTitle" idx="1"/>
          </p:nvPr>
        </p:nvSpPr>
        <p:spPr>
          <a:xfrm>
            <a:off x="1371600" y="3886200"/>
            <a:ext cx="6400800" cy="1295400"/>
          </a:xfrm>
        </p:spPr>
        <p:txBody>
          <a:bodyPr/>
          <a:lstStyle>
            <a:lvl1pPr marL="0" indent="0" algn="ctr">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344018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9350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1">
            <a:extLst>
              <a:ext uri="{FF2B5EF4-FFF2-40B4-BE49-F238E27FC236}">
                <a16:creationId xmlns:a16="http://schemas.microsoft.com/office/drawing/2014/main" id="{B29EF890-8711-409B-9866-5CD47ADD6872}"/>
              </a:ext>
            </a:extLst>
          </p:cNvPr>
          <p:cNvSpPr>
            <a:spLocks noGrp="1"/>
          </p:cNvSpPr>
          <p:nvPr>
            <p:ph type="sldNum" sz="quarter" idx="10"/>
          </p:nvPr>
        </p:nvSpPr>
        <p:spPr/>
        <p:txBody>
          <a:bodyPr/>
          <a:lstStyle>
            <a:lvl1pPr>
              <a:defRPr/>
            </a:lvl1pPr>
          </a:lstStyle>
          <a:p>
            <a:pPr>
              <a:defRPr/>
            </a:pPr>
            <a:fld id="{9ED48F9B-91BA-5241-927F-DFD69C82FCF7}" type="slidenum">
              <a:rPr lang="en-US" smtClean="0"/>
              <a:pPr>
                <a:defRPr/>
              </a:pPr>
              <a:t>‹#›</a:t>
            </a:fld>
            <a:endParaRPr lang="en-US" dirty="0"/>
          </a:p>
        </p:txBody>
      </p:sp>
    </p:spTree>
    <p:extLst>
      <p:ext uri="{BB962C8B-B14F-4D97-AF65-F5344CB8AC3E}">
        <p14:creationId xmlns:p14="http://schemas.microsoft.com/office/powerpoint/2010/main" val="2908509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1600"/>
            <a:ext cx="3752850"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0" y="1371600"/>
            <a:ext cx="3754438"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39ABBED8-B2EE-4069-861B-B81FD909FCC0}"/>
              </a:ext>
            </a:extLst>
          </p:cNvPr>
          <p:cNvSpPr>
            <a:spLocks noGrp="1"/>
          </p:cNvSpPr>
          <p:nvPr>
            <p:ph type="sldNum" sz="quarter" idx="10"/>
          </p:nvPr>
        </p:nvSpPr>
        <p:spPr/>
        <p:txBody>
          <a:bodyPr/>
          <a:lstStyle>
            <a:lvl1pPr>
              <a:defRPr/>
            </a:lvl1pPr>
          </a:lstStyle>
          <a:p>
            <a:pPr>
              <a:defRPr/>
            </a:pPr>
            <a:fld id="{4FF0B399-20FE-C646-851D-65041BC80C79}" type="slidenum">
              <a:rPr lang="en-US" smtClean="0"/>
              <a:pPr>
                <a:defRPr/>
              </a:pPr>
              <a:t>‹#›</a:t>
            </a:fld>
            <a:endParaRPr lang="en-US" dirty="0"/>
          </a:p>
        </p:txBody>
      </p:sp>
    </p:spTree>
    <p:extLst>
      <p:ext uri="{BB962C8B-B14F-4D97-AF65-F5344CB8AC3E}">
        <p14:creationId xmlns:p14="http://schemas.microsoft.com/office/powerpoint/2010/main" val="2815503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DF3F7320-DC06-4D84-9AB3-B2F039B4E02C}"/>
              </a:ext>
            </a:extLst>
          </p:cNvPr>
          <p:cNvSpPr>
            <a:spLocks noGrp="1"/>
          </p:cNvSpPr>
          <p:nvPr>
            <p:ph type="sldNum" sz="quarter" idx="10"/>
          </p:nvPr>
        </p:nvSpPr>
        <p:spPr/>
        <p:txBody>
          <a:bodyPr/>
          <a:lstStyle>
            <a:lvl1pPr>
              <a:defRPr/>
            </a:lvl1pPr>
          </a:lstStyle>
          <a:p>
            <a:pPr>
              <a:defRPr/>
            </a:pPr>
            <a:fld id="{3E06906F-F82C-C24B-ADFB-A876A59C3E1B}" type="slidenum">
              <a:rPr lang="en-US" smtClean="0"/>
              <a:pPr>
                <a:defRPr/>
              </a:pPr>
              <a:t>‹#›</a:t>
            </a:fld>
            <a:endParaRPr lang="en-US" dirty="0"/>
          </a:p>
        </p:txBody>
      </p:sp>
    </p:spTree>
    <p:extLst>
      <p:ext uri="{BB962C8B-B14F-4D97-AF65-F5344CB8AC3E}">
        <p14:creationId xmlns:p14="http://schemas.microsoft.com/office/powerpoint/2010/main" val="2969495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64BA88CA-5519-4B1A-92CF-9A28E358EE31}"/>
              </a:ext>
            </a:extLst>
          </p:cNvPr>
          <p:cNvSpPr>
            <a:spLocks noGrp="1"/>
          </p:cNvSpPr>
          <p:nvPr>
            <p:ph type="sldNum" sz="quarter" idx="10"/>
          </p:nvPr>
        </p:nvSpPr>
        <p:spPr/>
        <p:txBody>
          <a:bodyPr/>
          <a:lstStyle>
            <a:lvl1pPr>
              <a:defRPr/>
            </a:lvl1pPr>
          </a:lstStyle>
          <a:p>
            <a:pPr>
              <a:defRPr/>
            </a:pPr>
            <a:fld id="{2738C610-EA48-3F45-BACD-67F8C6BE9BE5}" type="slidenum">
              <a:rPr lang="en-US" smtClean="0"/>
              <a:pPr>
                <a:defRPr/>
              </a:pPr>
              <a:t>‹#›</a:t>
            </a:fld>
            <a:endParaRPr lang="en-US" dirty="0"/>
          </a:p>
        </p:txBody>
      </p:sp>
    </p:spTree>
    <p:extLst>
      <p:ext uri="{BB962C8B-B14F-4D97-AF65-F5344CB8AC3E}">
        <p14:creationId xmlns:p14="http://schemas.microsoft.com/office/powerpoint/2010/main" val="240079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3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a:extLst>
              <a:ext uri="{FF2B5EF4-FFF2-40B4-BE49-F238E27FC236}">
                <a16:creationId xmlns:a16="http://schemas.microsoft.com/office/drawing/2014/main" id="{26D21D62-77E1-42A1-9E43-933C42E7718D}"/>
              </a:ext>
            </a:extLst>
          </p:cNvPr>
          <p:cNvSpPr>
            <a:spLocks noGrp="1"/>
          </p:cNvSpPr>
          <p:nvPr>
            <p:ph type="sldNum" sz="quarter" idx="10"/>
          </p:nvPr>
        </p:nvSpPr>
        <p:spPr/>
        <p:txBody>
          <a:bodyPr/>
          <a:lstStyle>
            <a:lvl1pPr>
              <a:defRPr/>
            </a:lvl1pPr>
          </a:lstStyle>
          <a:p>
            <a:pPr>
              <a:defRPr/>
            </a:pPr>
            <a:fld id="{8CA6F8B6-D79F-7D42-8296-26A8574CEF86}" type="slidenum">
              <a:rPr lang="en-US" smtClean="0"/>
              <a:pPr>
                <a:defRPr/>
              </a:pPr>
              <a:t>‹#›</a:t>
            </a:fld>
            <a:endParaRPr lang="en-US" dirty="0"/>
          </a:p>
        </p:txBody>
      </p:sp>
    </p:spTree>
    <p:extLst>
      <p:ext uri="{BB962C8B-B14F-4D97-AF65-F5344CB8AC3E}">
        <p14:creationId xmlns:p14="http://schemas.microsoft.com/office/powerpoint/2010/main" val="308908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E55F28F0-E9AE-924E-B885-191ED0146B2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2480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2355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7988" y="214313"/>
            <a:ext cx="1997075"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14313"/>
            <a:ext cx="5843588"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597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214313"/>
            <a:ext cx="7993063"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582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901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01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dirty="0"/>
            </a:lvl1pPr>
          </a:lstStyle>
          <a:p>
            <a:pPr>
              <a:defRPr/>
            </a:pPr>
            <a:endParaRPr lang="en-US"/>
          </a:p>
        </p:txBody>
      </p:sp>
      <p:sp>
        <p:nvSpPr>
          <p:cNvPr id="69" name="Rectangle 69"/>
          <p:cNvSpPr>
            <a:spLocks noGrp="1" noChangeArrowheads="1"/>
          </p:cNvSpPr>
          <p:nvPr>
            <p:ph type="ftr" sz="quarter" idx="11"/>
          </p:nvPr>
        </p:nvSpPr>
        <p:spPr/>
        <p:txBody>
          <a:bodyPr/>
          <a:lstStyle>
            <a:lvl1pPr>
              <a:defRPr dirty="0"/>
            </a:lvl1pPr>
          </a:lstStyle>
          <a:p>
            <a:pPr>
              <a:defRPr/>
            </a:pPr>
            <a:endParaRPr lang="en-US"/>
          </a:p>
        </p:txBody>
      </p:sp>
      <p:sp>
        <p:nvSpPr>
          <p:cNvPr id="70" name="Rectangle 70"/>
          <p:cNvSpPr>
            <a:spLocks noGrp="1" noChangeArrowheads="1"/>
          </p:cNvSpPr>
          <p:nvPr>
            <p:ph type="sldNum" sz="quarter" idx="12"/>
          </p:nvPr>
        </p:nvSpPr>
        <p:spPr/>
        <p:txBody>
          <a:bodyPr/>
          <a:lstStyle>
            <a:lvl1pPr>
              <a:defRPr/>
            </a:lvl1pPr>
          </a:lstStyle>
          <a:p>
            <a:pPr>
              <a:defRPr/>
            </a:pPr>
            <a:fld id="{795EF581-0E8B-1644-973A-58ABAC7E08A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15BB294C-D295-9A41-A644-AA4385FA0158}"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D60B9FC7-6686-5347-9CB0-1546F2BC5E3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92B5C8B5-2ACE-8D46-AC11-C6D02B882DB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DA9E763C-3782-2941-8360-E3F03AEA7D09}"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1E240AA3-233B-FB4A-9F8F-C96C5A6CF6E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50F6E88-A515-0740-B7E9-2EC401517A1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D15D372B-D420-C54D-8767-D73AC5A101C8}"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1B9642DF-26EE-714A-A24A-028B6D176270}"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D207D039-DE9B-EB48-B3A9-EAE8E52898D0}"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71E571F1-141D-9947-B89B-C71570E7C7A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C39F3187-063D-B44F-AB3F-7977ABF9E09B}"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B66D99A-972D-EA40-B039-603871F6BAA4}"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F244BF-7537-EE4D-B10C-E03246C2E2A4}" type="slidenum">
              <a:rPr lang="en-US" smtClean="0"/>
              <a:pPr>
                <a:defRPr/>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8E3AEFF-5E1D-1344-A51F-4E32BAFF3704}"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9FD1698-F7AD-0D41-983A-B0B5B94FB83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63441C3-1BF6-ED4A-A044-95467CE04095}" type="slidenum">
              <a:rPr lang="en-US" smtClean="0"/>
              <a:pPr>
                <a:defRPr/>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1DDCCAA-7C73-3B4C-A71C-8A80ADA107D3}" type="slidenum">
              <a:rPr lang="en-US" smtClean="0"/>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3F1A371-69C3-6140-9789-97FA9384AE11}" type="slidenum">
              <a:rPr lang="en-US" smtClean="0"/>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pPr>
              <a:defRPr/>
            </a:pPr>
            <a:fld id="{5596CAAF-9D24-0C45-9877-D780AD708434}" type="slidenum">
              <a:rPr lang="en-US" smtClean="0"/>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075ED1B-F40F-B945-9F1C-A1F072E0B524}" type="slidenum">
              <a:rPr lang="en-US" smtClean="0"/>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70CA49C-4816-5548-9A30-0DF23F022A4B}" type="slidenum">
              <a:rPr lang="en-US" smtClean="0"/>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CCAD9AD-2D1B-A64A-B5EE-4F53A0EC5826}" type="slidenum">
              <a:rPr lang="en-US" smtClean="0"/>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7BE59C2-72A5-FB42-8B31-1E1DCF41DA1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1FAAD85A-959F-8F4B-B814-070A18E71BC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0C412365-415C-2442-9AEF-A6D8BBED988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DD4D87F9-4616-AA45-866E-ABD8D03519E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1D97E2C3-04C4-2C4D-93A7-9E3F27B1A60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96847CB8-5454-CF4E-A34F-FCCA59080E7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8294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8295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5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5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5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5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5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5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5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295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5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6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6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6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296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6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6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6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6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6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6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7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8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9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9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9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9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9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9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9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299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8299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300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300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300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300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300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83006"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3007"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3008"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3009"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8301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301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8301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endParaRPr lang="en-US" dirty="0"/>
          </a:p>
        </p:txBody>
      </p:sp>
      <p:sp>
        <p:nvSpPr>
          <p:cNvPr id="8301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EC87E019-D750-DD44-8C0D-AD296731A5DC}" type="slidenum">
              <a:rPr lang="en-US"/>
              <a:pPr>
                <a:defRPr/>
              </a:pPr>
              <a:t>‹#›</a:t>
            </a:fld>
            <a:endParaRPr lang="en-US" dirty="0"/>
          </a:p>
        </p:txBody>
      </p:sp>
      <p:sp>
        <p:nvSpPr>
          <p:cNvPr id="8301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D361E2-348E-481E-B5A7-D91EAC8216AF}"/>
              </a:ext>
            </a:extLst>
          </p:cNvPr>
          <p:cNvSpPr>
            <a:spLocks noGrp="1" noChangeArrowheads="1"/>
          </p:cNvSpPr>
          <p:nvPr>
            <p:ph type="title"/>
          </p:nvPr>
        </p:nvSpPr>
        <p:spPr bwMode="auto">
          <a:xfrm>
            <a:off x="1447800" y="214313"/>
            <a:ext cx="730726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D68060D-798E-4B73-A925-C8EF159A0CFA}"/>
              </a:ext>
            </a:extLst>
          </p:cNvPr>
          <p:cNvSpPr>
            <a:spLocks noGrp="1" noChangeArrowheads="1"/>
          </p:cNvSpPr>
          <p:nvPr>
            <p:ph type="body" idx="1"/>
          </p:nvPr>
        </p:nvSpPr>
        <p:spPr bwMode="auto">
          <a:xfrm>
            <a:off x="762000" y="1371600"/>
            <a:ext cx="7659688"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922E2470-7BBC-4971-A3C8-04B3A69EE2E7}"/>
              </a:ext>
            </a:extLst>
          </p:cNvPr>
          <p:cNvSpPr>
            <a:spLocks noGrp="1"/>
          </p:cNvSpPr>
          <p:nvPr>
            <p:ph type="sldNum" sz="quarter" idx="4"/>
          </p:nvPr>
        </p:nvSpPr>
        <p:spPr>
          <a:xfrm>
            <a:off x="30480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lvl1pPr>
          </a:lstStyle>
          <a:p>
            <a:pPr>
              <a:defRPr/>
            </a:pPr>
            <a:fld id="{EC87E019-D750-DD44-8C0D-AD296731A5D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Tahoma" pitchFamily="34" charset="0"/>
          <a:cs typeface="Arial" charset="0"/>
        </a:defRPr>
      </a:lvl2pPr>
      <a:lvl3pPr algn="l" rtl="0" eaLnBrk="1" fontAlgn="base" hangingPunct="1">
        <a:spcBef>
          <a:spcPct val="0"/>
        </a:spcBef>
        <a:spcAft>
          <a:spcPct val="0"/>
        </a:spcAft>
        <a:defRPr sz="3200">
          <a:solidFill>
            <a:schemeClr val="tx1"/>
          </a:solidFill>
          <a:latin typeface="Tahoma" pitchFamily="34" charset="0"/>
          <a:cs typeface="Arial" charset="0"/>
        </a:defRPr>
      </a:lvl3pPr>
      <a:lvl4pPr algn="l" rtl="0" eaLnBrk="1" fontAlgn="base" hangingPunct="1">
        <a:spcBef>
          <a:spcPct val="0"/>
        </a:spcBef>
        <a:spcAft>
          <a:spcPct val="0"/>
        </a:spcAft>
        <a:defRPr sz="3200">
          <a:solidFill>
            <a:schemeClr val="tx1"/>
          </a:solidFill>
          <a:latin typeface="Tahoma" pitchFamily="34" charset="0"/>
          <a:cs typeface="Arial" charset="0"/>
        </a:defRPr>
      </a:lvl4pPr>
      <a:lvl5pPr algn="l" rtl="0" eaLnBrk="1" fontAlgn="base" hangingPunct="1">
        <a:spcBef>
          <a:spcPct val="0"/>
        </a:spcBef>
        <a:spcAft>
          <a:spcPct val="0"/>
        </a:spcAft>
        <a:defRPr sz="3200">
          <a:solidFill>
            <a:schemeClr val="tx1"/>
          </a:solidFill>
          <a:latin typeface="Tahoma" pitchFamily="34" charset="0"/>
          <a:cs typeface="Arial" charset="0"/>
        </a:defRPr>
      </a:lvl5pPr>
      <a:lvl6pPr marL="457200" algn="l" rtl="0" eaLnBrk="1" fontAlgn="base" hangingPunct="1">
        <a:spcBef>
          <a:spcPct val="0"/>
        </a:spcBef>
        <a:spcAft>
          <a:spcPct val="0"/>
        </a:spcAft>
        <a:defRPr sz="3200">
          <a:solidFill>
            <a:schemeClr val="tx1"/>
          </a:solidFill>
          <a:latin typeface="Tahoma" pitchFamily="34" charset="0"/>
          <a:cs typeface="Arial" charset="0"/>
        </a:defRPr>
      </a:lvl6pPr>
      <a:lvl7pPr marL="914400" algn="l" rtl="0" eaLnBrk="1" fontAlgn="base" hangingPunct="1">
        <a:spcBef>
          <a:spcPct val="0"/>
        </a:spcBef>
        <a:spcAft>
          <a:spcPct val="0"/>
        </a:spcAft>
        <a:defRPr sz="3200">
          <a:solidFill>
            <a:schemeClr val="tx1"/>
          </a:solidFill>
          <a:latin typeface="Tahoma" pitchFamily="34" charset="0"/>
          <a:cs typeface="Arial" charset="0"/>
        </a:defRPr>
      </a:lvl7pPr>
      <a:lvl8pPr marL="1371600" algn="l" rtl="0" eaLnBrk="1" fontAlgn="base" hangingPunct="1">
        <a:spcBef>
          <a:spcPct val="0"/>
        </a:spcBef>
        <a:spcAft>
          <a:spcPct val="0"/>
        </a:spcAft>
        <a:defRPr sz="3200">
          <a:solidFill>
            <a:schemeClr val="tx1"/>
          </a:solidFill>
          <a:latin typeface="Tahoma" pitchFamily="34" charset="0"/>
          <a:cs typeface="Arial" charset="0"/>
        </a:defRPr>
      </a:lvl8pPr>
      <a:lvl9pPr marL="1828800" algn="l" rtl="0" eaLnBrk="1" fontAlgn="base" hangingPunct="1">
        <a:spcBef>
          <a:spcPct val="0"/>
        </a:spcBef>
        <a:spcAft>
          <a:spcPct val="0"/>
        </a:spcAft>
        <a:defRPr sz="3200">
          <a:solidFill>
            <a:schemeClr val="tx1"/>
          </a:solidFill>
          <a:latin typeface="Tahoma" pitchFamily="34" charset="0"/>
          <a:cs typeface="Arial" charset="0"/>
        </a:defRPr>
      </a:lvl9pPr>
    </p:titleStyle>
    <p:bodyStyle>
      <a:lvl1pPr marL="342900" indent="-342900" algn="l" rtl="0" eaLnBrk="1" fontAlgn="base" hangingPunct="1">
        <a:spcBef>
          <a:spcPct val="20000"/>
        </a:spcBef>
        <a:spcAft>
          <a:spcPct val="0"/>
        </a:spcAft>
        <a:buClr>
          <a:srgbClr val="009900"/>
        </a:buClr>
        <a:buSzPct val="60000"/>
        <a:buFont typeface="Wingdings" panose="05000000000000000000"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8909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8909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09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09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09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09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09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0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0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910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0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0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0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0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0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0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0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1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2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3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4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8914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8914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4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4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4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4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4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891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891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8915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915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dirty="0">
                <a:effectLst>
                  <a:outerShdw blurRad="38100" dist="38100" dir="2700000" algn="tl">
                    <a:srgbClr val="000000"/>
                  </a:outerShdw>
                </a:effectLst>
                <a:latin typeface="Arial" pitchFamily="-107" charset="0"/>
              </a:defRPr>
            </a:lvl1pPr>
          </a:lstStyle>
          <a:p>
            <a:pPr>
              <a:defRPr/>
            </a:pPr>
            <a:endParaRPr lang="en-US"/>
          </a:p>
        </p:txBody>
      </p:sp>
      <p:sp>
        <p:nvSpPr>
          <p:cNvPr id="8915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effectLst>
                  <a:outerShdw blurRad="38100" dist="38100" dir="2700000" algn="tl">
                    <a:srgbClr val="000000"/>
                  </a:outerShdw>
                </a:effectLst>
                <a:latin typeface="Arial" pitchFamily="-107" charset="0"/>
              </a:defRPr>
            </a:lvl1pPr>
          </a:lstStyle>
          <a:p>
            <a:pPr>
              <a:defRPr/>
            </a:pPr>
            <a:endParaRPr lang="en-US"/>
          </a:p>
        </p:txBody>
      </p:sp>
      <p:sp>
        <p:nvSpPr>
          <p:cNvPr id="8915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6D4DF42E-3762-4049-AE2C-F3CF68EA27A4}" type="slidenum">
              <a:rPr lang="en-US"/>
              <a:pPr>
                <a:defRPr/>
              </a:pPr>
              <a:t>‹#›</a:t>
            </a:fld>
            <a:endParaRPr lang="en-US" dirty="0"/>
          </a:p>
        </p:txBody>
      </p:sp>
      <p:sp>
        <p:nvSpPr>
          <p:cNvPr id="8915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1" fontAlgn="base" hangingPunct="1">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D70CA49C-4816-5548-9A30-0DF23F022A4B}" type="slidenum">
              <a:rPr lang="en-US" smtClean="0"/>
              <a:pPr>
                <a:defRPr/>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df"/></Relationships>
</file>

<file path=ppt/slides/_rels/slide7.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2195736" y="2276872"/>
            <a:ext cx="6096000" cy="1105830"/>
          </a:xfrm>
        </p:spPr>
        <p:txBody>
          <a:bodyPr/>
          <a:lstStyle/>
          <a:p>
            <a:pPr algn="ctr"/>
            <a:r>
              <a:rPr lang="en-AU" dirty="0"/>
              <a:t>Public Key Cryptography </a:t>
            </a:r>
            <a:br>
              <a:rPr lang="en-AU" dirty="0"/>
            </a:br>
            <a:r>
              <a:rPr lang="en-AU" dirty="0"/>
              <a:t> (&amp; RSA)</a:t>
            </a:r>
            <a:endParaRPr lang="en-US" dirty="0"/>
          </a:p>
        </p:txBody>
      </p:sp>
      <p:sp>
        <p:nvSpPr>
          <p:cNvPr id="19459" name="Subtitle 13"/>
          <p:cNvSpPr>
            <a:spLocks noGrp="1"/>
          </p:cNvSpPr>
          <p:nvPr>
            <p:ph type="subTitle" idx="1"/>
          </p:nvPr>
        </p:nvSpPr>
        <p:spPr>
          <a:xfrm>
            <a:off x="1763688" y="4987466"/>
            <a:ext cx="6408712" cy="1105830"/>
          </a:xfrm>
        </p:spPr>
        <p:txBody>
          <a:bodyPr/>
          <a:lstStyle/>
          <a:p>
            <a:pPr algn="l" eaLnBrk="1" hangingPunct="1"/>
            <a:r>
              <a:rPr lang="en-US" sz="1800" dirty="0"/>
              <a:t>This lecture is based on:</a:t>
            </a:r>
          </a:p>
          <a:p>
            <a:pPr algn="l"/>
            <a:r>
              <a:rPr lang="en-US" sz="1800" dirty="0"/>
              <a:t>Stallings: Chapter 9</a:t>
            </a:r>
          </a:p>
          <a:p>
            <a:pPr algn="l"/>
            <a:r>
              <a:rPr lang="en-US" sz="1800" dirty="0" err="1"/>
              <a:t>Forouzan</a:t>
            </a:r>
            <a:r>
              <a:rPr lang="en-US" sz="1800" dirty="0"/>
              <a:t>: Section 10.2 </a:t>
            </a:r>
          </a:p>
        </p:txBody>
      </p:sp>
      <p:sp>
        <p:nvSpPr>
          <p:cNvPr id="5" name="Subtitle 13"/>
          <p:cNvSpPr txBox="1">
            <a:spLocks/>
          </p:cNvSpPr>
          <p:nvPr/>
        </p:nvSpPr>
        <p:spPr bwMode="auto">
          <a:xfrm>
            <a:off x="1940496" y="3789040"/>
            <a:ext cx="6624736" cy="110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09900"/>
              </a:buClr>
              <a:buSzPct val="60000"/>
              <a:buFont typeface="Wingdings" panose="05000000000000000000" pitchFamily="2" charset="2"/>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endParaRPr lang="en-US" sz="1400" kern="0" dirty="0"/>
          </a:p>
        </p:txBody>
      </p:sp>
      <p:sp>
        <p:nvSpPr>
          <p:cNvPr id="6" name="Text Box 7">
            <a:extLst>
              <a:ext uri="{FF2B5EF4-FFF2-40B4-BE49-F238E27FC236}">
                <a16:creationId xmlns:a16="http://schemas.microsoft.com/office/drawing/2014/main" id="{A213CE22-262A-465F-AA18-7664A0FA77E9}"/>
              </a:ext>
            </a:extLst>
          </p:cNvPr>
          <p:cNvSpPr txBox="1">
            <a:spLocks noChangeArrowheads="1"/>
          </p:cNvSpPr>
          <p:nvPr/>
        </p:nvSpPr>
        <p:spPr bwMode="auto">
          <a:xfrm>
            <a:off x="1219200" y="1524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09900"/>
              </a:buClr>
              <a:buSzPct val="6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tx1"/>
              </a:buClr>
              <a:buSzPct val="50000"/>
              <a:buFont typeface="Wingdings" panose="05000000000000000000" pitchFamily="2" charset="2"/>
              <a:buChar char="n"/>
              <a:defRPr sz="16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SzPct val="55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50000"/>
              <a:buFont typeface="Wingdings" panose="05000000000000000000" pitchFamily="2" charset="2"/>
              <a:buChar char="n"/>
              <a:defRPr sz="12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b="1" dirty="0">
                <a:latin typeface="Times New Roman" panose="02020603050405020304" pitchFamily="18" charset="0"/>
                <a:cs typeface="Times New Roman" panose="02020603050405020304" pitchFamily="18" charset="0"/>
              </a:rPr>
              <a:t>King Fahd University of Petroleum &amp; Minerals</a:t>
            </a:r>
          </a:p>
          <a:p>
            <a:pPr algn="ctr">
              <a:spcBef>
                <a:spcPct val="0"/>
              </a:spcBef>
              <a:buClrTx/>
              <a:buSzTx/>
              <a:buFontTx/>
              <a:buNone/>
            </a:pPr>
            <a:r>
              <a:rPr lang="en-US" altLang="en-US" b="1" i="1" dirty="0">
                <a:latin typeface="Times New Roman" panose="02020603050405020304" pitchFamily="18" charset="0"/>
                <a:cs typeface="Times New Roman" panose="02020603050405020304" pitchFamily="18" charset="0"/>
              </a:rPr>
              <a:t>College of Computer Sciences &amp; Engineering</a:t>
            </a:r>
          </a:p>
          <a:p>
            <a:pPr algn="ctr">
              <a:spcBef>
                <a:spcPct val="0"/>
              </a:spcBef>
              <a:buClrTx/>
              <a:buSzTx/>
              <a:buFontTx/>
              <a:buNone/>
            </a:pPr>
            <a:endParaRPr lang="en-US" altLang="en-US" b="1" i="1" dirty="0">
              <a:latin typeface="Times New Roman" panose="02020603050405020304" pitchFamily="18" charset="0"/>
              <a:cs typeface="Times New Roman" panose="02020603050405020304" pitchFamily="18" charset="0"/>
            </a:endParaRPr>
          </a:p>
        </p:txBody>
      </p:sp>
      <p:sp>
        <p:nvSpPr>
          <p:cNvPr id="8" name="Subtitle 13"/>
          <p:cNvSpPr txBox="1">
            <a:spLocks/>
          </p:cNvSpPr>
          <p:nvPr/>
        </p:nvSpPr>
        <p:spPr bwMode="auto">
          <a:xfrm>
            <a:off x="1908175" y="3860800"/>
            <a:ext cx="6624638"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1" fontAlgn="base" hangingPunct="1">
              <a:spcBef>
                <a:spcPct val="20000"/>
              </a:spcBef>
              <a:spcAft>
                <a:spcPct val="0"/>
              </a:spcAft>
              <a:buClr>
                <a:srgbClr val="009900"/>
              </a:buClr>
              <a:buSzPct val="60000"/>
              <a:buFont typeface="Wingdings" panose="05000000000000000000" pitchFamily="2" charset="2"/>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SzPct val="50000"/>
              <a:buFont typeface="Wingdings" panose="05000000000000000000" pitchFamily="2" charset="2"/>
              <a:buChar char="n"/>
              <a:defRPr sz="1600">
                <a:solidFill>
                  <a:schemeClr val="tx1"/>
                </a:solidFill>
                <a:latin typeface="+mn-lt"/>
                <a:cs typeface="+mn-cs"/>
              </a:defRPr>
            </a:lvl3pPr>
            <a:lvl4pPr marL="1600200" indent="-228600" algn="l" rtl="0" eaLnBrk="1" fontAlgn="base" hangingPunct="1">
              <a:spcBef>
                <a:spcPct val="20000"/>
              </a:spcBef>
              <a:spcAft>
                <a:spcPct val="0"/>
              </a:spcAft>
              <a:buClr>
                <a:schemeClr val="tx1"/>
              </a:buClr>
              <a:buSzPct val="55000"/>
              <a:buFont typeface="Wingdings" panose="05000000000000000000" pitchFamily="2" charset="2"/>
              <a:buChar char="n"/>
              <a:defRPr sz="1200">
                <a:solidFill>
                  <a:schemeClr val="tx1"/>
                </a:solidFill>
                <a:latin typeface="+mn-lt"/>
                <a:cs typeface="+mn-cs"/>
              </a:defRPr>
            </a:lvl4pPr>
            <a:lvl5pPr marL="2057400" indent="-228600" algn="l" rtl="0" eaLnBrk="1" fontAlgn="base" hangingPunct="1">
              <a:spcBef>
                <a:spcPct val="20000"/>
              </a:spcBef>
              <a:spcAft>
                <a:spcPct val="0"/>
              </a:spcAft>
              <a:buClr>
                <a:schemeClr val="tx1"/>
              </a:buClr>
              <a:buSzPct val="50000"/>
              <a:buFont typeface="Wingdings" panose="05000000000000000000" pitchFamily="2" charset="2"/>
              <a:buChar char="n"/>
              <a:defRPr sz="1200">
                <a:solidFill>
                  <a:schemeClr val="tx1"/>
                </a:solidFill>
                <a:latin typeface="+mn-lt"/>
                <a:cs typeface="+mn-cs"/>
              </a:defRPr>
            </a:lvl5pPr>
            <a:lvl6pPr marL="25146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6pPr>
            <a:lvl7pPr marL="29718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7pPr>
            <a:lvl8pPr marL="34290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8pPr>
            <a:lvl9pPr marL="3886200" indent="-228600" algn="l" rtl="0" eaLnBrk="1" fontAlgn="base" hangingPunct="1">
              <a:spcBef>
                <a:spcPct val="20000"/>
              </a:spcBef>
              <a:spcAft>
                <a:spcPct val="0"/>
              </a:spcAft>
              <a:buClr>
                <a:schemeClr val="tx1"/>
              </a:buClr>
              <a:buSzPct val="50000"/>
              <a:buFont typeface="Wingdings" pitchFamily="2" charset="2"/>
              <a:buChar char="n"/>
              <a:defRPr sz="1200">
                <a:solidFill>
                  <a:schemeClr val="tx1"/>
                </a:solidFill>
                <a:latin typeface="+mn-lt"/>
                <a:cs typeface="+mn-cs"/>
              </a:defRPr>
            </a:lvl9pPr>
          </a:lstStyle>
          <a:p>
            <a:pPr>
              <a:defRPr/>
            </a:pPr>
            <a:r>
              <a:rPr lang="en-US" altLang="en-US" sz="1800" b="1" i="1" baseline="0" dirty="0">
                <a:solidFill>
                  <a:srgbClr val="000000"/>
                </a:solidFill>
                <a:latin typeface="Times New Roman" panose="02020603050405020304" pitchFamily="18" charset="0"/>
                <a:cs typeface="Times New Roman" panose="02020603050405020304" pitchFamily="18" charset="0"/>
              </a:rPr>
              <a:t>Cryptography</a:t>
            </a:r>
          </a:p>
          <a:p>
            <a:pPr>
              <a:defRPr/>
            </a:pPr>
            <a:endParaRPr lang="en-US" sz="1400" b="0" kern="0" baseline="0" dirty="0">
              <a:solidFill>
                <a:srgbClr val="000000"/>
              </a:solidFill>
            </a:endParaRPr>
          </a:p>
          <a:p>
            <a:pPr>
              <a:defRPr/>
            </a:pPr>
            <a:r>
              <a:rPr lang="en-US" sz="1400" b="0" kern="0" baseline="0" dirty="0">
                <a:solidFill>
                  <a:srgbClr val="000000"/>
                </a:solidFill>
              </a:rPr>
              <a:t>Prepared by: </a:t>
            </a:r>
          </a:p>
          <a:p>
            <a:pPr>
              <a:defRPr/>
            </a:pPr>
            <a:r>
              <a:rPr lang="en-US" sz="1800" b="0" i="1" kern="0" baseline="0" dirty="0">
                <a:solidFill>
                  <a:srgbClr val="000000"/>
                </a:solidFill>
                <a:latin typeface="Times New Roman" panose="02020603050405020304" pitchFamily="18" charset="0"/>
                <a:cs typeface="Times New Roman" panose="02020603050405020304" pitchFamily="18" charset="0"/>
              </a:rPr>
              <a:t>Sultan Almuhammadi</a:t>
            </a:r>
          </a:p>
          <a:p>
            <a:pPr>
              <a:defRPr/>
            </a:pPr>
            <a:endParaRPr lang="en-US" altLang="en-US" sz="1800" b="0" baseline="0" dirty="0">
              <a:solidFill>
                <a:srgbClr val="000000"/>
              </a:solidFill>
            </a:endParaRPr>
          </a:p>
          <a:p>
            <a:pPr>
              <a:defRPr/>
            </a:pPr>
            <a:endParaRPr lang="en-US" sz="1400" b="0" kern="0" baseline="0" dirty="0">
              <a:solidFill>
                <a:srgbClr val="000000"/>
              </a:solidFill>
            </a:endParaRPr>
          </a:p>
        </p:txBody>
      </p:sp>
    </p:spTree>
    <p:extLst>
      <p:ext uri="{BB962C8B-B14F-4D97-AF65-F5344CB8AC3E}">
        <p14:creationId xmlns:p14="http://schemas.microsoft.com/office/powerpoint/2010/main" val="4078311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331639" y="39689"/>
            <a:ext cx="7812361" cy="9410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ts val="5600"/>
              </a:lnSpc>
              <a:spcBef>
                <a:spcPct val="0"/>
              </a:spcBef>
              <a:spcAft>
                <a:spcPct val="0"/>
              </a:spcAft>
              <a:buClrTx/>
              <a:buSzTx/>
              <a:buFontTx/>
              <a:buNone/>
              <a:tabLst/>
              <a:defRPr/>
            </a:pPr>
            <a:r>
              <a:rPr kumimoji="0" lang="en-AU" sz="2400" b="0" i="0" u="none" strike="noStrike" kern="1200" cap="none" spc="0" normalizeH="0" baseline="0" noProof="0" dirty="0">
                <a:ln>
                  <a:noFill/>
                </a:ln>
                <a:solidFill>
                  <a:schemeClr val="tx2"/>
                </a:solidFill>
                <a:effectLst/>
                <a:uLnTx/>
                <a:uFillTx/>
                <a:latin typeface="+mn-lt"/>
                <a:ea typeface="ＭＳ Ｐゴシック" pitchFamily="-84" charset="-128"/>
                <a:cs typeface="ＭＳ Ｐゴシック" pitchFamily="-84" charset="-128"/>
              </a:rPr>
              <a:t>Public-Key Cryptosystem:  Authentication and Secrecy</a:t>
            </a:r>
            <a:endParaRPr kumimoji="0" lang="en-AU" sz="4000" b="0" i="0" u="none" strike="noStrike" kern="1200" cap="none" spc="0" normalizeH="0" baseline="0" noProof="0" dirty="0">
              <a:ln>
                <a:noFill/>
              </a:ln>
              <a:solidFill>
                <a:schemeClr val="tx2"/>
              </a:solidFill>
              <a:effectLst/>
              <a:uLnTx/>
              <a:uFillTx/>
              <a:latin typeface="+mn-lt"/>
              <a:ea typeface="ＭＳ Ｐゴシック" pitchFamily="-84" charset="-128"/>
              <a:cs typeface="ＭＳ Ｐゴシック" pitchFamily="-84" charset="-128"/>
            </a:endParaRPr>
          </a:p>
        </p:txBody>
      </p:sp>
      <p:pic>
        <p:nvPicPr>
          <p:cNvPr id="3" name="Picture 2"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b="10588"/>
              <a:stretch>
                <a:fillRect/>
              </a:stretch>
            </p:blipFill>
          </mc:Choice>
          <mc:Fallback>
            <p:blipFill>
              <a:blip r:embed="rId4"/>
              <a:srcRect b="10588"/>
              <a:stretch>
                <a:fillRect/>
              </a:stretch>
            </p:blipFill>
          </mc:Fallback>
        </mc:AlternateContent>
        <p:spPr>
          <a:xfrm>
            <a:off x="268941" y="533400"/>
            <a:ext cx="8875059" cy="6131805"/>
          </a:xfrm>
          <a:prstGeom prst="rect">
            <a:avLst/>
          </a:prstGeom>
        </p:spPr>
      </p:pic>
    </p:spTree>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340768"/>
            <a:ext cx="7570787" cy="4867275"/>
          </a:xfrm>
        </p:spPr>
        <p:txBody>
          <a:bodyPr>
            <a:normAutofit/>
          </a:bodyPr>
          <a:lstStyle/>
          <a:p>
            <a:r>
              <a:rPr lang="en-US" dirty="0"/>
              <a:t>Public-key cryptosystems can be classified into three categories:</a:t>
            </a:r>
          </a:p>
          <a:p>
            <a:endParaRPr lang="en-US" dirty="0"/>
          </a:p>
          <a:p>
            <a:endParaRPr lang="en-US" dirty="0"/>
          </a:p>
          <a:p>
            <a:endParaRPr lang="en-US" dirty="0"/>
          </a:p>
          <a:p>
            <a:endParaRPr lang="en-US" dirty="0"/>
          </a:p>
          <a:p>
            <a:endParaRPr lang="en-US" dirty="0"/>
          </a:p>
          <a:p>
            <a:endParaRPr lang="en-US" dirty="0"/>
          </a:p>
          <a:p>
            <a:r>
              <a:rPr lang="en-US" dirty="0"/>
              <a:t>Some algorithms are suitable for all three applications, whereas others can be used only for one or two</a:t>
            </a:r>
          </a:p>
        </p:txBody>
      </p:sp>
      <p:sp>
        <p:nvSpPr>
          <p:cNvPr id="2" name="Title 1"/>
          <p:cNvSpPr>
            <a:spLocks noGrp="1"/>
          </p:cNvSpPr>
          <p:nvPr>
            <p:ph type="title"/>
          </p:nvPr>
        </p:nvSpPr>
        <p:spPr>
          <a:xfrm>
            <a:off x="1331640" y="39689"/>
            <a:ext cx="7812359" cy="725016"/>
          </a:xfrm>
        </p:spPr>
        <p:txBody>
          <a:bodyPr/>
          <a:lstStyle/>
          <a:p>
            <a:pPr>
              <a:lnSpc>
                <a:spcPts val="4700"/>
              </a:lnSpc>
            </a:pPr>
            <a:r>
              <a:rPr lang="en-US" sz="2800" dirty="0"/>
              <a:t>Applications for Public-Key Cryptosystems</a:t>
            </a:r>
          </a:p>
        </p:txBody>
      </p:sp>
      <p:graphicFrame>
        <p:nvGraphicFramePr>
          <p:cNvPr id="4" name="Diagram 3"/>
          <p:cNvGraphicFramePr/>
          <p:nvPr>
            <p:extLst>
              <p:ext uri="{D42A27DB-BD31-4B8C-83A1-F6EECF244321}">
                <p14:modId xmlns:p14="http://schemas.microsoft.com/office/powerpoint/2010/main" val="1796851789"/>
              </p:ext>
            </p:extLst>
          </p:nvPr>
        </p:nvGraphicFramePr>
        <p:xfrm>
          <a:off x="1619672" y="2204864"/>
          <a:ext cx="6096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9689"/>
            <a:ext cx="7740351" cy="941040"/>
          </a:xfrm>
        </p:spPr>
        <p:txBody>
          <a:bodyPr/>
          <a:lstStyle/>
          <a:p>
            <a:r>
              <a:rPr lang="en-US" dirty="0"/>
              <a:t>Table 9.3</a:t>
            </a:r>
            <a:br>
              <a:rPr lang="en-US" sz="2000" dirty="0"/>
            </a:br>
            <a:r>
              <a:rPr lang="en-US" sz="2400" dirty="0"/>
              <a:t>Applications for Public-Key Cryptosystems</a:t>
            </a:r>
            <a:endParaRPr lang="en-US" sz="2000" dirty="0"/>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02021" y="2132856"/>
            <a:ext cx="8513379" cy="2032000"/>
          </a:xfrm>
          <a:prstGeom prst="rect">
            <a:avLst/>
          </a:prstGeom>
        </p:spPr>
      </p:pic>
      <p:sp>
        <p:nvSpPr>
          <p:cNvPr id="5" name="Rectangle 4"/>
          <p:cNvSpPr/>
          <p:nvPr/>
        </p:nvSpPr>
        <p:spPr>
          <a:xfrm>
            <a:off x="304800" y="4648200"/>
            <a:ext cx="8610600" cy="307777"/>
          </a:xfrm>
          <a:prstGeom prst="rect">
            <a:avLst/>
          </a:prstGeom>
        </p:spPr>
        <p:txBody>
          <a:bodyPr wrap="square">
            <a:spAutoFit/>
          </a:bodyPr>
          <a:lstStyle/>
          <a:p>
            <a:r>
              <a:rPr lang="en-US" sz="1400" dirty="0"/>
              <a:t>Table 9.3  Applications for Public-Key Cryptosystems </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67544" y="1340768"/>
            <a:ext cx="7570787" cy="4867275"/>
          </a:xfrm>
        </p:spPr>
        <p:txBody>
          <a:bodyPr>
            <a:normAutofit lnSpcReduction="10000"/>
          </a:bodyPr>
          <a:lstStyle/>
          <a:p>
            <a:r>
              <a:rPr lang="en-AU" dirty="0"/>
              <a:t>Conditions that these algorithms must fulfill:</a:t>
            </a:r>
          </a:p>
          <a:p>
            <a:pPr lvl="1"/>
            <a:r>
              <a:rPr lang="en-AU" dirty="0"/>
              <a:t>It is computationally easy for a party B to generate a pair (public-key </a:t>
            </a:r>
            <a:r>
              <a:rPr lang="en-AU" i="1" dirty="0"/>
              <a:t>PU</a:t>
            </a:r>
            <a:r>
              <a:rPr lang="en-AU" i="1" baseline="-25000" dirty="0"/>
              <a:t>b</a:t>
            </a:r>
            <a:r>
              <a:rPr lang="en-AU" i="1" dirty="0"/>
              <a:t>, </a:t>
            </a:r>
            <a:r>
              <a:rPr lang="en-AU" dirty="0"/>
              <a:t>private key PR</a:t>
            </a:r>
            <a:r>
              <a:rPr lang="en-AU" i="1" baseline="-25000" dirty="0"/>
              <a:t>b</a:t>
            </a:r>
            <a:r>
              <a:rPr lang="en-AU" dirty="0"/>
              <a:t>)</a:t>
            </a:r>
          </a:p>
          <a:p>
            <a:pPr lvl="1"/>
            <a:r>
              <a:rPr lang="en-AU" dirty="0"/>
              <a:t>It is computationally easy for a sender A, knowing the public key and the message to be encrypted, to generate the corresponding ciphertext </a:t>
            </a:r>
          </a:p>
          <a:p>
            <a:pPr lvl="1"/>
            <a:r>
              <a:rPr lang="en-AU" dirty="0"/>
              <a:t>It is computationally easy for the receiver B to decrypt the resulting ciphertext using the private key to recover the original message</a:t>
            </a:r>
          </a:p>
          <a:p>
            <a:pPr lvl="1"/>
            <a:r>
              <a:rPr lang="en-AU" dirty="0"/>
              <a:t>It is computationally infeasible for an adversary, knowing the public key, to determine the private key</a:t>
            </a:r>
          </a:p>
          <a:p>
            <a:pPr lvl="1"/>
            <a:r>
              <a:rPr lang="en-AU" dirty="0"/>
              <a:t>It is computationally infeasible for an adversary, knowing the public key and a ciphertext, to recover the original message</a:t>
            </a:r>
          </a:p>
          <a:p>
            <a:pPr lvl="1"/>
            <a:r>
              <a:rPr lang="en-AU" dirty="0"/>
              <a:t>The two keys can be applied in either order</a:t>
            </a:r>
          </a:p>
        </p:txBody>
      </p:sp>
      <p:sp>
        <p:nvSpPr>
          <p:cNvPr id="55298" name="Rectangle 2"/>
          <p:cNvSpPr>
            <a:spLocks noGrp="1" noChangeArrowheads="1"/>
          </p:cNvSpPr>
          <p:nvPr>
            <p:ph type="title"/>
          </p:nvPr>
        </p:nvSpPr>
        <p:spPr/>
        <p:txBody>
          <a:bodyPr/>
          <a:lstStyle/>
          <a:p>
            <a:r>
              <a:rPr lang="en-AU" dirty="0"/>
              <a:t>Public-Key Requirements</a:t>
            </a:r>
          </a:p>
        </p:txBody>
      </p:sp>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7570787" cy="4714875"/>
          </a:xfrm>
        </p:spPr>
        <p:txBody>
          <a:bodyPr>
            <a:normAutofit lnSpcReduction="10000"/>
          </a:bodyPr>
          <a:lstStyle/>
          <a:p>
            <a:r>
              <a:rPr lang="en-US" dirty="0"/>
              <a:t>Need a trap-door one-way function</a:t>
            </a:r>
          </a:p>
          <a:p>
            <a:pPr lvl="1"/>
            <a:r>
              <a:rPr lang="en-US" dirty="0"/>
              <a:t>A one-way function is one that maps a domain into a range such that every function value has a unique inverse, with the condition that the calculation of the function is easy, whereas the calculation of the inverse is infeasible</a:t>
            </a:r>
          </a:p>
          <a:p>
            <a:pPr lvl="2"/>
            <a:r>
              <a:rPr lang="en-US" dirty="0"/>
              <a:t>Y = f(X) easy  </a:t>
            </a:r>
          </a:p>
          <a:p>
            <a:pPr lvl="2"/>
            <a:r>
              <a:rPr lang="en-US" dirty="0"/>
              <a:t>X = f</a:t>
            </a:r>
            <a:r>
              <a:rPr lang="en-US" baseline="30000" dirty="0"/>
              <a:t>–1</a:t>
            </a:r>
            <a:r>
              <a:rPr lang="en-US" dirty="0"/>
              <a:t>(Y) infeasible</a:t>
            </a:r>
          </a:p>
          <a:p>
            <a:r>
              <a:rPr lang="en-US" dirty="0"/>
              <a:t>A trap-door one-way function is a family of invertible functions f</a:t>
            </a:r>
            <a:r>
              <a:rPr lang="en-US" baseline="-25000" dirty="0"/>
              <a:t>k</a:t>
            </a:r>
            <a:r>
              <a:rPr lang="en-US" dirty="0"/>
              <a:t>, such that</a:t>
            </a:r>
          </a:p>
          <a:p>
            <a:pPr lvl="1"/>
            <a:r>
              <a:rPr lang="en-US" dirty="0"/>
              <a:t>Y = f</a:t>
            </a:r>
            <a:r>
              <a:rPr lang="en-US" sz="2880" baseline="-25000" dirty="0">
                <a:cs typeface="ＭＳ Ｐゴシック" pitchFamily="-84" charset="-128"/>
              </a:rPr>
              <a:t>k</a:t>
            </a:r>
            <a:r>
              <a:rPr lang="en-US" dirty="0"/>
              <a:t>(X) easy, if k and X are known</a:t>
            </a:r>
          </a:p>
          <a:p>
            <a:pPr lvl="1"/>
            <a:r>
              <a:rPr lang="en-US" dirty="0"/>
              <a:t>X = f</a:t>
            </a:r>
            <a:r>
              <a:rPr lang="en-US" sz="2880" baseline="-25000" dirty="0">
                <a:cs typeface="ＭＳ Ｐゴシック" pitchFamily="-84" charset="-128"/>
              </a:rPr>
              <a:t>k</a:t>
            </a:r>
            <a:r>
              <a:rPr lang="en-US" baseline="30000" dirty="0"/>
              <a:t>–1</a:t>
            </a:r>
            <a:r>
              <a:rPr lang="en-US" dirty="0"/>
              <a:t>(Y) easy, if k and Y are known</a:t>
            </a:r>
          </a:p>
          <a:p>
            <a:pPr lvl="1"/>
            <a:r>
              <a:rPr lang="en-US" dirty="0"/>
              <a:t>X = f</a:t>
            </a:r>
            <a:r>
              <a:rPr lang="en-US" sz="2880" baseline="-25000" dirty="0">
                <a:cs typeface="ＭＳ Ｐゴシック" pitchFamily="-84" charset="-128"/>
              </a:rPr>
              <a:t>k</a:t>
            </a:r>
            <a:r>
              <a:rPr lang="en-US" sz="2560" baseline="30000" dirty="0"/>
              <a:t>–1</a:t>
            </a:r>
            <a:r>
              <a:rPr lang="en-US" dirty="0"/>
              <a:t>(Y) infeasible, if Y known but k not known</a:t>
            </a:r>
          </a:p>
          <a:p>
            <a:r>
              <a:rPr lang="en-US" dirty="0"/>
              <a:t>A practical public-key scheme depends on a suitable trap-door one-way function</a:t>
            </a:r>
          </a:p>
          <a:p>
            <a:pPr lvl="1"/>
            <a:endParaRPr lang="en-US" dirty="0"/>
          </a:p>
          <a:p>
            <a:pPr lvl="2"/>
            <a:endParaRPr lang="en-US" dirty="0"/>
          </a:p>
        </p:txBody>
      </p:sp>
      <p:sp>
        <p:nvSpPr>
          <p:cNvPr id="2" name="Title 1"/>
          <p:cNvSpPr>
            <a:spLocks noGrp="1"/>
          </p:cNvSpPr>
          <p:nvPr>
            <p:ph type="title"/>
          </p:nvPr>
        </p:nvSpPr>
        <p:spPr/>
        <p:txBody>
          <a:bodyPr/>
          <a:lstStyle/>
          <a:p>
            <a:r>
              <a:rPr lang="en-AU" dirty="0"/>
              <a:t>Public-Key Requirements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611560" y="1124744"/>
            <a:ext cx="7570787" cy="5095875"/>
          </a:xfrm>
        </p:spPr>
        <p:txBody>
          <a:bodyPr>
            <a:normAutofit fontScale="77500" lnSpcReduction="20000"/>
          </a:bodyPr>
          <a:lstStyle/>
          <a:p>
            <a:r>
              <a:rPr lang="en-AU" dirty="0"/>
              <a:t>A public-key encryption scheme is vulnerable to a brute-force attack</a:t>
            </a:r>
          </a:p>
          <a:p>
            <a:pPr lvl="1"/>
            <a:r>
              <a:rPr lang="en-AU" dirty="0"/>
              <a:t>Countermeasure:  use large keys</a:t>
            </a:r>
          </a:p>
          <a:p>
            <a:pPr lvl="1"/>
            <a:r>
              <a:rPr lang="en-AU" dirty="0"/>
              <a:t>Key size must be small enough for practical encryption and decryption</a:t>
            </a:r>
          </a:p>
          <a:p>
            <a:pPr lvl="1"/>
            <a:r>
              <a:rPr lang="en-AU" dirty="0"/>
              <a:t>Key sizes that have been proposed result in encryption/decryption speeds that are too slow for general-purpose use</a:t>
            </a:r>
          </a:p>
          <a:p>
            <a:pPr lvl="1"/>
            <a:r>
              <a:rPr lang="en-AU" dirty="0"/>
              <a:t>Public-key encryption is currently confined to key management and signature applications</a:t>
            </a:r>
          </a:p>
          <a:p>
            <a:pPr marL="342900" lvl="1" indent="-342900">
              <a:spcBef>
                <a:spcPts val="2400"/>
              </a:spcBef>
              <a:buClr>
                <a:srgbClr val="BAABE3"/>
              </a:buClr>
            </a:pPr>
            <a:r>
              <a:rPr lang="en-AU" sz="2811" dirty="0">
                <a:cs typeface="ＭＳ Ｐゴシック" pitchFamily="-84" charset="-128"/>
              </a:rPr>
              <a:t>Another form of attack is to find some way to compute the private key given the public key</a:t>
            </a:r>
          </a:p>
          <a:p>
            <a:pPr lvl="1"/>
            <a:r>
              <a:rPr lang="en-AU" sz="2560" dirty="0"/>
              <a:t>To date it has not been mathematically proven that this form of attack is infeasible for a particular public-key algorithm</a:t>
            </a:r>
          </a:p>
          <a:p>
            <a:pPr marL="342900" lvl="1" indent="-342900">
              <a:spcBef>
                <a:spcPts val="2400"/>
              </a:spcBef>
              <a:buClr>
                <a:srgbClr val="BAABE3"/>
              </a:buClr>
            </a:pPr>
            <a:r>
              <a:rPr lang="en-AU" sz="2811" dirty="0">
                <a:cs typeface="ＭＳ Ｐゴシック" pitchFamily="-84" charset="-128"/>
              </a:rPr>
              <a:t>Finally, there is a probable-message attack</a:t>
            </a:r>
          </a:p>
          <a:p>
            <a:pPr lvl="1"/>
            <a:r>
              <a:rPr lang="en-AU" sz="2571" dirty="0"/>
              <a:t>This attack can be thwarted by appending some random                    bits to simple messages</a:t>
            </a:r>
          </a:p>
        </p:txBody>
      </p:sp>
      <p:sp>
        <p:nvSpPr>
          <p:cNvPr id="60418" name="Rectangle 2"/>
          <p:cNvSpPr>
            <a:spLocks noGrp="1" noChangeArrowheads="1"/>
          </p:cNvSpPr>
          <p:nvPr>
            <p:ph type="title"/>
          </p:nvPr>
        </p:nvSpPr>
        <p:spPr/>
        <p:txBody>
          <a:bodyPr/>
          <a:lstStyle/>
          <a:p>
            <a:r>
              <a:rPr lang="en-AU" dirty="0"/>
              <a:t>Public-Key Cryptanalysis</a:t>
            </a:r>
          </a:p>
        </p:txBody>
      </p:sp>
      <p:pic>
        <p:nvPicPr>
          <p:cNvPr id="4" name="Picture 3"/>
          <p:cNvPicPr>
            <a:picLocks noChangeAspect="1"/>
          </p:cNvPicPr>
          <p:nvPr/>
        </p:nvPicPr>
        <p:blipFill>
          <a:blip r:embed="rId3"/>
          <a:stretch>
            <a:fillRect/>
          </a:stretch>
        </p:blipFill>
        <p:spPr>
          <a:xfrm rot="17079631">
            <a:off x="7498255" y="5262252"/>
            <a:ext cx="1948065" cy="879005"/>
          </a:xfrm>
          <a:prstGeom prst="rect">
            <a:avLst/>
          </a:prstGeom>
          <a:scene3d>
            <a:camera prst="orthographicFront">
              <a:rot lat="0" lon="11099999" rev="0"/>
            </a:camera>
            <a:lightRig rig="threePt" dir="t"/>
          </a:scene3d>
        </p:spPr>
      </p:pic>
      <p:pic>
        <p:nvPicPr>
          <p:cNvPr id="5" name="Picture 4"/>
          <p:cNvPicPr>
            <a:picLocks noChangeAspect="1"/>
          </p:cNvPicPr>
          <p:nvPr/>
        </p:nvPicPr>
        <p:blipFill>
          <a:blip r:embed="rId4"/>
          <a:stretch>
            <a:fillRect/>
          </a:stretch>
        </p:blipFill>
        <p:spPr>
          <a:xfrm rot="20973906">
            <a:off x="7466253" y="5292013"/>
            <a:ext cx="1305584" cy="94577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1" y="39689"/>
            <a:ext cx="7884369" cy="869032"/>
          </a:xfrm>
        </p:spPr>
        <p:txBody>
          <a:bodyPr/>
          <a:lstStyle/>
          <a:p>
            <a:pPr>
              <a:lnSpc>
                <a:spcPts val="4800"/>
              </a:lnSpc>
            </a:pPr>
            <a:br>
              <a:rPr lang="en-US" sz="4400" dirty="0"/>
            </a:br>
            <a:r>
              <a:rPr lang="en-US" sz="4400" dirty="0"/>
              <a:t>RSA Scheme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7185003" cy="516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1" y="39689"/>
            <a:ext cx="7884369" cy="869032"/>
          </a:xfrm>
        </p:spPr>
        <p:txBody>
          <a:bodyPr/>
          <a:lstStyle/>
          <a:p>
            <a:pPr>
              <a:lnSpc>
                <a:spcPts val="4800"/>
              </a:lnSpc>
            </a:pPr>
            <a:br>
              <a:rPr lang="en-US" sz="4400" dirty="0"/>
            </a:br>
            <a:r>
              <a:rPr lang="en-US" sz="4400" dirty="0"/>
              <a:t>RSA Example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532530"/>
            <a:ext cx="66198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descr="I:\SultanData\Desktop\alic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3091917"/>
            <a:ext cx="431750" cy="7029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SultanData\Desktop\bo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7" y="3068960"/>
            <a:ext cx="418605" cy="72593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SultanData\Desktop\Ev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8059" y="2341969"/>
            <a:ext cx="423019" cy="63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1" y="39689"/>
            <a:ext cx="7884369" cy="869032"/>
          </a:xfrm>
        </p:spPr>
        <p:txBody>
          <a:bodyPr/>
          <a:lstStyle/>
          <a:p>
            <a:pPr>
              <a:lnSpc>
                <a:spcPts val="4800"/>
              </a:lnSpc>
            </a:pPr>
            <a:br>
              <a:rPr lang="en-US" sz="4400" dirty="0"/>
            </a:br>
            <a:r>
              <a:rPr lang="en-US" sz="4400" dirty="0"/>
              <a:t>RSA Example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32833"/>
            <a:ext cx="6984776" cy="587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SultanData\Desktop\alic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5589240"/>
            <a:ext cx="371475" cy="604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SultanData\Desktop\alic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589240"/>
            <a:ext cx="371475" cy="6048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SultanData\Desktop\bo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996" y="1052736"/>
            <a:ext cx="376238" cy="6524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I:\SultanData\Desktop\bo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052735"/>
            <a:ext cx="376238" cy="65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51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611560" y="1124744"/>
            <a:ext cx="7570787" cy="5095875"/>
          </a:xfrm>
        </p:spPr>
        <p:txBody>
          <a:bodyPr>
            <a:normAutofit/>
          </a:bodyPr>
          <a:lstStyle/>
          <a:p>
            <a:r>
              <a:rPr lang="en-US" altLang="en-US" sz="2800" i="1" dirty="0">
                <a:latin typeface="Times New Roman" pitchFamily="18" charset="0"/>
              </a:rPr>
              <a:t>Taxonomy of potential attacks on RSA</a:t>
            </a:r>
            <a:endParaRPr lang="en-AU" sz="2571" dirty="0"/>
          </a:p>
        </p:txBody>
      </p:sp>
      <p:sp>
        <p:nvSpPr>
          <p:cNvPr id="60418" name="Rectangle 2"/>
          <p:cNvSpPr>
            <a:spLocks noGrp="1" noChangeArrowheads="1"/>
          </p:cNvSpPr>
          <p:nvPr>
            <p:ph type="title"/>
          </p:nvPr>
        </p:nvSpPr>
        <p:spPr/>
        <p:txBody>
          <a:bodyPr/>
          <a:lstStyle/>
          <a:p>
            <a:r>
              <a:rPr lang="en-AU" dirty="0"/>
              <a:t>Potential Attacks on RSA</a:t>
            </a:r>
          </a:p>
        </p:txBody>
      </p:sp>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60848"/>
            <a:ext cx="8235950"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3"/>
          <p:cNvSpPr txBox="1">
            <a:spLocks noChangeArrowheads="1"/>
          </p:cNvSpPr>
          <p:nvPr/>
        </p:nvSpPr>
        <p:spPr bwMode="auto">
          <a:xfrm>
            <a:off x="5117902" y="2518048"/>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Californian FB" pitchFamily="18" charset="0"/>
              </a:defRPr>
            </a:lvl1pPr>
            <a:lvl2pPr marL="742950" indent="-285750">
              <a:defRPr sz="3200" b="1">
                <a:solidFill>
                  <a:schemeClr val="tx1"/>
                </a:solidFill>
                <a:latin typeface="Californian FB" pitchFamily="18" charset="0"/>
              </a:defRPr>
            </a:lvl2pPr>
            <a:lvl3pPr marL="1143000" indent="-228600">
              <a:defRPr sz="3200" b="1">
                <a:solidFill>
                  <a:schemeClr val="tx1"/>
                </a:solidFill>
                <a:latin typeface="Californian FB" pitchFamily="18" charset="0"/>
              </a:defRPr>
            </a:lvl3pPr>
            <a:lvl4pPr marL="1600200" indent="-228600">
              <a:defRPr sz="3200" b="1">
                <a:solidFill>
                  <a:schemeClr val="tx1"/>
                </a:solidFill>
                <a:latin typeface="Californian FB" pitchFamily="18" charset="0"/>
              </a:defRPr>
            </a:lvl4pPr>
            <a:lvl5pPr marL="2057400" indent="-228600">
              <a:defRPr sz="3200" b="1">
                <a:solidFill>
                  <a:schemeClr val="tx1"/>
                </a:solidFill>
                <a:latin typeface="Californian FB" pitchFamily="18" charset="0"/>
              </a:defRPr>
            </a:lvl5pPr>
            <a:lvl6pPr marL="2514600" indent="-228600" eaLnBrk="0" fontAlgn="base" hangingPunct="0">
              <a:spcBef>
                <a:spcPct val="0"/>
              </a:spcBef>
              <a:spcAft>
                <a:spcPct val="0"/>
              </a:spcAft>
              <a:defRPr sz="3200" b="1">
                <a:solidFill>
                  <a:schemeClr val="tx1"/>
                </a:solidFill>
                <a:latin typeface="Californian FB" pitchFamily="18" charset="0"/>
              </a:defRPr>
            </a:lvl6pPr>
            <a:lvl7pPr marL="2971800" indent="-228600" eaLnBrk="0" fontAlgn="base" hangingPunct="0">
              <a:spcBef>
                <a:spcPct val="0"/>
              </a:spcBef>
              <a:spcAft>
                <a:spcPct val="0"/>
              </a:spcAft>
              <a:defRPr sz="3200" b="1">
                <a:solidFill>
                  <a:schemeClr val="tx1"/>
                </a:solidFill>
                <a:latin typeface="Californian FB" pitchFamily="18" charset="0"/>
              </a:defRPr>
            </a:lvl7pPr>
            <a:lvl8pPr marL="3429000" indent="-228600" eaLnBrk="0" fontAlgn="base" hangingPunct="0">
              <a:spcBef>
                <a:spcPct val="0"/>
              </a:spcBef>
              <a:spcAft>
                <a:spcPct val="0"/>
              </a:spcAft>
              <a:defRPr sz="3200" b="1">
                <a:solidFill>
                  <a:schemeClr val="tx1"/>
                </a:solidFill>
                <a:latin typeface="Californian FB" pitchFamily="18" charset="0"/>
              </a:defRPr>
            </a:lvl8pPr>
            <a:lvl9pPr marL="3886200" indent="-228600" eaLnBrk="0" fontAlgn="base" hangingPunct="0">
              <a:spcBef>
                <a:spcPct val="0"/>
              </a:spcBef>
              <a:spcAft>
                <a:spcPct val="0"/>
              </a:spcAft>
              <a:defRPr sz="3200" b="1">
                <a:solidFill>
                  <a:schemeClr val="tx1"/>
                </a:solidFill>
                <a:latin typeface="Californian FB" pitchFamily="18" charset="0"/>
              </a:defRPr>
            </a:lvl9pPr>
          </a:lstStyle>
          <a:p>
            <a:r>
              <a:rPr lang="en-US" altLang="en-US" sz="1800" b="0" dirty="0">
                <a:solidFill>
                  <a:schemeClr val="hlink"/>
                </a:solidFill>
                <a:latin typeface="Times New Roman" pitchFamily="18" charset="0"/>
              </a:rPr>
              <a:t>If Bob would decrypt some cipher other than C to Eve. Is it safe?</a:t>
            </a:r>
          </a:p>
        </p:txBody>
      </p:sp>
      <p:sp>
        <p:nvSpPr>
          <p:cNvPr id="10" name="Text Box 14"/>
          <p:cNvSpPr txBox="1">
            <a:spLocks noChangeArrowheads="1"/>
          </p:cNvSpPr>
          <p:nvPr/>
        </p:nvSpPr>
        <p:spPr bwMode="auto">
          <a:xfrm>
            <a:off x="5194102" y="2060848"/>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Californian FB" pitchFamily="18" charset="0"/>
              </a:defRPr>
            </a:lvl1pPr>
            <a:lvl2pPr marL="742950" indent="-285750">
              <a:defRPr sz="3200" b="1">
                <a:solidFill>
                  <a:schemeClr val="tx1"/>
                </a:solidFill>
                <a:latin typeface="Californian FB" pitchFamily="18" charset="0"/>
              </a:defRPr>
            </a:lvl2pPr>
            <a:lvl3pPr marL="1143000" indent="-228600">
              <a:defRPr sz="3200" b="1">
                <a:solidFill>
                  <a:schemeClr val="tx1"/>
                </a:solidFill>
                <a:latin typeface="Californian FB" pitchFamily="18" charset="0"/>
              </a:defRPr>
            </a:lvl3pPr>
            <a:lvl4pPr marL="1600200" indent="-228600">
              <a:defRPr sz="3200" b="1">
                <a:solidFill>
                  <a:schemeClr val="tx1"/>
                </a:solidFill>
                <a:latin typeface="Californian FB" pitchFamily="18" charset="0"/>
              </a:defRPr>
            </a:lvl4pPr>
            <a:lvl5pPr marL="2057400" indent="-228600">
              <a:defRPr sz="3200" b="1">
                <a:solidFill>
                  <a:schemeClr val="tx1"/>
                </a:solidFill>
                <a:latin typeface="Californian FB" pitchFamily="18" charset="0"/>
              </a:defRPr>
            </a:lvl5pPr>
            <a:lvl6pPr marL="2514600" indent="-228600" eaLnBrk="0" fontAlgn="base" hangingPunct="0">
              <a:spcBef>
                <a:spcPct val="0"/>
              </a:spcBef>
              <a:spcAft>
                <a:spcPct val="0"/>
              </a:spcAft>
              <a:defRPr sz="3200" b="1">
                <a:solidFill>
                  <a:schemeClr val="tx1"/>
                </a:solidFill>
                <a:latin typeface="Californian FB" pitchFamily="18" charset="0"/>
              </a:defRPr>
            </a:lvl6pPr>
            <a:lvl7pPr marL="2971800" indent="-228600" eaLnBrk="0" fontAlgn="base" hangingPunct="0">
              <a:spcBef>
                <a:spcPct val="0"/>
              </a:spcBef>
              <a:spcAft>
                <a:spcPct val="0"/>
              </a:spcAft>
              <a:defRPr sz="3200" b="1">
                <a:solidFill>
                  <a:schemeClr val="tx1"/>
                </a:solidFill>
                <a:latin typeface="Californian FB" pitchFamily="18" charset="0"/>
              </a:defRPr>
            </a:lvl7pPr>
            <a:lvl8pPr marL="3429000" indent="-228600" eaLnBrk="0" fontAlgn="base" hangingPunct="0">
              <a:spcBef>
                <a:spcPct val="0"/>
              </a:spcBef>
              <a:spcAft>
                <a:spcPct val="0"/>
              </a:spcAft>
              <a:defRPr sz="3200" b="1">
                <a:solidFill>
                  <a:schemeClr val="tx1"/>
                </a:solidFill>
                <a:latin typeface="Californian FB" pitchFamily="18" charset="0"/>
              </a:defRPr>
            </a:lvl8pPr>
            <a:lvl9pPr marL="3886200" indent="-228600" eaLnBrk="0" fontAlgn="base" hangingPunct="0">
              <a:spcBef>
                <a:spcPct val="0"/>
              </a:spcBef>
              <a:spcAft>
                <a:spcPct val="0"/>
              </a:spcAft>
              <a:defRPr sz="3200" b="1">
                <a:solidFill>
                  <a:schemeClr val="tx1"/>
                </a:solidFill>
                <a:latin typeface="Californian FB" pitchFamily="18" charset="0"/>
              </a:defRPr>
            </a:lvl9pPr>
          </a:lstStyle>
          <a:p>
            <a:r>
              <a:rPr lang="en-US" altLang="en-US" sz="1800" dirty="0">
                <a:solidFill>
                  <a:schemeClr val="hlink"/>
                </a:solidFill>
                <a:latin typeface="Times New Roman" pitchFamily="18" charset="0"/>
              </a:rPr>
              <a:t>If Eve can factorize n.</a:t>
            </a:r>
          </a:p>
        </p:txBody>
      </p:sp>
      <p:sp>
        <p:nvSpPr>
          <p:cNvPr id="11" name="Text Box 15"/>
          <p:cNvSpPr txBox="1">
            <a:spLocks noChangeArrowheads="1"/>
          </p:cNvSpPr>
          <p:nvPr/>
        </p:nvSpPr>
        <p:spPr bwMode="auto">
          <a:xfrm>
            <a:off x="5117902" y="4804048"/>
            <a:ext cx="3505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Californian FB" pitchFamily="18" charset="0"/>
              </a:defRPr>
            </a:lvl1pPr>
            <a:lvl2pPr marL="742950" indent="-285750">
              <a:defRPr sz="3200" b="1">
                <a:solidFill>
                  <a:schemeClr val="tx1"/>
                </a:solidFill>
                <a:latin typeface="Californian FB" pitchFamily="18" charset="0"/>
              </a:defRPr>
            </a:lvl2pPr>
            <a:lvl3pPr marL="1143000" indent="-228600">
              <a:defRPr sz="3200" b="1">
                <a:solidFill>
                  <a:schemeClr val="tx1"/>
                </a:solidFill>
                <a:latin typeface="Californian FB" pitchFamily="18" charset="0"/>
              </a:defRPr>
            </a:lvl3pPr>
            <a:lvl4pPr marL="1600200" indent="-228600">
              <a:defRPr sz="3200" b="1">
                <a:solidFill>
                  <a:schemeClr val="tx1"/>
                </a:solidFill>
                <a:latin typeface="Californian FB" pitchFamily="18" charset="0"/>
              </a:defRPr>
            </a:lvl4pPr>
            <a:lvl5pPr marL="2057400" indent="-228600">
              <a:defRPr sz="3200" b="1">
                <a:solidFill>
                  <a:schemeClr val="tx1"/>
                </a:solidFill>
                <a:latin typeface="Californian FB" pitchFamily="18" charset="0"/>
              </a:defRPr>
            </a:lvl5pPr>
            <a:lvl6pPr marL="2514600" indent="-228600" eaLnBrk="0" fontAlgn="base" hangingPunct="0">
              <a:spcBef>
                <a:spcPct val="0"/>
              </a:spcBef>
              <a:spcAft>
                <a:spcPct val="0"/>
              </a:spcAft>
              <a:defRPr sz="3200" b="1">
                <a:solidFill>
                  <a:schemeClr val="tx1"/>
                </a:solidFill>
                <a:latin typeface="Californian FB" pitchFamily="18" charset="0"/>
              </a:defRPr>
            </a:lvl6pPr>
            <a:lvl7pPr marL="2971800" indent="-228600" eaLnBrk="0" fontAlgn="base" hangingPunct="0">
              <a:spcBef>
                <a:spcPct val="0"/>
              </a:spcBef>
              <a:spcAft>
                <a:spcPct val="0"/>
              </a:spcAft>
              <a:defRPr sz="3200" b="1">
                <a:solidFill>
                  <a:schemeClr val="tx1"/>
                </a:solidFill>
                <a:latin typeface="Californian FB" pitchFamily="18" charset="0"/>
              </a:defRPr>
            </a:lvl7pPr>
            <a:lvl8pPr marL="3429000" indent="-228600" eaLnBrk="0" fontAlgn="base" hangingPunct="0">
              <a:spcBef>
                <a:spcPct val="0"/>
              </a:spcBef>
              <a:spcAft>
                <a:spcPct val="0"/>
              </a:spcAft>
              <a:defRPr sz="3200" b="1">
                <a:solidFill>
                  <a:schemeClr val="tx1"/>
                </a:solidFill>
                <a:latin typeface="Californian FB" pitchFamily="18" charset="0"/>
              </a:defRPr>
            </a:lvl8pPr>
            <a:lvl9pPr marL="3886200" indent="-228600" eaLnBrk="0" fontAlgn="base" hangingPunct="0">
              <a:spcBef>
                <a:spcPct val="0"/>
              </a:spcBef>
              <a:spcAft>
                <a:spcPct val="0"/>
              </a:spcAft>
              <a:defRPr sz="3200" b="1">
                <a:solidFill>
                  <a:schemeClr val="tx1"/>
                </a:solidFill>
                <a:latin typeface="Californian FB" pitchFamily="18" charset="0"/>
              </a:defRPr>
            </a:lvl9pPr>
          </a:lstStyle>
          <a:p>
            <a:r>
              <a:rPr lang="en-US" altLang="en-US" sz="1400" b="0" dirty="0">
                <a:solidFill>
                  <a:schemeClr val="folHlink"/>
                </a:solidFill>
                <a:latin typeface="Times New Roman" pitchFamily="18" charset="0"/>
              </a:rPr>
              <a:t>Short P, like 4-digit, brute-force, use padding; </a:t>
            </a:r>
          </a:p>
          <a:p>
            <a:r>
              <a:rPr lang="en-US" altLang="en-US" sz="1400" b="0" dirty="0">
                <a:solidFill>
                  <a:schemeClr val="folHlink"/>
                </a:solidFill>
                <a:latin typeface="Times New Roman" pitchFamily="18" charset="0"/>
              </a:rPr>
              <a:t>Cyclic: E(E..(E(C))) = P; Unconcealed: C = P</a:t>
            </a:r>
            <a:endParaRPr lang="en-US" altLang="en-US" sz="1400" dirty="0">
              <a:solidFill>
                <a:schemeClr val="hlink"/>
              </a:solidFill>
              <a:latin typeface="Times New Roman" pitchFamily="18" charset="0"/>
            </a:endParaRPr>
          </a:p>
        </p:txBody>
      </p:sp>
      <p:sp>
        <p:nvSpPr>
          <p:cNvPr id="12" name="Text Box 17"/>
          <p:cNvSpPr txBox="1">
            <a:spLocks noChangeArrowheads="1"/>
          </p:cNvSpPr>
          <p:nvPr/>
        </p:nvSpPr>
        <p:spPr bwMode="auto">
          <a:xfrm>
            <a:off x="5194102" y="5413648"/>
            <a:ext cx="3505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Californian FB" pitchFamily="18" charset="0"/>
              </a:defRPr>
            </a:lvl1pPr>
            <a:lvl2pPr marL="742950" indent="-285750">
              <a:defRPr sz="3200" b="1">
                <a:solidFill>
                  <a:schemeClr val="tx1"/>
                </a:solidFill>
                <a:latin typeface="Californian FB" pitchFamily="18" charset="0"/>
              </a:defRPr>
            </a:lvl2pPr>
            <a:lvl3pPr marL="1143000" indent="-228600">
              <a:defRPr sz="3200" b="1">
                <a:solidFill>
                  <a:schemeClr val="tx1"/>
                </a:solidFill>
                <a:latin typeface="Californian FB" pitchFamily="18" charset="0"/>
              </a:defRPr>
            </a:lvl3pPr>
            <a:lvl4pPr marL="1600200" indent="-228600">
              <a:defRPr sz="3200" b="1">
                <a:solidFill>
                  <a:schemeClr val="tx1"/>
                </a:solidFill>
                <a:latin typeface="Californian FB" pitchFamily="18" charset="0"/>
              </a:defRPr>
            </a:lvl4pPr>
            <a:lvl5pPr marL="2057400" indent="-228600">
              <a:defRPr sz="3200" b="1">
                <a:solidFill>
                  <a:schemeClr val="tx1"/>
                </a:solidFill>
                <a:latin typeface="Californian FB" pitchFamily="18" charset="0"/>
              </a:defRPr>
            </a:lvl5pPr>
            <a:lvl6pPr marL="2514600" indent="-228600" eaLnBrk="0" fontAlgn="base" hangingPunct="0">
              <a:spcBef>
                <a:spcPct val="0"/>
              </a:spcBef>
              <a:spcAft>
                <a:spcPct val="0"/>
              </a:spcAft>
              <a:defRPr sz="3200" b="1">
                <a:solidFill>
                  <a:schemeClr val="tx1"/>
                </a:solidFill>
                <a:latin typeface="Californian FB" pitchFamily="18" charset="0"/>
              </a:defRPr>
            </a:lvl6pPr>
            <a:lvl7pPr marL="2971800" indent="-228600" eaLnBrk="0" fontAlgn="base" hangingPunct="0">
              <a:spcBef>
                <a:spcPct val="0"/>
              </a:spcBef>
              <a:spcAft>
                <a:spcPct val="0"/>
              </a:spcAft>
              <a:defRPr sz="3200" b="1">
                <a:solidFill>
                  <a:schemeClr val="tx1"/>
                </a:solidFill>
                <a:latin typeface="Californian FB" pitchFamily="18" charset="0"/>
              </a:defRPr>
            </a:lvl7pPr>
            <a:lvl8pPr marL="3429000" indent="-228600" eaLnBrk="0" fontAlgn="base" hangingPunct="0">
              <a:spcBef>
                <a:spcPct val="0"/>
              </a:spcBef>
              <a:spcAft>
                <a:spcPct val="0"/>
              </a:spcAft>
              <a:defRPr sz="3200" b="1">
                <a:solidFill>
                  <a:schemeClr val="tx1"/>
                </a:solidFill>
                <a:latin typeface="Californian FB" pitchFamily="18" charset="0"/>
              </a:defRPr>
            </a:lvl8pPr>
            <a:lvl9pPr marL="3886200" indent="-228600" eaLnBrk="0" fontAlgn="base" hangingPunct="0">
              <a:spcBef>
                <a:spcPct val="0"/>
              </a:spcBef>
              <a:spcAft>
                <a:spcPct val="0"/>
              </a:spcAft>
              <a:defRPr sz="3200" b="1">
                <a:solidFill>
                  <a:schemeClr val="tx1"/>
                </a:solidFill>
                <a:latin typeface="Californian FB" pitchFamily="18" charset="0"/>
              </a:defRPr>
            </a:lvl9pPr>
          </a:lstStyle>
          <a:p>
            <a:r>
              <a:rPr lang="en-US" altLang="en-US" sz="1600" b="0" dirty="0">
                <a:solidFill>
                  <a:schemeClr val="folHlink"/>
                </a:solidFill>
                <a:latin typeface="Times New Roman" pitchFamily="18" charset="0"/>
              </a:rPr>
              <a:t>Alice and Bob use same n.</a:t>
            </a:r>
            <a:r>
              <a:rPr lang="en-US" altLang="en-US" sz="1200" b="0" dirty="0">
                <a:solidFill>
                  <a:schemeClr val="folHlink"/>
                </a:solidFill>
                <a:latin typeface="Times New Roman" pitchFamily="18" charset="0"/>
              </a:rPr>
              <a:t> </a:t>
            </a:r>
            <a:endParaRPr lang="en-US" altLang="en-US" sz="1200" dirty="0">
              <a:solidFill>
                <a:schemeClr val="hlink"/>
              </a:solidFill>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99535"/>
            <a:ext cx="7570787" cy="4486275"/>
          </a:xfrm>
        </p:spPr>
        <p:txBody>
          <a:bodyPr>
            <a:normAutofit/>
          </a:bodyPr>
          <a:lstStyle/>
          <a:p>
            <a:r>
              <a:rPr lang="en-US" dirty="0"/>
              <a:t>Misconceptions about Public-key encryption:</a:t>
            </a:r>
          </a:p>
          <a:p>
            <a:pPr lvl="1"/>
            <a:r>
              <a:rPr lang="en-US" dirty="0"/>
              <a:t>Public-key encryption is more secure from cryptanalysis than symmetric encryption</a:t>
            </a:r>
          </a:p>
          <a:p>
            <a:pPr lvl="1"/>
            <a:r>
              <a:rPr lang="en-US" dirty="0"/>
              <a:t>Public-key encryption is a general-purpose technique that has made symmetric encryption obsolete</a:t>
            </a:r>
          </a:p>
          <a:p>
            <a:pPr lvl="1"/>
            <a:r>
              <a:rPr lang="en-US" dirty="0"/>
              <a:t>There is a feeling that key distribution is trivial when using public-key encryption, compared to the cumbersome handshaking involved with key distribution centers for symmetric encryption</a:t>
            </a:r>
          </a:p>
        </p:txBody>
      </p:sp>
      <p:sp>
        <p:nvSpPr>
          <p:cNvPr id="2" name="Title 1"/>
          <p:cNvSpPr>
            <a:spLocks noGrp="1"/>
          </p:cNvSpPr>
          <p:nvPr>
            <p:ph type="title"/>
          </p:nvPr>
        </p:nvSpPr>
        <p:spPr>
          <a:xfrm>
            <a:off x="1259631" y="39689"/>
            <a:ext cx="7884369" cy="869032"/>
          </a:xfrm>
        </p:spPr>
        <p:txBody>
          <a:bodyPr/>
          <a:lstStyle/>
          <a:p>
            <a:pPr>
              <a:lnSpc>
                <a:spcPts val="4800"/>
              </a:lnSpc>
            </a:pPr>
            <a:br>
              <a:rPr lang="en-US" sz="4400" dirty="0"/>
            </a:br>
            <a:r>
              <a:rPr lang="en-US" sz="4400" dirty="0"/>
              <a:t>Public-Key Encryption</a:t>
            </a:r>
          </a:p>
        </p:txBody>
      </p:sp>
      <p:pic>
        <p:nvPicPr>
          <p:cNvPr id="6" name="Picture 5"/>
          <p:cNvPicPr>
            <a:picLocks noChangeAspect="1"/>
          </p:cNvPicPr>
          <p:nvPr/>
        </p:nvPicPr>
        <p:blipFill>
          <a:blip r:embed="rId3"/>
          <a:stretch>
            <a:fillRect/>
          </a:stretch>
        </p:blipFill>
        <p:spPr>
          <a:xfrm rot="18145252">
            <a:off x="6717835" y="4281149"/>
            <a:ext cx="2082800" cy="939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611560" y="1124744"/>
            <a:ext cx="7570787" cy="5095875"/>
          </a:xfrm>
        </p:spPr>
        <p:txBody>
          <a:bodyPr>
            <a:normAutofit/>
          </a:bodyPr>
          <a:lstStyle/>
          <a:p>
            <a:r>
              <a:rPr lang="en-US" altLang="en-US" sz="3200" dirty="0">
                <a:latin typeface="Times New Roman" pitchFamily="18" charset="0"/>
              </a:rPr>
              <a:t>Chosen ciphertext attack:</a:t>
            </a:r>
            <a:r>
              <a:rPr lang="en-US" altLang="en-US" sz="2800" dirty="0">
                <a:latin typeface="Times New Roman" pitchFamily="18" charset="0"/>
              </a:rPr>
              <a:t> </a:t>
            </a:r>
          </a:p>
          <a:p>
            <a:pPr lvl="1"/>
            <a:r>
              <a:rPr lang="en-US" altLang="en-US" dirty="0">
                <a:latin typeface="Times New Roman" pitchFamily="18" charset="0"/>
              </a:rPr>
              <a:t>If Bob would decrypt a cipher other than C to Eve.</a:t>
            </a:r>
          </a:p>
          <a:p>
            <a:pPr marL="0" indent="0">
              <a:buNone/>
            </a:pPr>
            <a:r>
              <a:rPr lang="en-US" altLang="en-US" sz="2800" dirty="0">
                <a:latin typeface="Times New Roman" pitchFamily="18" charset="0"/>
              </a:rPr>
              <a:t> </a:t>
            </a:r>
          </a:p>
          <a:p>
            <a:pPr lvl="1">
              <a:buFontTx/>
              <a:buAutoNum type="arabicPeriod"/>
            </a:pPr>
            <a:r>
              <a:rPr lang="en-US" altLang="en-US" dirty="0">
                <a:latin typeface="Times New Roman" pitchFamily="18" charset="0"/>
              </a:rPr>
              <a:t>Eve chooses integer r relatively prime to n. </a:t>
            </a:r>
          </a:p>
          <a:p>
            <a:pPr lvl="1">
              <a:buFontTx/>
              <a:buAutoNum type="arabicPeriod"/>
            </a:pPr>
            <a:r>
              <a:rPr lang="en-US" altLang="en-US" dirty="0">
                <a:latin typeface="Times" pitchFamily="18" charset="0"/>
              </a:rPr>
              <a:t>Eve sends Y = </a:t>
            </a:r>
            <a:r>
              <a:rPr lang="en-US" altLang="en-US" dirty="0" err="1">
                <a:latin typeface="Times" pitchFamily="18" charset="0"/>
              </a:rPr>
              <a:t>r</a:t>
            </a:r>
            <a:r>
              <a:rPr lang="en-US" altLang="en-US" baseline="30000" dirty="0" err="1">
                <a:latin typeface="Times" pitchFamily="18" charset="0"/>
              </a:rPr>
              <a:t>e</a:t>
            </a:r>
            <a:r>
              <a:rPr lang="en-US" altLang="en-US" dirty="0" err="1">
                <a:latin typeface="Times" pitchFamily="18" charset="0"/>
              </a:rPr>
              <a:t>.C</a:t>
            </a:r>
            <a:r>
              <a:rPr lang="en-US" altLang="en-US" dirty="0">
                <a:latin typeface="Times" pitchFamily="18" charset="0"/>
              </a:rPr>
              <a:t> (mod n) to Bob for decryption.</a:t>
            </a:r>
          </a:p>
          <a:p>
            <a:pPr lvl="1">
              <a:buFontTx/>
              <a:buAutoNum type="arabicPeriod"/>
            </a:pPr>
            <a:endParaRPr lang="en-US" altLang="en-US" dirty="0">
              <a:latin typeface="Times" pitchFamily="18" charset="0"/>
            </a:endParaRPr>
          </a:p>
          <a:p>
            <a:pPr lvl="1">
              <a:buFontTx/>
              <a:buAutoNum type="arabicPeriod"/>
            </a:pPr>
            <a:r>
              <a:rPr lang="en-US" altLang="en-US" dirty="0">
                <a:latin typeface="Times" pitchFamily="18" charset="0"/>
              </a:rPr>
              <a:t>Bob decrypts Y and sends Z = </a:t>
            </a:r>
            <a:r>
              <a:rPr lang="en-US" altLang="en-US" dirty="0" err="1">
                <a:latin typeface="Times" pitchFamily="18" charset="0"/>
              </a:rPr>
              <a:t>Y</a:t>
            </a:r>
            <a:r>
              <a:rPr lang="en-US" altLang="en-US" baseline="30000" dirty="0" err="1">
                <a:latin typeface="Times" pitchFamily="18" charset="0"/>
              </a:rPr>
              <a:t>d</a:t>
            </a:r>
            <a:r>
              <a:rPr lang="en-US" altLang="en-US" baseline="30000" dirty="0">
                <a:latin typeface="Times" pitchFamily="18" charset="0"/>
              </a:rPr>
              <a:t> </a:t>
            </a:r>
            <a:r>
              <a:rPr lang="en-US" altLang="en-US" dirty="0">
                <a:latin typeface="Times" pitchFamily="18" charset="0"/>
              </a:rPr>
              <a:t>(mod n) to Eve.</a:t>
            </a:r>
          </a:p>
          <a:p>
            <a:pPr lvl="1">
              <a:buFontTx/>
              <a:buAutoNum type="arabicPeriod"/>
            </a:pPr>
            <a:endParaRPr lang="en-US" altLang="en-US" dirty="0">
              <a:latin typeface="Times" pitchFamily="18" charset="0"/>
            </a:endParaRPr>
          </a:p>
          <a:p>
            <a:pPr lvl="1">
              <a:buFontTx/>
              <a:buAutoNum type="arabicPeriod"/>
            </a:pPr>
            <a:r>
              <a:rPr lang="en-US" altLang="en-US" dirty="0">
                <a:latin typeface="Times" pitchFamily="18" charset="0"/>
              </a:rPr>
              <a:t>Eve computes: Z.r</a:t>
            </a:r>
            <a:r>
              <a:rPr lang="en-US" altLang="en-US" baseline="30000" dirty="0">
                <a:latin typeface="Times" pitchFamily="18" charset="0"/>
              </a:rPr>
              <a:t>-1</a:t>
            </a:r>
            <a:r>
              <a:rPr lang="en-US" altLang="en-US" dirty="0">
                <a:latin typeface="Times" pitchFamily="18" charset="0"/>
              </a:rPr>
              <a:t> (mod n) = (</a:t>
            </a:r>
            <a:r>
              <a:rPr lang="en-US" altLang="en-US" dirty="0" err="1">
                <a:latin typeface="Times" pitchFamily="18" charset="0"/>
              </a:rPr>
              <a:t>r</a:t>
            </a:r>
            <a:r>
              <a:rPr lang="en-US" altLang="en-US" baseline="30000" dirty="0" err="1">
                <a:latin typeface="Times" pitchFamily="18" charset="0"/>
              </a:rPr>
              <a:t>e</a:t>
            </a:r>
            <a:r>
              <a:rPr lang="en-US" altLang="en-US" dirty="0" err="1">
                <a:latin typeface="Times" pitchFamily="18" charset="0"/>
              </a:rPr>
              <a:t>.C</a:t>
            </a:r>
            <a:r>
              <a:rPr lang="en-US" altLang="en-US" dirty="0">
                <a:latin typeface="Times" pitchFamily="18" charset="0"/>
              </a:rPr>
              <a:t>)</a:t>
            </a:r>
            <a:r>
              <a:rPr lang="en-US" altLang="en-US" baseline="30000" dirty="0">
                <a:latin typeface="Times" pitchFamily="18" charset="0"/>
              </a:rPr>
              <a:t>d </a:t>
            </a:r>
            <a:r>
              <a:rPr lang="en-US" altLang="en-US" dirty="0">
                <a:latin typeface="Times" pitchFamily="18" charset="0"/>
              </a:rPr>
              <a:t>. r</a:t>
            </a:r>
            <a:r>
              <a:rPr lang="en-US" altLang="en-US" baseline="30000" dirty="0">
                <a:latin typeface="Times" pitchFamily="18" charset="0"/>
              </a:rPr>
              <a:t>-1</a:t>
            </a:r>
            <a:r>
              <a:rPr lang="en-US" altLang="en-US" dirty="0">
                <a:latin typeface="Times" pitchFamily="18" charset="0"/>
              </a:rPr>
              <a:t> = (r</a:t>
            </a:r>
            <a:r>
              <a:rPr lang="en-US" altLang="en-US" baseline="30000" dirty="0">
                <a:latin typeface="Times" pitchFamily="18" charset="0"/>
              </a:rPr>
              <a:t>ed </a:t>
            </a:r>
            <a:r>
              <a:rPr lang="en-US" altLang="en-US" dirty="0">
                <a:latin typeface="Times" pitchFamily="18" charset="0"/>
              </a:rPr>
              <a:t>. C</a:t>
            </a:r>
            <a:r>
              <a:rPr lang="en-US" altLang="en-US" baseline="30000" dirty="0">
                <a:latin typeface="Times" pitchFamily="18" charset="0"/>
              </a:rPr>
              <a:t>d</a:t>
            </a:r>
            <a:r>
              <a:rPr lang="en-US" altLang="en-US" dirty="0">
                <a:latin typeface="Times" pitchFamily="18" charset="0"/>
              </a:rPr>
              <a:t>) . r</a:t>
            </a:r>
            <a:r>
              <a:rPr lang="en-US" altLang="en-US" baseline="30000" dirty="0">
                <a:latin typeface="Times" pitchFamily="18" charset="0"/>
              </a:rPr>
              <a:t>-1</a:t>
            </a:r>
          </a:p>
          <a:p>
            <a:pPr marL="457200" lvl="1" indent="0">
              <a:buNone/>
            </a:pPr>
            <a:r>
              <a:rPr lang="en-US" altLang="en-US" dirty="0">
                <a:latin typeface="Times" pitchFamily="18" charset="0"/>
              </a:rPr>
              <a:t>					 = (r</a:t>
            </a:r>
            <a:r>
              <a:rPr lang="en-US" altLang="en-US" baseline="30000" dirty="0">
                <a:latin typeface="Times" pitchFamily="18" charset="0"/>
              </a:rPr>
              <a:t>1</a:t>
            </a:r>
            <a:r>
              <a:rPr lang="en-US" altLang="en-US" dirty="0">
                <a:latin typeface="Times" pitchFamily="18" charset="0"/>
              </a:rPr>
              <a:t>. P) . r</a:t>
            </a:r>
            <a:r>
              <a:rPr lang="en-US" altLang="en-US" baseline="30000" dirty="0">
                <a:latin typeface="Times" pitchFamily="18" charset="0"/>
              </a:rPr>
              <a:t>-1</a:t>
            </a:r>
            <a:r>
              <a:rPr lang="en-US" altLang="en-US" dirty="0">
                <a:latin typeface="Times" pitchFamily="18" charset="0"/>
              </a:rPr>
              <a:t> = P</a:t>
            </a:r>
            <a:endParaRPr lang="en-US" altLang="en-US" baseline="30000" dirty="0">
              <a:latin typeface="Times" pitchFamily="18" charset="0"/>
            </a:endParaRPr>
          </a:p>
        </p:txBody>
      </p:sp>
      <p:sp>
        <p:nvSpPr>
          <p:cNvPr id="60418" name="Rectangle 2"/>
          <p:cNvSpPr>
            <a:spLocks noGrp="1" noChangeArrowheads="1"/>
          </p:cNvSpPr>
          <p:nvPr>
            <p:ph type="title"/>
          </p:nvPr>
        </p:nvSpPr>
        <p:spPr/>
        <p:txBody>
          <a:bodyPr/>
          <a:lstStyle/>
          <a:p>
            <a:r>
              <a:rPr lang="en-AU" dirty="0"/>
              <a:t>Attacks on RSA</a:t>
            </a:r>
          </a:p>
        </p:txBody>
      </p:sp>
      <p:pic>
        <p:nvPicPr>
          <p:cNvPr id="3074" name="Picture 2" descr="I:\SultanData\Desktop\Ev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312" y="4378918"/>
            <a:ext cx="504056" cy="76372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SultanData\Desktop\bob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01" y="3429000"/>
            <a:ext cx="492753" cy="8545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SultanData\Desktop\Ev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289" y="2549000"/>
            <a:ext cx="463029" cy="69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AU" dirty="0"/>
              <a:t>Attacks on RSA</a:t>
            </a:r>
          </a:p>
        </p:txBody>
      </p:sp>
      <p:sp>
        <p:nvSpPr>
          <p:cNvPr id="4" name="Text Box 10"/>
          <p:cNvSpPr txBox="1">
            <a:spLocks noGrp="1" noChangeArrowheads="1"/>
          </p:cNvSpPr>
          <p:nvPr>
            <p:ph idx="1"/>
          </p:nvPr>
        </p:nvSpPr>
        <p:spPr bwMode="auto">
          <a:xfrm>
            <a:off x="611188" y="1125538"/>
            <a:ext cx="7570787"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200" b="1">
                <a:solidFill>
                  <a:schemeClr val="tx1"/>
                </a:solidFill>
                <a:latin typeface="Californian FB" pitchFamily="18" charset="0"/>
              </a:defRPr>
            </a:lvl1pPr>
            <a:lvl2pPr marL="914400" indent="-457200">
              <a:defRPr sz="3200" b="1">
                <a:solidFill>
                  <a:schemeClr val="tx1"/>
                </a:solidFill>
                <a:latin typeface="Californian FB" pitchFamily="18" charset="0"/>
              </a:defRPr>
            </a:lvl2pPr>
            <a:lvl3pPr marL="1371600" indent="-457200">
              <a:defRPr sz="3200" b="1">
                <a:solidFill>
                  <a:schemeClr val="tx1"/>
                </a:solidFill>
                <a:latin typeface="Californian FB" pitchFamily="18" charset="0"/>
              </a:defRPr>
            </a:lvl3pPr>
            <a:lvl4pPr marL="1828800" indent="-457200">
              <a:defRPr sz="3200" b="1">
                <a:solidFill>
                  <a:schemeClr val="tx1"/>
                </a:solidFill>
                <a:latin typeface="Californian FB" pitchFamily="18" charset="0"/>
              </a:defRPr>
            </a:lvl4pPr>
            <a:lvl5pPr marL="2286000" indent="-457200">
              <a:defRPr sz="3200" b="1">
                <a:solidFill>
                  <a:schemeClr val="tx1"/>
                </a:solidFill>
                <a:latin typeface="Californian FB" pitchFamily="18" charset="0"/>
              </a:defRPr>
            </a:lvl5pPr>
            <a:lvl6pPr marL="2743200" indent="-457200" eaLnBrk="0" fontAlgn="base" hangingPunct="0">
              <a:spcBef>
                <a:spcPct val="0"/>
              </a:spcBef>
              <a:spcAft>
                <a:spcPct val="0"/>
              </a:spcAft>
              <a:defRPr sz="3200" b="1">
                <a:solidFill>
                  <a:schemeClr val="tx1"/>
                </a:solidFill>
                <a:latin typeface="Californian FB" pitchFamily="18" charset="0"/>
              </a:defRPr>
            </a:lvl6pPr>
            <a:lvl7pPr marL="3200400" indent="-457200" eaLnBrk="0" fontAlgn="base" hangingPunct="0">
              <a:spcBef>
                <a:spcPct val="0"/>
              </a:spcBef>
              <a:spcAft>
                <a:spcPct val="0"/>
              </a:spcAft>
              <a:defRPr sz="3200" b="1">
                <a:solidFill>
                  <a:schemeClr val="tx1"/>
                </a:solidFill>
                <a:latin typeface="Californian FB" pitchFamily="18" charset="0"/>
              </a:defRPr>
            </a:lvl7pPr>
            <a:lvl8pPr marL="3657600" indent="-457200" eaLnBrk="0" fontAlgn="base" hangingPunct="0">
              <a:spcBef>
                <a:spcPct val="0"/>
              </a:spcBef>
              <a:spcAft>
                <a:spcPct val="0"/>
              </a:spcAft>
              <a:defRPr sz="3200" b="1">
                <a:solidFill>
                  <a:schemeClr val="tx1"/>
                </a:solidFill>
                <a:latin typeface="Californian FB" pitchFamily="18" charset="0"/>
              </a:defRPr>
            </a:lvl8pPr>
            <a:lvl9pPr marL="4114800" indent="-457200" eaLnBrk="0" fontAlgn="base" hangingPunct="0">
              <a:spcBef>
                <a:spcPct val="0"/>
              </a:spcBef>
              <a:spcAft>
                <a:spcPct val="0"/>
              </a:spcAft>
              <a:defRPr sz="3200" b="1">
                <a:solidFill>
                  <a:schemeClr val="tx1"/>
                </a:solidFill>
                <a:latin typeface="Californian FB" pitchFamily="18" charset="0"/>
              </a:defRPr>
            </a:lvl9pPr>
          </a:lstStyle>
          <a:p>
            <a:r>
              <a:rPr lang="en-US" altLang="en-US" sz="2800" dirty="0">
                <a:latin typeface="Times" pitchFamily="18" charset="0"/>
              </a:rPr>
              <a:t>Plaintext</a:t>
            </a:r>
          </a:p>
          <a:p>
            <a:r>
              <a:rPr lang="en-US" altLang="en-US" sz="2400" dirty="0">
                <a:latin typeface="Times" pitchFamily="18" charset="0"/>
              </a:rPr>
              <a:t>Short Plaintext attack:  </a:t>
            </a:r>
            <a:r>
              <a:rPr lang="en-US" altLang="en-US" sz="2400" b="0" dirty="0">
                <a:latin typeface="Times" pitchFamily="18" charset="0"/>
              </a:rPr>
              <a:t>If P is short, like 4-digit:</a:t>
            </a:r>
          </a:p>
          <a:p>
            <a:pPr>
              <a:buFontTx/>
              <a:buAutoNum type="arabicPeriod"/>
            </a:pPr>
            <a:r>
              <a:rPr lang="en-US" altLang="en-US" sz="2400" b="0" dirty="0">
                <a:latin typeface="Times" pitchFamily="18" charset="0"/>
              </a:rPr>
              <a:t>Eve encrypts all plaintexts P</a:t>
            </a:r>
            <a:r>
              <a:rPr lang="en-US" altLang="en-US" sz="2400" b="0" baseline="-25000" dirty="0">
                <a:latin typeface="Times" pitchFamily="18" charset="0"/>
              </a:rPr>
              <a:t>i</a:t>
            </a:r>
            <a:r>
              <a:rPr lang="en-US" altLang="en-US" sz="2400" b="0" dirty="0">
                <a:latin typeface="Times" pitchFamily="18" charset="0"/>
              </a:rPr>
              <a:t> from 0000 to 9999.</a:t>
            </a:r>
          </a:p>
          <a:p>
            <a:pPr>
              <a:buFontTx/>
              <a:buAutoNum type="arabicPeriod"/>
            </a:pPr>
            <a:r>
              <a:rPr lang="en-US" altLang="en-US" sz="2400" b="0" dirty="0">
                <a:latin typeface="Times" pitchFamily="18" charset="0"/>
              </a:rPr>
              <a:t>Eve stops when she gets ciphertext = C, and output P</a:t>
            </a:r>
            <a:r>
              <a:rPr lang="en-US" altLang="en-US" sz="2400" b="0" baseline="-25000" dirty="0">
                <a:latin typeface="Times" pitchFamily="18" charset="0"/>
              </a:rPr>
              <a:t>i</a:t>
            </a:r>
            <a:r>
              <a:rPr lang="en-US" altLang="en-US" sz="2400" b="0" dirty="0">
                <a:latin typeface="Times" pitchFamily="18" charset="0"/>
              </a:rPr>
              <a:t>.</a:t>
            </a:r>
          </a:p>
          <a:p>
            <a:r>
              <a:rPr lang="en-US" altLang="en-US" sz="2400" dirty="0">
                <a:latin typeface="Times" pitchFamily="18" charset="0"/>
              </a:rPr>
              <a:t>Cyclic attack:</a:t>
            </a:r>
            <a:r>
              <a:rPr lang="en-US" altLang="en-US" sz="2400" b="0" dirty="0">
                <a:latin typeface="Times" pitchFamily="18" charset="0"/>
              </a:rPr>
              <a:t> ciphertext is a permutation of plaintext, therefore, E(E(…E(C)..)) = P.</a:t>
            </a:r>
          </a:p>
          <a:p>
            <a:pPr>
              <a:buFontTx/>
              <a:buAutoNum type="arabicPeriod"/>
            </a:pPr>
            <a:r>
              <a:rPr lang="en-US" altLang="en-US" sz="2400" b="0" dirty="0">
                <a:latin typeface="Times" pitchFamily="18" charset="0"/>
              </a:rPr>
              <a:t>Eve keeps encrypting C k-times until she get back to C.</a:t>
            </a:r>
          </a:p>
          <a:p>
            <a:pPr>
              <a:buFontTx/>
              <a:buAutoNum type="arabicPeriod"/>
            </a:pPr>
            <a:r>
              <a:rPr lang="en-US" altLang="en-US" sz="2400" b="0" dirty="0">
                <a:latin typeface="Times" pitchFamily="18" charset="0"/>
              </a:rPr>
              <a:t>Eve output P as the last value she got (at step k -1)</a:t>
            </a:r>
          </a:p>
          <a:p>
            <a:r>
              <a:rPr lang="en-US" altLang="en-US" sz="2400" b="0" dirty="0">
                <a:latin typeface="Times" pitchFamily="18" charset="0"/>
              </a:rPr>
              <a:t>This is not practical, and may need same time as brute-force.</a:t>
            </a:r>
          </a:p>
          <a:p>
            <a:r>
              <a:rPr lang="en-US" altLang="en-US" sz="2400" dirty="0">
                <a:latin typeface="Times" pitchFamily="18" charset="0"/>
              </a:rPr>
              <a:t>Unconcealed message attack</a:t>
            </a:r>
            <a:r>
              <a:rPr lang="en-US" altLang="en-US" dirty="0">
                <a:latin typeface="Times" pitchFamily="18" charset="0"/>
              </a:rPr>
              <a:t>:</a:t>
            </a:r>
            <a:r>
              <a:rPr lang="en-US" altLang="en-US" b="0" dirty="0">
                <a:latin typeface="Times" pitchFamily="18" charset="0"/>
              </a:rPr>
              <a:t> </a:t>
            </a:r>
            <a:r>
              <a:rPr lang="en-US" altLang="en-US" sz="2400" b="0" dirty="0">
                <a:latin typeface="Times" pitchFamily="18" charset="0"/>
              </a:rPr>
              <a:t>If C = P, the encryption algorithm should reject the plaintext. The use should use padding.</a:t>
            </a:r>
          </a:p>
        </p:txBody>
      </p:sp>
    </p:spTree>
    <p:extLst>
      <p:ext uri="{BB962C8B-B14F-4D97-AF65-F5344CB8AC3E}">
        <p14:creationId xmlns:p14="http://schemas.microsoft.com/office/powerpoint/2010/main" val="903106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AU" dirty="0"/>
              <a:t>Attacks on RSA</a:t>
            </a:r>
          </a:p>
        </p:txBody>
      </p:sp>
      <p:sp>
        <p:nvSpPr>
          <p:cNvPr id="4" name="Text Box 10"/>
          <p:cNvSpPr txBox="1">
            <a:spLocks noGrp="1" noChangeArrowheads="1"/>
          </p:cNvSpPr>
          <p:nvPr>
            <p:ph idx="1"/>
          </p:nvPr>
        </p:nvSpPr>
        <p:spPr bwMode="auto">
          <a:xfrm>
            <a:off x="611188" y="1125538"/>
            <a:ext cx="7570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3200" b="1">
                <a:solidFill>
                  <a:schemeClr val="tx1"/>
                </a:solidFill>
                <a:latin typeface="Californian FB" pitchFamily="18" charset="0"/>
              </a:defRPr>
            </a:lvl1pPr>
            <a:lvl2pPr marL="914400" indent="-457200">
              <a:defRPr sz="3200" b="1">
                <a:solidFill>
                  <a:schemeClr val="tx1"/>
                </a:solidFill>
                <a:latin typeface="Californian FB" pitchFamily="18" charset="0"/>
              </a:defRPr>
            </a:lvl2pPr>
            <a:lvl3pPr marL="1371600" indent="-457200">
              <a:defRPr sz="3200" b="1">
                <a:solidFill>
                  <a:schemeClr val="tx1"/>
                </a:solidFill>
                <a:latin typeface="Californian FB" pitchFamily="18" charset="0"/>
              </a:defRPr>
            </a:lvl3pPr>
            <a:lvl4pPr marL="1828800" indent="-457200">
              <a:defRPr sz="3200" b="1">
                <a:solidFill>
                  <a:schemeClr val="tx1"/>
                </a:solidFill>
                <a:latin typeface="Californian FB" pitchFamily="18" charset="0"/>
              </a:defRPr>
            </a:lvl4pPr>
            <a:lvl5pPr marL="2286000" indent="-457200">
              <a:defRPr sz="3200" b="1">
                <a:solidFill>
                  <a:schemeClr val="tx1"/>
                </a:solidFill>
                <a:latin typeface="Californian FB" pitchFamily="18" charset="0"/>
              </a:defRPr>
            </a:lvl5pPr>
            <a:lvl6pPr marL="2743200" indent="-457200" eaLnBrk="0" fontAlgn="base" hangingPunct="0">
              <a:spcBef>
                <a:spcPct val="0"/>
              </a:spcBef>
              <a:spcAft>
                <a:spcPct val="0"/>
              </a:spcAft>
              <a:defRPr sz="3200" b="1">
                <a:solidFill>
                  <a:schemeClr val="tx1"/>
                </a:solidFill>
                <a:latin typeface="Californian FB" pitchFamily="18" charset="0"/>
              </a:defRPr>
            </a:lvl6pPr>
            <a:lvl7pPr marL="3200400" indent="-457200" eaLnBrk="0" fontAlgn="base" hangingPunct="0">
              <a:spcBef>
                <a:spcPct val="0"/>
              </a:spcBef>
              <a:spcAft>
                <a:spcPct val="0"/>
              </a:spcAft>
              <a:defRPr sz="3200" b="1">
                <a:solidFill>
                  <a:schemeClr val="tx1"/>
                </a:solidFill>
                <a:latin typeface="Californian FB" pitchFamily="18" charset="0"/>
              </a:defRPr>
            </a:lvl7pPr>
            <a:lvl8pPr marL="3657600" indent="-457200" eaLnBrk="0" fontAlgn="base" hangingPunct="0">
              <a:spcBef>
                <a:spcPct val="0"/>
              </a:spcBef>
              <a:spcAft>
                <a:spcPct val="0"/>
              </a:spcAft>
              <a:defRPr sz="3200" b="1">
                <a:solidFill>
                  <a:schemeClr val="tx1"/>
                </a:solidFill>
                <a:latin typeface="Californian FB" pitchFamily="18" charset="0"/>
              </a:defRPr>
            </a:lvl8pPr>
            <a:lvl9pPr marL="4114800" indent="-457200" eaLnBrk="0" fontAlgn="base" hangingPunct="0">
              <a:spcBef>
                <a:spcPct val="0"/>
              </a:spcBef>
              <a:spcAft>
                <a:spcPct val="0"/>
              </a:spcAft>
              <a:defRPr sz="3200" b="1">
                <a:solidFill>
                  <a:schemeClr val="tx1"/>
                </a:solidFill>
                <a:latin typeface="Californian FB" pitchFamily="18" charset="0"/>
              </a:defRPr>
            </a:lvl9pPr>
          </a:lstStyle>
          <a:p>
            <a:r>
              <a:rPr lang="en-US" altLang="en-US" sz="2400" i="1" dirty="0">
                <a:latin typeface="Times New Roman" pitchFamily="18" charset="0"/>
              </a:rPr>
              <a:t>Optimal asymmetric encryption padding (OAEP)</a:t>
            </a:r>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43269"/>
            <a:ext cx="6234112" cy="518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13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Summary</a:t>
            </a:r>
            <a:endParaRPr lang="en-AU" dirty="0"/>
          </a:p>
        </p:txBody>
      </p:sp>
      <p:sp>
        <p:nvSpPr>
          <p:cNvPr id="100355" name="Rectangle 3"/>
          <p:cNvSpPr>
            <a:spLocks noGrp="1" noChangeArrowheads="1"/>
          </p:cNvSpPr>
          <p:nvPr>
            <p:ph sz="half" idx="1"/>
          </p:nvPr>
        </p:nvSpPr>
        <p:spPr>
          <a:xfrm>
            <a:off x="395536" y="1268760"/>
            <a:ext cx="7920880" cy="4464496"/>
          </a:xfrm>
        </p:spPr>
        <p:txBody>
          <a:bodyPr/>
          <a:lstStyle/>
          <a:p>
            <a:r>
              <a:rPr lang="en-US" dirty="0"/>
              <a:t>Public-key cryptosystems</a:t>
            </a:r>
          </a:p>
          <a:p>
            <a:r>
              <a:rPr lang="en-US" dirty="0"/>
              <a:t>Applications for public-key cryptosystems</a:t>
            </a:r>
          </a:p>
          <a:p>
            <a:r>
              <a:rPr lang="en-US" dirty="0"/>
              <a:t>Requirements for public-key cryptography</a:t>
            </a:r>
          </a:p>
          <a:p>
            <a:r>
              <a:rPr lang="en-US" dirty="0"/>
              <a:t>Public-key cryptanalysis</a:t>
            </a:r>
          </a:p>
          <a:p>
            <a:r>
              <a:rPr lang="en-US" dirty="0"/>
              <a:t>RSA Cryptosystem</a:t>
            </a:r>
          </a:p>
          <a:p>
            <a:r>
              <a:rPr lang="en-US" dirty="0"/>
              <a:t>RSA Encryption and Decryption</a:t>
            </a:r>
          </a:p>
          <a:p>
            <a:r>
              <a:rPr lang="en-US" dirty="0"/>
              <a:t>Potential Attacks on RSA</a:t>
            </a:r>
          </a:p>
          <a:p>
            <a:r>
              <a:rPr lang="en-US" dirty="0"/>
              <a:t>Optimal Padding </a:t>
            </a:r>
            <a:r>
              <a:rPr lang="en-US" altLang="en-US" dirty="0">
                <a:latin typeface="Times New Roman" pitchFamily="18" charset="0"/>
              </a:rPr>
              <a:t>(OAEP)</a:t>
            </a:r>
          </a:p>
          <a:p>
            <a:pPr marL="0" indent="0">
              <a:buNone/>
            </a:pP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3648" y="152400"/>
            <a:ext cx="7740352" cy="1255713"/>
          </a:xfrm>
        </p:spPr>
        <p:txBody>
          <a:bodyPr/>
          <a:lstStyle/>
          <a:p>
            <a:r>
              <a:rPr lang="en-US" sz="4400" dirty="0"/>
              <a:t>Table 9.1</a:t>
            </a:r>
            <a:br>
              <a:rPr lang="en-US" sz="4400" dirty="0"/>
            </a:br>
            <a:r>
              <a:rPr lang="en-US" sz="2800" dirty="0"/>
              <a:t>Terminology Related to Asymmetric Encryption</a:t>
            </a:r>
            <a:endParaRPr lang="en-US" sz="4400" dirty="0"/>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3077" t="-2769" b="2769"/>
              <a:stretch>
                <a:fillRect/>
              </a:stretch>
            </p:blipFill>
          </mc:Choice>
          <mc:Fallback>
            <p:blipFill>
              <a:blip r:embed="rId4"/>
              <a:srcRect l="-3077" t="-2769" b="2769"/>
              <a:stretch>
                <a:fillRect/>
              </a:stretch>
            </p:blipFill>
          </mc:Fallback>
        </mc:AlternateContent>
        <p:spPr>
          <a:xfrm>
            <a:off x="152400" y="1484784"/>
            <a:ext cx="8906957" cy="4800600"/>
          </a:xfrm>
          <a:prstGeom prst="rect">
            <a:avLst/>
          </a:prstGeom>
          <a:solidFill>
            <a:schemeClr val="accent1">
              <a:lumMod val="60000"/>
              <a:lumOff val="40000"/>
            </a:schemeClr>
          </a:solidFill>
        </p:spPr>
      </p:pic>
      <p:sp>
        <p:nvSpPr>
          <p:cNvPr id="11" name="Rectangle 10"/>
          <p:cNvSpPr/>
          <p:nvPr/>
        </p:nvSpPr>
        <p:spPr>
          <a:xfrm>
            <a:off x="152400" y="6420479"/>
            <a:ext cx="8839200" cy="276999"/>
          </a:xfrm>
          <a:prstGeom prst="rect">
            <a:avLst/>
          </a:prstGeom>
        </p:spPr>
        <p:txBody>
          <a:bodyPr wrap="square">
            <a:spAutoFit/>
          </a:bodyPr>
          <a:lstStyle/>
          <a:p>
            <a:r>
              <a:rPr lang="en-US" sz="1200" dirty="0"/>
              <a:t>Source: </a:t>
            </a:r>
            <a:r>
              <a:rPr lang="en-US" sz="1200" i="1" dirty="0"/>
              <a:t>Glossary of Key Information Security Terms</a:t>
            </a:r>
            <a:r>
              <a:rPr lang="en-US" sz="1200" dirty="0"/>
              <a:t>, NIST IR 7298 [KISS06]</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792163" y="1268761"/>
            <a:ext cx="7570787" cy="5284440"/>
          </a:xfrm>
        </p:spPr>
        <p:txBody>
          <a:bodyPr>
            <a:normAutofit lnSpcReduction="10000"/>
          </a:bodyPr>
          <a:lstStyle/>
          <a:p>
            <a:r>
              <a:rPr lang="en-US" dirty="0"/>
              <a:t>The concept of public-key cryptography evolved from an attempt to attack two of the most difficult problems associated with symmetric encryption:</a:t>
            </a:r>
          </a:p>
          <a:p>
            <a:endParaRPr lang="en-US" dirty="0"/>
          </a:p>
          <a:p>
            <a:endParaRPr lang="en-US" dirty="0"/>
          </a:p>
          <a:p>
            <a:endParaRPr lang="en-US" dirty="0"/>
          </a:p>
          <a:p>
            <a:endParaRPr lang="en-US" dirty="0"/>
          </a:p>
          <a:p>
            <a:endParaRPr lang="en-US" dirty="0"/>
          </a:p>
          <a:p>
            <a:endParaRPr lang="en-US" dirty="0"/>
          </a:p>
          <a:p>
            <a:r>
              <a:rPr lang="en-US" dirty="0"/>
              <a:t>Whitfield Diffie and Martin Hellman from Stanford University achieved a breakthrough in 1976 by coming up with a method that addressed both problems and was radically different from all previous approaches to cryptography</a:t>
            </a:r>
          </a:p>
          <a:p>
            <a:pPr lvl="1"/>
            <a:endParaRPr lang="en-AU" dirty="0"/>
          </a:p>
        </p:txBody>
      </p:sp>
      <p:sp>
        <p:nvSpPr>
          <p:cNvPr id="7" name="Rectangle 2"/>
          <p:cNvSpPr>
            <a:spLocks noGrp="1" noChangeArrowheads="1"/>
          </p:cNvSpPr>
          <p:nvPr>
            <p:ph type="title"/>
          </p:nvPr>
        </p:nvSpPr>
        <p:spPr>
          <a:xfrm>
            <a:off x="1331640" y="39689"/>
            <a:ext cx="7812359" cy="869032"/>
          </a:xfrm>
        </p:spPr>
        <p:txBody>
          <a:bodyPr/>
          <a:lstStyle/>
          <a:p>
            <a:pPr>
              <a:lnSpc>
                <a:spcPts val="5000"/>
              </a:lnSpc>
            </a:pPr>
            <a:r>
              <a:rPr lang="en-AU" dirty="0"/>
              <a:t>Principles of Public-Key Cryptosystems</a:t>
            </a:r>
          </a:p>
        </p:txBody>
      </p:sp>
      <p:graphicFrame>
        <p:nvGraphicFramePr>
          <p:cNvPr id="4" name="Diagram 3"/>
          <p:cNvGraphicFramePr/>
          <p:nvPr>
            <p:extLst>
              <p:ext uri="{D42A27DB-BD31-4B8C-83A1-F6EECF244321}">
                <p14:modId xmlns:p14="http://schemas.microsoft.com/office/powerpoint/2010/main" val="1956456301"/>
              </p:ext>
            </p:extLst>
          </p:nvPr>
        </p:nvGraphicFramePr>
        <p:xfrm>
          <a:off x="899592" y="2564904"/>
          <a:ext cx="73914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762000" y="1524000"/>
            <a:ext cx="7742237" cy="600075"/>
          </a:xfrm>
        </p:spPr>
        <p:txBody>
          <a:bodyPr>
            <a:normAutofit/>
          </a:bodyPr>
          <a:lstStyle/>
          <a:p>
            <a:r>
              <a:rPr lang="en-AU" dirty="0"/>
              <a:t>A public-key encryption scheme has six ingredients:</a:t>
            </a:r>
          </a:p>
        </p:txBody>
      </p:sp>
      <p:sp>
        <p:nvSpPr>
          <p:cNvPr id="46082" name="Rectangle 2"/>
          <p:cNvSpPr>
            <a:spLocks noGrp="1" noChangeArrowheads="1"/>
          </p:cNvSpPr>
          <p:nvPr>
            <p:ph type="title"/>
          </p:nvPr>
        </p:nvSpPr>
        <p:spPr>
          <a:xfrm>
            <a:off x="1259632" y="39689"/>
            <a:ext cx="7884367" cy="797023"/>
          </a:xfrm>
        </p:spPr>
        <p:txBody>
          <a:bodyPr/>
          <a:lstStyle/>
          <a:p>
            <a:r>
              <a:rPr lang="en-AU" dirty="0"/>
              <a:t>Public-Key Cryptosystems</a:t>
            </a:r>
          </a:p>
        </p:txBody>
      </p:sp>
      <p:graphicFrame>
        <p:nvGraphicFramePr>
          <p:cNvPr id="5" name="Diagram 4"/>
          <p:cNvGraphicFramePr/>
          <p:nvPr/>
        </p:nvGraphicFramePr>
        <p:xfrm>
          <a:off x="228600" y="2057400"/>
          <a:ext cx="8686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762000"/>
            <a:ext cx="3612776" cy="2286000"/>
          </a:xfrm>
        </p:spPr>
        <p:txBody>
          <a:bodyPr/>
          <a:lstStyle/>
          <a:p>
            <a:pPr eaLnBrk="1" hangingPunct="1">
              <a:defRPr/>
            </a:pPr>
            <a:r>
              <a:rPr lang="en-AU" sz="3600" dirty="0"/>
              <a:t>Public-Key</a:t>
            </a:r>
            <a:r>
              <a:rPr lang="en-AU" sz="4400" dirty="0"/>
              <a:t> </a:t>
            </a:r>
            <a:r>
              <a:rPr lang="en-AU" sz="3600" dirty="0"/>
              <a:t>Cryptography</a:t>
            </a:r>
            <a:endParaRPr lang="en-AU" sz="4400" dirty="0"/>
          </a:p>
        </p:txBody>
      </p:sp>
      <p:pic>
        <p:nvPicPr>
          <p:cNvPr id="8" name="Picture 7"/>
          <p:cNvPicPr>
            <a:picLocks noChangeAspect="1"/>
          </p:cNvPicPr>
          <p:nvPr/>
        </p:nvPicPr>
        <p:blipFill>
          <a:blip r:embed="rId3"/>
          <a:stretch>
            <a:fillRect/>
          </a:stretch>
        </p:blipFill>
        <p:spPr>
          <a:xfrm rot="21024055">
            <a:off x="857097" y="3686511"/>
            <a:ext cx="1819291" cy="942077"/>
          </a:xfrm>
          <a:prstGeom prst="rect">
            <a:avLst/>
          </a:prstGeom>
        </p:spPr>
      </p:pic>
      <p:pic>
        <p:nvPicPr>
          <p:cNvPr id="4" name="Picture 3"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rcRect r="3529"/>
              <a:stretch>
                <a:fillRect/>
              </a:stretch>
            </p:blipFill>
          </mc:Choice>
          <mc:Fallback>
            <p:blipFill>
              <a:blip r:embed="rId5"/>
              <a:srcRect r="3529"/>
              <a:stretch>
                <a:fillRect/>
              </a:stretch>
            </p:blipFill>
          </mc:Fallback>
        </mc:AlternateContent>
        <p:spPr>
          <a:xfrm>
            <a:off x="4593332" y="733847"/>
            <a:ext cx="4542259" cy="6093296"/>
          </a:xfrm>
          <a:prstGeom prst="rect">
            <a:avLst/>
          </a:prstGeom>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259632" y="0"/>
            <a:ext cx="7884368" cy="980728"/>
          </a:xfrm>
        </p:spPr>
        <p:txBody>
          <a:bodyPr/>
          <a:lstStyle/>
          <a:p>
            <a:pPr eaLnBrk="1" hangingPunct="1">
              <a:lnSpc>
                <a:spcPts val="4500"/>
              </a:lnSpc>
              <a:defRPr/>
            </a:pPr>
            <a:r>
              <a:rPr lang="en-US" sz="2800" dirty="0"/>
              <a:t>Table 9.2: </a:t>
            </a:r>
            <a:r>
              <a:rPr lang="en-US" sz="2000" dirty="0"/>
              <a:t>Conventional and Public-Key Encryption </a:t>
            </a:r>
            <a:endParaRPr lang="en-AU" sz="2000" dirty="0"/>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38200" y="1219200"/>
            <a:ext cx="7495554" cy="5758588"/>
          </a:xfrm>
          <a:prstGeom prst="rect">
            <a:avLst/>
          </a:prstGeom>
        </p:spPr>
      </p:pic>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331640" y="39688"/>
            <a:ext cx="7812360" cy="874712"/>
          </a:xfrm>
        </p:spPr>
        <p:txBody>
          <a:bodyPr/>
          <a:lstStyle/>
          <a:p>
            <a:pPr eaLnBrk="1" hangingPunct="1">
              <a:defRPr/>
            </a:pPr>
            <a:r>
              <a:rPr lang="en-AU" sz="3600" dirty="0"/>
              <a:t>Public-Key Cryptosystem:  Secrecy</a:t>
            </a:r>
          </a:p>
        </p:txBody>
      </p:sp>
      <p:pic>
        <p:nvPicPr>
          <p:cNvPr id="5" name="Picture 4"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545" t="9412" r="4545" b="9412"/>
              <a:stretch>
                <a:fillRect/>
              </a:stretch>
            </p:blipFill>
          </mc:Choice>
          <mc:Fallback>
            <p:blipFill>
              <a:blip r:embed="rId4"/>
              <a:srcRect l="4545" t="9412" r="4545" b="9412"/>
              <a:stretch>
                <a:fillRect/>
              </a:stretch>
            </p:blipFill>
          </mc:Fallback>
        </mc:AlternateContent>
        <p:spPr>
          <a:xfrm>
            <a:off x="533400" y="1143000"/>
            <a:ext cx="8068087" cy="5566946"/>
          </a:xfrm>
          <a:prstGeom prst="rect">
            <a:avLst/>
          </a:prstGeom>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4545" t="9412" r="4545" b="8235"/>
              <a:stretch>
                <a:fillRect/>
              </a:stretch>
            </p:blipFill>
          </mc:Choice>
          <mc:Fallback>
            <p:blipFill>
              <a:blip r:embed="rId4"/>
              <a:srcRect l="4545" t="9412" r="4545" b="8235"/>
              <a:stretch>
                <a:fillRect/>
              </a:stretch>
            </p:blipFill>
          </mc:Fallback>
        </mc:AlternateContent>
        <p:spPr>
          <a:xfrm>
            <a:off x="533400" y="1066800"/>
            <a:ext cx="8068088" cy="5647646"/>
          </a:xfrm>
          <a:prstGeom prst="rect">
            <a:avLst/>
          </a:prstGeom>
        </p:spPr>
      </p:pic>
      <p:sp>
        <p:nvSpPr>
          <p:cNvPr id="3" name="Rectangle 2"/>
          <p:cNvSpPr txBox="1">
            <a:spLocks noChangeArrowheads="1"/>
          </p:cNvSpPr>
          <p:nvPr/>
        </p:nvSpPr>
        <p:spPr bwMode="auto">
          <a:xfrm>
            <a:off x="1" y="39690"/>
            <a:ext cx="9144000" cy="8747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ts val="6000"/>
              </a:lnSpc>
              <a:spcBef>
                <a:spcPct val="0"/>
              </a:spcBef>
              <a:spcAft>
                <a:spcPct val="0"/>
              </a:spcAft>
              <a:buClrTx/>
              <a:buSzTx/>
              <a:buFontTx/>
              <a:buNone/>
              <a:tabLst/>
              <a:defRPr/>
            </a:pPr>
            <a:r>
              <a:rPr kumimoji="0" lang="en-AU" sz="2800" b="0" i="0" u="none" strike="noStrike" kern="1200" cap="none" spc="0" normalizeH="0" baseline="0" noProof="0" dirty="0">
                <a:ln>
                  <a:noFill/>
                </a:ln>
                <a:solidFill>
                  <a:schemeClr val="tx2"/>
                </a:solidFill>
                <a:effectLst/>
                <a:uLnTx/>
                <a:uFillTx/>
                <a:latin typeface="+mn-lt"/>
                <a:ea typeface="ＭＳ Ｐゴシック" pitchFamily="-84" charset="-128"/>
                <a:cs typeface="ＭＳ Ｐゴシック" pitchFamily="-84" charset="-128"/>
              </a:rPr>
              <a:t>Public-Key Cryptosystem:  Authentication</a:t>
            </a:r>
          </a:p>
        </p:txBody>
      </p:sp>
    </p:spTree>
  </p:cSld>
  <p:clrMapOvr>
    <a:masterClrMapping/>
  </p:clrMapOvr>
  <p:transition spd="med">
    <p:wipe dir="u"/>
  </p:transition>
</p:sld>
</file>

<file path=ppt/theme/_rels/them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8068</TotalTime>
  <Words>3848</Words>
  <Application>Microsoft Office PowerPoint</Application>
  <PresentationFormat>On-screen Show (4:3)</PresentationFormat>
  <Paragraphs>390</Paragraphs>
  <Slides>23</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Arial</vt:lpstr>
      <vt:lpstr>Candara</vt:lpstr>
      <vt:lpstr>Mistral</vt:lpstr>
      <vt:lpstr>Tahoma</vt:lpstr>
      <vt:lpstr>Times</vt:lpstr>
      <vt:lpstr>Times New Roman</vt:lpstr>
      <vt:lpstr>Times-Roman</vt:lpstr>
      <vt:lpstr>Wingdings</vt:lpstr>
      <vt:lpstr>ch01</vt:lpstr>
      <vt:lpstr>1_Blends</vt:lpstr>
      <vt:lpstr>1_ch01</vt:lpstr>
      <vt:lpstr>1_Infusion</vt:lpstr>
      <vt:lpstr>Public Key Cryptography   (&amp; RSA)</vt:lpstr>
      <vt:lpstr> Public-Key Encryption</vt:lpstr>
      <vt:lpstr>Table 9.1 Terminology Related to Asymmetric Encryption</vt:lpstr>
      <vt:lpstr>Principles of Public-Key Cryptosystems</vt:lpstr>
      <vt:lpstr>Public-Key Cryptosystems</vt:lpstr>
      <vt:lpstr>Public-Key Cryptography</vt:lpstr>
      <vt:lpstr>Table 9.2: Conventional and Public-Key Encryption </vt:lpstr>
      <vt:lpstr>Public-Key Cryptosystem:  Secrecy</vt:lpstr>
      <vt:lpstr>PowerPoint Presentation</vt:lpstr>
      <vt:lpstr>PowerPoint Presentation</vt:lpstr>
      <vt:lpstr>Applications for Public-Key Cryptosystems</vt:lpstr>
      <vt:lpstr>Table 9.3 Applications for Public-Key Cryptosystems</vt:lpstr>
      <vt:lpstr>Public-Key Requirements</vt:lpstr>
      <vt:lpstr>Public-Key Requirements</vt:lpstr>
      <vt:lpstr>Public-Key Cryptanalysis</vt:lpstr>
      <vt:lpstr> RSA Scheme</vt:lpstr>
      <vt:lpstr> RSA Example</vt:lpstr>
      <vt:lpstr> RSA Example</vt:lpstr>
      <vt:lpstr>Potential Attacks on RSA</vt:lpstr>
      <vt:lpstr>Attacks on RSA</vt:lpstr>
      <vt:lpstr>Attacks on RSA</vt:lpstr>
      <vt:lpstr>Attacks on RSA</vt:lpstr>
      <vt:lpstr>Summary</vt:lpstr>
    </vt:vector>
  </TitlesOfParts>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dc:title>
  <dc:subject>Public-key cryptography</dc:subject>
  <dc:creator>Dr. Sultan Almuhammadi</dc:creator>
  <cp:lastModifiedBy>Sultan Ahmad Al-Muhammadi</cp:lastModifiedBy>
  <cp:revision>63</cp:revision>
  <dcterms:created xsi:type="dcterms:W3CDTF">2013-02-11T00:49:14Z</dcterms:created>
  <dcterms:modified xsi:type="dcterms:W3CDTF">2023-10-14T00:35:15Z</dcterms:modified>
</cp:coreProperties>
</file>