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4" r:id="rId1"/>
  </p:sldMasterIdLst>
  <p:notesMasterIdLst>
    <p:notesMasterId r:id="rId56"/>
  </p:notesMasterIdLst>
  <p:sldIdLst>
    <p:sldId id="274" r:id="rId2"/>
    <p:sldId id="257" r:id="rId3"/>
    <p:sldId id="258" r:id="rId4"/>
    <p:sldId id="259" r:id="rId5"/>
    <p:sldId id="260" r:id="rId6"/>
    <p:sldId id="263" r:id="rId7"/>
    <p:sldId id="262" r:id="rId8"/>
    <p:sldId id="264" r:id="rId9"/>
    <p:sldId id="306" r:id="rId10"/>
    <p:sldId id="275" r:id="rId11"/>
    <p:sldId id="277" r:id="rId12"/>
    <p:sldId id="278" r:id="rId13"/>
    <p:sldId id="279" r:id="rId14"/>
    <p:sldId id="280" r:id="rId15"/>
    <p:sldId id="265" r:id="rId16"/>
    <p:sldId id="266" r:id="rId17"/>
    <p:sldId id="267" r:id="rId18"/>
    <p:sldId id="268" r:id="rId19"/>
    <p:sldId id="269" r:id="rId20"/>
    <p:sldId id="270" r:id="rId21"/>
    <p:sldId id="271" r:id="rId22"/>
    <p:sldId id="272" r:id="rId23"/>
    <p:sldId id="282" r:id="rId24"/>
    <p:sldId id="283" r:id="rId25"/>
    <p:sldId id="284" r:id="rId26"/>
    <p:sldId id="285" r:id="rId27"/>
    <p:sldId id="286" r:id="rId28"/>
    <p:sldId id="288" r:id="rId29"/>
    <p:sldId id="289" r:id="rId30"/>
    <p:sldId id="290" r:id="rId31"/>
    <p:sldId id="291" r:id="rId32"/>
    <p:sldId id="292" r:id="rId33"/>
    <p:sldId id="312" r:id="rId34"/>
    <p:sldId id="293" r:id="rId35"/>
    <p:sldId id="294" r:id="rId36"/>
    <p:sldId id="295" r:id="rId37"/>
    <p:sldId id="296" r:id="rId38"/>
    <p:sldId id="297" r:id="rId39"/>
    <p:sldId id="298" r:id="rId40"/>
    <p:sldId id="301" r:id="rId41"/>
    <p:sldId id="302" r:id="rId42"/>
    <p:sldId id="303" r:id="rId43"/>
    <p:sldId id="304" r:id="rId44"/>
    <p:sldId id="305" r:id="rId45"/>
    <p:sldId id="309" r:id="rId46"/>
    <p:sldId id="310" r:id="rId47"/>
    <p:sldId id="311" r:id="rId48"/>
    <p:sldId id="313" r:id="rId49"/>
    <p:sldId id="314" r:id="rId50"/>
    <p:sldId id="315" r:id="rId51"/>
    <p:sldId id="316" r:id="rId52"/>
    <p:sldId id="317" r:id="rId53"/>
    <p:sldId id="318" r:id="rId54"/>
    <p:sldId id="319" r:id="rId5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928" autoAdjust="0"/>
  </p:normalViewPr>
  <p:slideViewPr>
    <p:cSldViewPr>
      <p:cViewPr>
        <p:scale>
          <a:sx n="70" d="100"/>
          <a:sy n="70" d="100"/>
        </p:scale>
        <p:origin x="-1410" y="-7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0"/>
    </p:cViewPr>
  </p:sorterViewPr>
  <p:notesViewPr>
    <p:cSldViewPr>
      <p:cViewPr varScale="1">
        <p:scale>
          <a:sx n="72" d="100"/>
          <a:sy n="72" d="100"/>
        </p:scale>
        <p:origin x="-157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411FE79F-442E-4AAC-B6E0-459A0E811082}" type="datetimeFigureOut">
              <a:rPr lang="en-US"/>
              <a:pPr>
                <a:defRPr/>
              </a:pPr>
              <a:t>2/18/2021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A2E04E29-103B-4DBD-9B4C-073EEB9CEFBF}" type="slidenum">
              <a:rPr lang="en-US"/>
              <a:pPr>
                <a:defRPr/>
              </a:pPr>
              <a:t>‹#›</a:t>
            </a:fld>
            <a:endParaRPr lang="en-US"/>
          </a:p>
        </p:txBody>
      </p:sp>
    </p:spTree>
    <p:extLst>
      <p:ext uri="{BB962C8B-B14F-4D97-AF65-F5344CB8AC3E}">
        <p14:creationId xmlns:p14="http://schemas.microsoft.com/office/powerpoint/2010/main" val="8175256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charset="0"/>
              <a:ea typeface="ＭＳ Ｐゴシック" pitchFamily="34" charset="-128"/>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1371C1C-C794-4AB7-BB8C-562F153CCC07}" type="slidenum">
              <a:rPr lang="en-AU" altLang="en-US" smtClean="0">
                <a:latin typeface="Arial" charset="0"/>
              </a:rPr>
              <a:pPr eaLnBrk="1" hangingPunct="1">
                <a:spcBef>
                  <a:spcPct val="0"/>
                </a:spcBef>
              </a:pPr>
              <a:t>1</a:t>
            </a:fld>
            <a:endParaRPr lang="en-AU" alt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8D1ABF0-D329-4405-8D17-30C7EA0807B5}" type="slidenum">
              <a:rPr lang="en-US" altLang="en-US" smtClean="0">
                <a:latin typeface="Arial" charset="0"/>
              </a:rPr>
              <a:pPr eaLnBrk="1" hangingPunct="1">
                <a:spcBef>
                  <a:spcPct val="0"/>
                </a:spcBef>
              </a:pPr>
              <a:t>13</a:t>
            </a:fld>
            <a:endParaRPr lang="en-US" altLang="en-US" smtClean="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2"/>
          <p:cNvSpPr>
            <a:spLocks noRot="1" noChangeArrowheads="1" noTextEdit="1"/>
          </p:cNvSpPr>
          <p:nvPr>
            <p:ph type="sldImg"/>
          </p:nvPr>
        </p:nvSpPr>
        <p:spPr>
          <a:ln/>
        </p:spPr>
      </p:sp>
      <p:sp>
        <p:nvSpPr>
          <p:cNvPr id="93491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7186" name="Rectangle 2"/>
          <p:cNvSpPr>
            <a:spLocks noRot="1" noChangeArrowheads="1" noTextEdit="1"/>
          </p:cNvSpPr>
          <p:nvPr>
            <p:ph type="sldImg"/>
          </p:nvPr>
        </p:nvSpPr>
        <p:spPr>
          <a:ln/>
        </p:spPr>
      </p:sp>
      <p:sp>
        <p:nvSpPr>
          <p:cNvPr id="111718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9842" name="Rectangle 2"/>
          <p:cNvSpPr>
            <a:spLocks noRot="1" noChangeArrowheads="1" noTextEdit="1"/>
          </p:cNvSpPr>
          <p:nvPr>
            <p:ph type="sldImg"/>
          </p:nvPr>
        </p:nvSpPr>
        <p:spPr>
          <a:ln/>
        </p:spPr>
      </p:sp>
      <p:sp>
        <p:nvSpPr>
          <p:cNvPr id="105984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5378" name="Rectangle 2"/>
          <p:cNvSpPr>
            <a:spLocks noRot="1" noChangeArrowheads="1" noTextEdit="1"/>
          </p:cNvSpPr>
          <p:nvPr>
            <p:ph type="sldImg"/>
          </p:nvPr>
        </p:nvSpPr>
        <p:spPr>
          <a:ln/>
        </p:spPr>
      </p:sp>
      <p:sp>
        <p:nvSpPr>
          <p:cNvPr id="112537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8034" name="Rectangle 2"/>
          <p:cNvSpPr>
            <a:spLocks noRot="1" noChangeArrowheads="1" noTextEdit="1"/>
          </p:cNvSpPr>
          <p:nvPr>
            <p:ph type="sldImg"/>
          </p:nvPr>
        </p:nvSpPr>
        <p:spPr>
          <a:ln/>
        </p:spPr>
      </p:sp>
      <p:sp>
        <p:nvSpPr>
          <p:cNvPr id="106803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0322" name="Rectangle 2"/>
          <p:cNvSpPr>
            <a:spLocks noRot="1" noChangeArrowheads="1" noTextEdit="1"/>
          </p:cNvSpPr>
          <p:nvPr>
            <p:ph type="sldImg"/>
          </p:nvPr>
        </p:nvSpPr>
        <p:spPr>
          <a:ln/>
        </p:spPr>
      </p:sp>
      <p:sp>
        <p:nvSpPr>
          <p:cNvPr id="108032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2370" name="Rectangle 2"/>
          <p:cNvSpPr>
            <a:spLocks noRot="1" noChangeArrowheads="1" noTextEdit="1"/>
          </p:cNvSpPr>
          <p:nvPr>
            <p:ph type="sldImg"/>
          </p:nvPr>
        </p:nvSpPr>
        <p:spPr>
          <a:ln/>
        </p:spPr>
      </p:sp>
      <p:sp>
        <p:nvSpPr>
          <p:cNvPr id="108237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6C451C1-96C3-4C5F-B878-EDAC94139606}" type="slidenum">
              <a:rPr lang="en-US" altLang="en-US" smtClean="0">
                <a:latin typeface="Arial" charset="0"/>
              </a:rPr>
              <a:pPr eaLnBrk="1" hangingPunct="1">
                <a:spcBef>
                  <a:spcPct val="0"/>
                </a:spcBef>
              </a:pPr>
              <a:t>14</a:t>
            </a:fld>
            <a:endParaRPr lang="en-US" alt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97730" name="Rectangle 2"/>
          <p:cNvSpPr>
            <a:spLocks noGrp="1" noChangeArrowheads="1"/>
          </p:cNvSpPr>
          <p:nvPr>
            <p:ph type="ctrTitle"/>
          </p:nvPr>
        </p:nvSpPr>
        <p:spPr>
          <a:xfrm>
            <a:off x="2209800" y="2728913"/>
            <a:ext cx="6096000" cy="776287"/>
          </a:xfrm>
        </p:spPr>
        <p:txBody>
          <a:bodyPr/>
          <a:lstStyle>
            <a:lvl1pPr>
              <a:defRPr/>
            </a:lvl1pPr>
          </a:lstStyle>
          <a:p>
            <a:pPr lvl="0"/>
            <a:r>
              <a:rPr lang="en-US" noProof="0" smtClean="0"/>
              <a:t>Click to edit Master title style</a:t>
            </a:r>
            <a:endParaRPr lang="en-US" noProof="0"/>
          </a:p>
        </p:txBody>
      </p:sp>
      <p:sp>
        <p:nvSpPr>
          <p:cNvPr id="1097731" name="Rectangle 3"/>
          <p:cNvSpPr>
            <a:spLocks noGrp="1" noChangeArrowheads="1"/>
          </p:cNvSpPr>
          <p:nvPr>
            <p:ph type="subTitle" idx="1"/>
          </p:nvPr>
        </p:nvSpPr>
        <p:spPr>
          <a:xfrm>
            <a:off x="1371600" y="3886200"/>
            <a:ext cx="6400800" cy="1295400"/>
          </a:xfrm>
        </p:spPr>
        <p:txBody>
          <a:bodyPr/>
          <a:lstStyle>
            <a:lvl1pPr marL="0" indent="0" algn="ctr">
              <a:buFont typeface="Wingdings" pitchFamily="2" charset="2"/>
              <a:buNone/>
              <a:defRPr/>
            </a:lvl1pPr>
          </a:lstStyle>
          <a:p>
            <a:pPr lvl="0"/>
            <a:r>
              <a:rPr lang="en-US" noProof="0" smtClean="0"/>
              <a:t>Click to edit Master subtitle style</a:t>
            </a:r>
            <a:endParaRPr lang="en-US" noProof="0"/>
          </a:p>
        </p:txBody>
      </p:sp>
    </p:spTree>
    <p:extLst>
      <p:ext uri="{BB962C8B-B14F-4D97-AF65-F5344CB8AC3E}">
        <p14:creationId xmlns:p14="http://schemas.microsoft.com/office/powerpoint/2010/main" val="1443228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38138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7988" y="214313"/>
            <a:ext cx="1997075" cy="591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14313"/>
            <a:ext cx="5843588"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06476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62000" y="214313"/>
            <a:ext cx="7993063" cy="591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42221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28171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p:txBody>
          <a:bodyPr/>
          <a:lstStyle/>
          <a:p>
            <a:r>
              <a:rPr lang="en-US" smtClean="0"/>
              <a:t>Click to edit Master title style</a:t>
            </a:r>
            <a:endParaRPr lang="en-US"/>
          </a:p>
        </p:txBody>
      </p:sp>
      <p:sp>
        <p:nvSpPr>
          <p:cNvPr id="5" name="Slide Number Placeholder 1">
            <a:extLst>
              <a:ext uri="{FF2B5EF4-FFF2-40B4-BE49-F238E27FC236}"/>
            </a:extLst>
          </p:cNvPr>
          <p:cNvSpPr>
            <a:spLocks noGrp="1"/>
          </p:cNvSpPr>
          <p:nvPr>
            <p:ph type="sldNum" sz="quarter" idx="10"/>
          </p:nvPr>
        </p:nvSpPr>
        <p:spPr/>
        <p:txBody>
          <a:bodyPr/>
          <a:lstStyle>
            <a:lvl1pPr>
              <a:defRPr/>
            </a:lvl1pPr>
          </a:lstStyle>
          <a:p>
            <a:pPr>
              <a:defRPr/>
            </a:pPr>
            <a:fld id="{FD392A8A-15C1-41D6-B749-9B00E7BCDBD2}" type="slidenum">
              <a:rPr lang="ar-SA" altLang="en-US"/>
              <a:pPr>
                <a:defRPr/>
              </a:pPr>
              <a:t>‹#›</a:t>
            </a:fld>
            <a:endParaRPr lang="en-US" altLang="en-US"/>
          </a:p>
        </p:txBody>
      </p:sp>
    </p:spTree>
    <p:extLst>
      <p:ext uri="{BB962C8B-B14F-4D97-AF65-F5344CB8AC3E}">
        <p14:creationId xmlns:p14="http://schemas.microsoft.com/office/powerpoint/2010/main" val="206094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371600"/>
            <a:ext cx="3752850"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7250" y="1371600"/>
            <a:ext cx="3754438"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1">
            <a:extLst>
              <a:ext uri="{FF2B5EF4-FFF2-40B4-BE49-F238E27FC236}"/>
            </a:extLst>
          </p:cNvPr>
          <p:cNvSpPr>
            <a:spLocks noGrp="1"/>
          </p:cNvSpPr>
          <p:nvPr>
            <p:ph type="sldNum" sz="quarter" idx="10"/>
          </p:nvPr>
        </p:nvSpPr>
        <p:spPr/>
        <p:txBody>
          <a:bodyPr/>
          <a:lstStyle>
            <a:lvl1pPr>
              <a:defRPr/>
            </a:lvl1pPr>
          </a:lstStyle>
          <a:p>
            <a:pPr>
              <a:defRPr/>
            </a:pPr>
            <a:fld id="{D6776F98-D831-4C08-BC13-0D1805FD9A5A}" type="slidenum">
              <a:rPr lang="ar-SA" altLang="en-US"/>
              <a:pPr>
                <a:defRPr/>
              </a:pPr>
              <a:t>‹#›</a:t>
            </a:fld>
            <a:endParaRPr lang="en-US" altLang="en-US"/>
          </a:p>
        </p:txBody>
      </p:sp>
    </p:spTree>
    <p:extLst>
      <p:ext uri="{BB962C8B-B14F-4D97-AF65-F5344CB8AC3E}">
        <p14:creationId xmlns:p14="http://schemas.microsoft.com/office/powerpoint/2010/main" val="2697869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1">
            <a:extLst>
              <a:ext uri="{FF2B5EF4-FFF2-40B4-BE49-F238E27FC236}"/>
            </a:extLst>
          </p:cNvPr>
          <p:cNvSpPr>
            <a:spLocks noGrp="1"/>
          </p:cNvSpPr>
          <p:nvPr>
            <p:ph type="sldNum" sz="quarter" idx="10"/>
          </p:nvPr>
        </p:nvSpPr>
        <p:spPr/>
        <p:txBody>
          <a:bodyPr/>
          <a:lstStyle>
            <a:lvl1pPr>
              <a:defRPr/>
            </a:lvl1pPr>
          </a:lstStyle>
          <a:p>
            <a:pPr>
              <a:defRPr/>
            </a:pPr>
            <a:fld id="{DF8F5B49-2E5A-4385-81BC-D490EB04CCEE}" type="slidenum">
              <a:rPr lang="ar-SA" altLang="en-US"/>
              <a:pPr>
                <a:defRPr/>
              </a:pPr>
              <a:t>‹#›</a:t>
            </a:fld>
            <a:endParaRPr lang="en-US" altLang="en-US"/>
          </a:p>
        </p:txBody>
      </p:sp>
    </p:spTree>
    <p:extLst>
      <p:ext uri="{BB962C8B-B14F-4D97-AF65-F5344CB8AC3E}">
        <p14:creationId xmlns:p14="http://schemas.microsoft.com/office/powerpoint/2010/main" val="1834073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1">
            <a:extLst>
              <a:ext uri="{FF2B5EF4-FFF2-40B4-BE49-F238E27FC236}"/>
            </a:extLst>
          </p:cNvPr>
          <p:cNvSpPr>
            <a:spLocks noGrp="1"/>
          </p:cNvSpPr>
          <p:nvPr>
            <p:ph type="sldNum" sz="quarter" idx="10"/>
          </p:nvPr>
        </p:nvSpPr>
        <p:spPr/>
        <p:txBody>
          <a:bodyPr/>
          <a:lstStyle>
            <a:lvl1pPr>
              <a:defRPr/>
            </a:lvl1pPr>
          </a:lstStyle>
          <a:p>
            <a:pPr>
              <a:defRPr/>
            </a:pPr>
            <a:fld id="{51A100E2-29D0-4249-86EF-D45A0D56633D}" type="slidenum">
              <a:rPr lang="ar-SA" altLang="en-US"/>
              <a:pPr>
                <a:defRPr/>
              </a:pPr>
              <a:t>‹#›</a:t>
            </a:fld>
            <a:endParaRPr lang="en-US" altLang="en-US"/>
          </a:p>
        </p:txBody>
      </p:sp>
    </p:spTree>
    <p:extLst>
      <p:ext uri="{BB962C8B-B14F-4D97-AF65-F5344CB8AC3E}">
        <p14:creationId xmlns:p14="http://schemas.microsoft.com/office/powerpoint/2010/main" val="4019427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9907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1">
            <a:extLst>
              <a:ext uri="{FF2B5EF4-FFF2-40B4-BE49-F238E27FC236}"/>
            </a:extLst>
          </p:cNvPr>
          <p:cNvSpPr>
            <a:spLocks noGrp="1"/>
          </p:cNvSpPr>
          <p:nvPr>
            <p:ph type="sldNum" sz="quarter" idx="10"/>
          </p:nvPr>
        </p:nvSpPr>
        <p:spPr/>
        <p:txBody>
          <a:bodyPr/>
          <a:lstStyle>
            <a:lvl1pPr>
              <a:defRPr/>
            </a:lvl1pPr>
          </a:lstStyle>
          <a:p>
            <a:pPr>
              <a:defRPr/>
            </a:pPr>
            <a:fld id="{AA6C9246-D722-4027-9B79-A83658CA55C6}" type="slidenum">
              <a:rPr lang="ar-SA" altLang="en-US"/>
              <a:pPr>
                <a:defRPr/>
              </a:pPr>
              <a:t>‹#›</a:t>
            </a:fld>
            <a:endParaRPr lang="en-US" altLang="en-US"/>
          </a:p>
        </p:txBody>
      </p:sp>
    </p:spTree>
    <p:extLst>
      <p:ext uri="{BB962C8B-B14F-4D97-AF65-F5344CB8AC3E}">
        <p14:creationId xmlns:p14="http://schemas.microsoft.com/office/powerpoint/2010/main" val="2092319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46997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47800" y="214313"/>
            <a:ext cx="7307263" cy="62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762000" y="1371600"/>
            <a:ext cx="7659688" cy="476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Slide Number Placeholder 1">
            <a:extLst>
              <a:ext uri="{FF2B5EF4-FFF2-40B4-BE49-F238E27FC236}"/>
            </a:extLst>
          </p:cNvPr>
          <p:cNvSpPr>
            <a:spLocks noGrp="1"/>
          </p:cNvSpPr>
          <p:nvPr>
            <p:ph type="sldNum" sz="quarter" idx="4"/>
          </p:nvPr>
        </p:nvSpPr>
        <p:spPr>
          <a:xfrm>
            <a:off x="304800" y="6356350"/>
            <a:ext cx="2057400" cy="365125"/>
          </a:xfrm>
          <a:prstGeom prst="rect">
            <a:avLst/>
          </a:prstGeom>
        </p:spPr>
        <p:txBody>
          <a:bodyPr vert="horz" wrap="square" lIns="91440" tIns="45720" rIns="91440" bIns="45720" numCol="1" anchor="ctr" anchorCtr="0" compatLnSpc="1">
            <a:prstTxWarp prst="textNoShape">
              <a:avLst/>
            </a:prstTxWarp>
          </a:bodyPr>
          <a:lstStyle>
            <a:lvl1pPr>
              <a:defRPr sz="1200"/>
            </a:lvl1pPr>
          </a:lstStyle>
          <a:p>
            <a:pPr>
              <a:defRPr/>
            </a:pPr>
            <a:fld id="{BA18AE2C-B89D-4449-A6A8-7940AAE9350A}" type="slidenum">
              <a:rPr lang="ar-SA"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56" r:id="rId1"/>
    <p:sldLayoutId id="2147483957" r:id="rId2"/>
    <p:sldLayoutId id="2147483951" r:id="rId3"/>
    <p:sldLayoutId id="2147483952" r:id="rId4"/>
    <p:sldLayoutId id="2147483953" r:id="rId5"/>
    <p:sldLayoutId id="2147483954" r:id="rId6"/>
    <p:sldLayoutId id="2147483958" r:id="rId7"/>
    <p:sldLayoutId id="2147483955" r:id="rId8"/>
    <p:sldLayoutId id="2147483959" r:id="rId9"/>
    <p:sldLayoutId id="2147483960" r:id="rId10"/>
    <p:sldLayoutId id="2147483961" r:id="rId11"/>
    <p:sldLayoutId id="2147483962" r:id="rId12"/>
  </p:sldLayoutIdLst>
  <p:hf sldNum="0" hdr="0" ftr="0" dt="0"/>
  <p:txStyles>
    <p:title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Tahoma" pitchFamily="34" charset="0"/>
          <a:cs typeface="Arial" charset="0"/>
        </a:defRPr>
      </a:lvl2pPr>
      <a:lvl3pPr algn="l" rtl="0" eaLnBrk="0" fontAlgn="base" hangingPunct="0">
        <a:spcBef>
          <a:spcPct val="0"/>
        </a:spcBef>
        <a:spcAft>
          <a:spcPct val="0"/>
        </a:spcAft>
        <a:defRPr sz="3200">
          <a:solidFill>
            <a:schemeClr val="tx1"/>
          </a:solidFill>
          <a:latin typeface="Tahoma" pitchFamily="34" charset="0"/>
          <a:cs typeface="Arial" charset="0"/>
        </a:defRPr>
      </a:lvl3pPr>
      <a:lvl4pPr algn="l" rtl="0" eaLnBrk="0" fontAlgn="base" hangingPunct="0">
        <a:spcBef>
          <a:spcPct val="0"/>
        </a:spcBef>
        <a:spcAft>
          <a:spcPct val="0"/>
        </a:spcAft>
        <a:defRPr sz="3200">
          <a:solidFill>
            <a:schemeClr val="tx1"/>
          </a:solidFill>
          <a:latin typeface="Tahoma" pitchFamily="34" charset="0"/>
          <a:cs typeface="Arial" charset="0"/>
        </a:defRPr>
      </a:lvl4pPr>
      <a:lvl5pPr algn="l" rtl="0" eaLnBrk="0" fontAlgn="base" hangingPunct="0">
        <a:spcBef>
          <a:spcPct val="0"/>
        </a:spcBef>
        <a:spcAft>
          <a:spcPct val="0"/>
        </a:spcAft>
        <a:defRPr sz="3200">
          <a:solidFill>
            <a:schemeClr val="tx1"/>
          </a:solidFill>
          <a:latin typeface="Tahoma" pitchFamily="34" charset="0"/>
          <a:cs typeface="Arial" charset="0"/>
        </a:defRPr>
      </a:lvl5pPr>
      <a:lvl6pPr marL="457200" algn="l" rtl="0" eaLnBrk="1" fontAlgn="base" hangingPunct="1">
        <a:spcBef>
          <a:spcPct val="0"/>
        </a:spcBef>
        <a:spcAft>
          <a:spcPct val="0"/>
        </a:spcAft>
        <a:defRPr sz="3200">
          <a:solidFill>
            <a:schemeClr val="tx1"/>
          </a:solidFill>
          <a:latin typeface="Tahoma" pitchFamily="34" charset="0"/>
          <a:cs typeface="Arial" charset="0"/>
        </a:defRPr>
      </a:lvl6pPr>
      <a:lvl7pPr marL="914400" algn="l" rtl="0" eaLnBrk="1" fontAlgn="base" hangingPunct="1">
        <a:spcBef>
          <a:spcPct val="0"/>
        </a:spcBef>
        <a:spcAft>
          <a:spcPct val="0"/>
        </a:spcAft>
        <a:defRPr sz="3200">
          <a:solidFill>
            <a:schemeClr val="tx1"/>
          </a:solidFill>
          <a:latin typeface="Tahoma" pitchFamily="34" charset="0"/>
          <a:cs typeface="Arial" charset="0"/>
        </a:defRPr>
      </a:lvl7pPr>
      <a:lvl8pPr marL="1371600" algn="l" rtl="0" eaLnBrk="1" fontAlgn="base" hangingPunct="1">
        <a:spcBef>
          <a:spcPct val="0"/>
        </a:spcBef>
        <a:spcAft>
          <a:spcPct val="0"/>
        </a:spcAft>
        <a:defRPr sz="3200">
          <a:solidFill>
            <a:schemeClr val="tx1"/>
          </a:solidFill>
          <a:latin typeface="Tahoma" pitchFamily="34" charset="0"/>
          <a:cs typeface="Arial" charset="0"/>
        </a:defRPr>
      </a:lvl8pPr>
      <a:lvl9pPr marL="1828800" algn="l" rtl="0" eaLnBrk="1" fontAlgn="base" hangingPunct="1">
        <a:spcBef>
          <a:spcPct val="0"/>
        </a:spcBef>
        <a:spcAft>
          <a:spcPct val="0"/>
        </a:spcAft>
        <a:defRPr sz="3200">
          <a:solidFill>
            <a:schemeClr val="tx1"/>
          </a:solidFill>
          <a:latin typeface="Tahoma" pitchFamily="34" charset="0"/>
          <a:cs typeface="Arial" charset="0"/>
        </a:defRPr>
      </a:lvl9pPr>
    </p:titleStyle>
    <p:bodyStyle>
      <a:lvl1pPr marL="342900" indent="-342900" algn="l" rtl="0" eaLnBrk="0" fontAlgn="base" hangingPunct="0">
        <a:spcBef>
          <a:spcPct val="20000"/>
        </a:spcBef>
        <a:spcAft>
          <a:spcPct val="0"/>
        </a:spcAft>
        <a:buClr>
          <a:srgbClr val="009900"/>
        </a:buClr>
        <a:buSzPct val="60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cs typeface="+mn-cs"/>
        </a:defRPr>
      </a:lvl2pPr>
      <a:lvl3pPr marL="1143000" indent="-228600" algn="l" rtl="0" eaLnBrk="0" fontAlgn="base" hangingPunct="0">
        <a:spcBef>
          <a:spcPct val="20000"/>
        </a:spcBef>
        <a:spcAft>
          <a:spcPct val="0"/>
        </a:spcAft>
        <a:buClr>
          <a:schemeClr val="tx1"/>
        </a:buClr>
        <a:buSzPct val="50000"/>
        <a:buFont typeface="Wingdings" pitchFamily="2" charset="2"/>
        <a:buChar char="n"/>
        <a:defRPr sz="1600">
          <a:solidFill>
            <a:schemeClr val="tx1"/>
          </a:solidFill>
          <a:latin typeface="+mn-lt"/>
          <a:cs typeface="+mn-cs"/>
        </a:defRPr>
      </a:lvl3pPr>
      <a:lvl4pPr marL="1600200" indent="-228600" algn="l" rtl="0" eaLnBrk="0" fontAlgn="base" hangingPunct="0">
        <a:spcBef>
          <a:spcPct val="20000"/>
        </a:spcBef>
        <a:spcAft>
          <a:spcPct val="0"/>
        </a:spcAft>
        <a:buClr>
          <a:schemeClr val="tx1"/>
        </a:buClr>
        <a:buSzPct val="55000"/>
        <a:buFont typeface="Wingdings" pitchFamily="2" charset="2"/>
        <a:buChar char="n"/>
        <a:defRPr sz="1200">
          <a:solidFill>
            <a:schemeClr val="tx1"/>
          </a:solidFill>
          <a:latin typeface="+mn-lt"/>
          <a:cs typeface="+mn-cs"/>
        </a:defRPr>
      </a:lvl4pPr>
      <a:lvl5pPr marL="2057400" indent="-228600" algn="l" rtl="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mn-lt"/>
          <a:cs typeface="+mn-cs"/>
        </a:defRPr>
      </a:lvl5pPr>
      <a:lvl6pPr marL="2514600" indent="-228600" algn="l" rtl="0" eaLnBrk="1" fontAlgn="base" hangingPunct="1">
        <a:spcBef>
          <a:spcPct val="20000"/>
        </a:spcBef>
        <a:spcAft>
          <a:spcPct val="0"/>
        </a:spcAft>
        <a:buClr>
          <a:schemeClr val="tx1"/>
        </a:buClr>
        <a:buSzPct val="50000"/>
        <a:buFont typeface="Wingdings" pitchFamily="2" charset="2"/>
        <a:buChar char="n"/>
        <a:defRPr sz="1200">
          <a:solidFill>
            <a:schemeClr val="tx1"/>
          </a:solidFill>
          <a:latin typeface="+mn-lt"/>
          <a:cs typeface="+mn-cs"/>
        </a:defRPr>
      </a:lvl6pPr>
      <a:lvl7pPr marL="2971800" indent="-228600" algn="l" rtl="0" eaLnBrk="1" fontAlgn="base" hangingPunct="1">
        <a:spcBef>
          <a:spcPct val="20000"/>
        </a:spcBef>
        <a:spcAft>
          <a:spcPct val="0"/>
        </a:spcAft>
        <a:buClr>
          <a:schemeClr val="tx1"/>
        </a:buClr>
        <a:buSzPct val="50000"/>
        <a:buFont typeface="Wingdings" pitchFamily="2" charset="2"/>
        <a:buChar char="n"/>
        <a:defRPr sz="1200">
          <a:solidFill>
            <a:schemeClr val="tx1"/>
          </a:solidFill>
          <a:latin typeface="+mn-lt"/>
          <a:cs typeface="+mn-cs"/>
        </a:defRPr>
      </a:lvl7pPr>
      <a:lvl8pPr marL="3429000" indent="-228600" algn="l" rtl="0" eaLnBrk="1" fontAlgn="base" hangingPunct="1">
        <a:spcBef>
          <a:spcPct val="20000"/>
        </a:spcBef>
        <a:spcAft>
          <a:spcPct val="0"/>
        </a:spcAft>
        <a:buClr>
          <a:schemeClr val="tx1"/>
        </a:buClr>
        <a:buSzPct val="50000"/>
        <a:buFont typeface="Wingdings" pitchFamily="2" charset="2"/>
        <a:buChar char="n"/>
        <a:defRPr sz="1200">
          <a:solidFill>
            <a:schemeClr val="tx1"/>
          </a:solidFill>
          <a:latin typeface="+mn-lt"/>
          <a:cs typeface="+mn-cs"/>
        </a:defRPr>
      </a:lvl8pPr>
      <a:lvl9pPr marL="3886200" indent="-228600" algn="l" rtl="0" eaLnBrk="1" fontAlgn="base" hangingPunct="1">
        <a:spcBef>
          <a:spcPct val="20000"/>
        </a:spcBef>
        <a:spcAft>
          <a:spcPct val="0"/>
        </a:spcAft>
        <a:buClr>
          <a:schemeClr val="tx1"/>
        </a:buClr>
        <a:buSzPct val="50000"/>
        <a:buFont typeface="Wingdings" pitchFamily="2" charset="2"/>
        <a:buChar char="n"/>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mk:@MSITStore:E:\sultan\courses_kfupm%20home\public_html\crypto_books\Stallings%20-%20Cryptography%20and%20Network%20Security.chm::/0131873164/app03.html#gloss01_008" TargetMode="External"/><Relationship Id="rId2" Type="http://schemas.openxmlformats.org/officeDocument/2006/relationships/hyperlink" Target="mk:@MSITStore:E:\sultan\courses_kfupm%20home\public_html\crypto_books\Stallings%20-%20Cryptography%20and%20Network%20Security.chm::/0131873164/app03.html#gloss01_074"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5.wmf"/></Relationships>
</file>

<file path=ppt/slides/_rels/slide35.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2"/>
          <p:cNvSpPr>
            <a:spLocks noGrp="1"/>
          </p:cNvSpPr>
          <p:nvPr>
            <p:ph type="ctrTitle"/>
          </p:nvPr>
        </p:nvSpPr>
        <p:spPr>
          <a:xfrm>
            <a:off x="2195513" y="2276475"/>
            <a:ext cx="6096000" cy="776288"/>
          </a:xfrm>
        </p:spPr>
        <p:txBody>
          <a:bodyPr/>
          <a:lstStyle/>
          <a:p>
            <a:pPr algn="ctr" eaLnBrk="1" hangingPunct="1"/>
            <a:r>
              <a:rPr lang="en-US" altLang="en-US" smtClean="0"/>
              <a:t>Block Ciphers &amp; DES</a:t>
            </a:r>
          </a:p>
        </p:txBody>
      </p:sp>
      <p:sp>
        <p:nvSpPr>
          <p:cNvPr id="9219" name="Subtitle 13"/>
          <p:cNvSpPr>
            <a:spLocks noGrp="1"/>
          </p:cNvSpPr>
          <p:nvPr>
            <p:ph type="subTitle" idx="1"/>
          </p:nvPr>
        </p:nvSpPr>
        <p:spPr>
          <a:xfrm>
            <a:off x="1763713" y="5084763"/>
            <a:ext cx="6408737" cy="1008062"/>
          </a:xfrm>
        </p:spPr>
        <p:txBody>
          <a:bodyPr/>
          <a:lstStyle/>
          <a:p>
            <a:pPr algn="l" eaLnBrk="1" hangingPunct="1"/>
            <a:r>
              <a:rPr lang="en-US" altLang="en-US" sz="1800" dirty="0" smtClean="0"/>
              <a:t>This lecture is based on:</a:t>
            </a:r>
          </a:p>
          <a:p>
            <a:pPr algn="l" eaLnBrk="1" hangingPunct="1"/>
            <a:r>
              <a:rPr lang="en-US" altLang="en-US" sz="1800" dirty="0" smtClean="0"/>
              <a:t>Stallings: </a:t>
            </a:r>
            <a:r>
              <a:rPr lang="en-US" altLang="en-US" sz="1800" dirty="0" smtClean="0"/>
              <a:t>Chapter 4</a:t>
            </a:r>
          </a:p>
          <a:p>
            <a:pPr algn="l" eaLnBrk="1" hangingPunct="1"/>
            <a:r>
              <a:rPr lang="en-US" altLang="en-US" sz="1800" dirty="0" err="1" smtClean="0"/>
              <a:t>Forouzan</a:t>
            </a:r>
            <a:r>
              <a:rPr lang="en-US" altLang="en-US" sz="1800" dirty="0" smtClean="0"/>
              <a:t>: Chapters 5 and 6</a:t>
            </a:r>
            <a:endParaRPr lang="en-US" altLang="en-US" sz="1800" dirty="0" smtClean="0"/>
          </a:p>
          <a:p>
            <a:pPr algn="l" eaLnBrk="1" hangingPunct="1"/>
            <a:endParaRPr lang="en-US" altLang="en-US" sz="1800" dirty="0" smtClean="0"/>
          </a:p>
        </p:txBody>
      </p:sp>
      <p:sp>
        <p:nvSpPr>
          <p:cNvPr id="5" name="Subtitle 13"/>
          <p:cNvSpPr txBox="1">
            <a:spLocks/>
          </p:cNvSpPr>
          <p:nvPr/>
        </p:nvSpPr>
        <p:spPr bwMode="auto">
          <a:xfrm>
            <a:off x="1908175" y="3860800"/>
            <a:ext cx="6624638" cy="122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ctr" rtl="0" eaLnBrk="1" fontAlgn="base" hangingPunct="1">
              <a:spcBef>
                <a:spcPct val="20000"/>
              </a:spcBef>
              <a:spcAft>
                <a:spcPct val="0"/>
              </a:spcAft>
              <a:buClr>
                <a:srgbClr val="009900"/>
              </a:buClr>
              <a:buSzPct val="60000"/>
              <a:buFont typeface="Wingdings" panose="05000000000000000000" pitchFamily="2" charset="2"/>
              <a:buNone/>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cs typeface="+mn-cs"/>
              </a:defRPr>
            </a:lvl2pPr>
            <a:lvl3pPr marL="1143000" indent="-228600" algn="l" rtl="0" eaLnBrk="1" fontAlgn="base" hangingPunct="1">
              <a:spcBef>
                <a:spcPct val="20000"/>
              </a:spcBef>
              <a:spcAft>
                <a:spcPct val="0"/>
              </a:spcAft>
              <a:buClr>
                <a:schemeClr val="tx1"/>
              </a:buClr>
              <a:buSzPct val="50000"/>
              <a:buFont typeface="Wingdings" panose="05000000000000000000" pitchFamily="2" charset="2"/>
              <a:buChar char="n"/>
              <a:defRPr sz="1600">
                <a:solidFill>
                  <a:schemeClr val="tx1"/>
                </a:solidFill>
                <a:latin typeface="+mn-lt"/>
                <a:cs typeface="+mn-cs"/>
              </a:defRPr>
            </a:lvl3pPr>
            <a:lvl4pPr marL="1600200" indent="-228600" algn="l" rtl="0" eaLnBrk="1" fontAlgn="base" hangingPunct="1">
              <a:spcBef>
                <a:spcPct val="20000"/>
              </a:spcBef>
              <a:spcAft>
                <a:spcPct val="0"/>
              </a:spcAft>
              <a:buClr>
                <a:schemeClr val="tx1"/>
              </a:buClr>
              <a:buSzPct val="55000"/>
              <a:buFont typeface="Wingdings" panose="05000000000000000000" pitchFamily="2" charset="2"/>
              <a:buChar char="n"/>
              <a:defRPr sz="1200">
                <a:solidFill>
                  <a:schemeClr val="tx1"/>
                </a:solidFill>
                <a:latin typeface="+mn-lt"/>
                <a:cs typeface="+mn-cs"/>
              </a:defRPr>
            </a:lvl4pPr>
            <a:lvl5pPr marL="2057400" indent="-228600" algn="l" rtl="0" eaLnBrk="1" fontAlgn="base" hangingPunct="1">
              <a:spcBef>
                <a:spcPct val="20000"/>
              </a:spcBef>
              <a:spcAft>
                <a:spcPct val="0"/>
              </a:spcAft>
              <a:buClr>
                <a:schemeClr val="tx1"/>
              </a:buClr>
              <a:buSzPct val="50000"/>
              <a:buFont typeface="Wingdings" panose="05000000000000000000" pitchFamily="2" charset="2"/>
              <a:buChar char="n"/>
              <a:defRPr sz="1200">
                <a:solidFill>
                  <a:schemeClr val="tx1"/>
                </a:solidFill>
                <a:latin typeface="+mn-lt"/>
                <a:cs typeface="+mn-cs"/>
              </a:defRPr>
            </a:lvl5pPr>
            <a:lvl6pPr marL="2514600" indent="-228600" algn="l" rtl="0" eaLnBrk="1" fontAlgn="base" hangingPunct="1">
              <a:spcBef>
                <a:spcPct val="20000"/>
              </a:spcBef>
              <a:spcAft>
                <a:spcPct val="0"/>
              </a:spcAft>
              <a:buClr>
                <a:schemeClr val="tx1"/>
              </a:buClr>
              <a:buSzPct val="50000"/>
              <a:buFont typeface="Wingdings" pitchFamily="2" charset="2"/>
              <a:buChar char="n"/>
              <a:defRPr sz="1200">
                <a:solidFill>
                  <a:schemeClr val="tx1"/>
                </a:solidFill>
                <a:latin typeface="+mn-lt"/>
                <a:cs typeface="+mn-cs"/>
              </a:defRPr>
            </a:lvl6pPr>
            <a:lvl7pPr marL="2971800" indent="-228600" algn="l" rtl="0" eaLnBrk="1" fontAlgn="base" hangingPunct="1">
              <a:spcBef>
                <a:spcPct val="20000"/>
              </a:spcBef>
              <a:spcAft>
                <a:spcPct val="0"/>
              </a:spcAft>
              <a:buClr>
                <a:schemeClr val="tx1"/>
              </a:buClr>
              <a:buSzPct val="50000"/>
              <a:buFont typeface="Wingdings" pitchFamily="2" charset="2"/>
              <a:buChar char="n"/>
              <a:defRPr sz="1200">
                <a:solidFill>
                  <a:schemeClr val="tx1"/>
                </a:solidFill>
                <a:latin typeface="+mn-lt"/>
                <a:cs typeface="+mn-cs"/>
              </a:defRPr>
            </a:lvl7pPr>
            <a:lvl8pPr marL="3429000" indent="-228600" algn="l" rtl="0" eaLnBrk="1" fontAlgn="base" hangingPunct="1">
              <a:spcBef>
                <a:spcPct val="20000"/>
              </a:spcBef>
              <a:spcAft>
                <a:spcPct val="0"/>
              </a:spcAft>
              <a:buClr>
                <a:schemeClr val="tx1"/>
              </a:buClr>
              <a:buSzPct val="50000"/>
              <a:buFont typeface="Wingdings" pitchFamily="2" charset="2"/>
              <a:buChar char="n"/>
              <a:defRPr sz="1200">
                <a:solidFill>
                  <a:schemeClr val="tx1"/>
                </a:solidFill>
                <a:latin typeface="+mn-lt"/>
                <a:cs typeface="+mn-cs"/>
              </a:defRPr>
            </a:lvl8pPr>
            <a:lvl9pPr marL="3886200" indent="-228600" algn="l" rtl="0" eaLnBrk="1" fontAlgn="base" hangingPunct="1">
              <a:spcBef>
                <a:spcPct val="20000"/>
              </a:spcBef>
              <a:spcAft>
                <a:spcPct val="0"/>
              </a:spcAft>
              <a:buClr>
                <a:schemeClr val="tx1"/>
              </a:buClr>
              <a:buSzPct val="50000"/>
              <a:buFont typeface="Wingdings" pitchFamily="2" charset="2"/>
              <a:buChar char="n"/>
              <a:defRPr sz="1200">
                <a:solidFill>
                  <a:schemeClr val="tx1"/>
                </a:solidFill>
                <a:latin typeface="+mn-lt"/>
                <a:cs typeface="+mn-cs"/>
              </a:defRPr>
            </a:lvl9pPr>
          </a:lstStyle>
          <a:p>
            <a:pPr>
              <a:defRPr/>
            </a:pPr>
            <a:endParaRPr lang="en-US" sz="1400" kern="0" dirty="0" smtClean="0"/>
          </a:p>
          <a:p>
            <a:pPr>
              <a:defRPr/>
            </a:pPr>
            <a:r>
              <a:rPr lang="en-US" sz="1400" kern="0" dirty="0" smtClean="0"/>
              <a:t>Prepared by: </a:t>
            </a:r>
          </a:p>
          <a:p>
            <a:pPr>
              <a:defRPr/>
            </a:pPr>
            <a:r>
              <a:rPr lang="en-US" sz="1800" i="1" kern="0" dirty="0" smtClean="0">
                <a:latin typeface="Times New Roman" panose="02020603050405020304" pitchFamily="18" charset="0"/>
                <a:cs typeface="Times New Roman" panose="02020603050405020304" pitchFamily="18" charset="0"/>
              </a:rPr>
              <a:t>Sultan Almuhammadi</a:t>
            </a:r>
          </a:p>
        </p:txBody>
      </p:sp>
      <p:sp>
        <p:nvSpPr>
          <p:cNvPr id="9221" name="Text Box 7"/>
          <p:cNvSpPr txBox="1">
            <a:spLocks noChangeArrowheads="1"/>
          </p:cNvSpPr>
          <p:nvPr/>
        </p:nvSpPr>
        <p:spPr bwMode="auto">
          <a:xfrm>
            <a:off x="1219200" y="152400"/>
            <a:ext cx="79248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algn="ctr" eaLnBrk="1" hangingPunct="1">
              <a:spcBef>
                <a:spcPct val="50000"/>
              </a:spcBef>
              <a:buClrTx/>
              <a:buSzTx/>
              <a:buFontTx/>
              <a:buNone/>
            </a:pPr>
            <a:r>
              <a:rPr lang="en-US" altLang="en-US" b="1" dirty="0">
                <a:latin typeface="Times New Roman" pitchFamily="18" charset="0"/>
                <a:cs typeface="Times New Roman" pitchFamily="18" charset="0"/>
              </a:rPr>
              <a:t>King Fahd University of Petroleum &amp; Minerals</a:t>
            </a:r>
          </a:p>
          <a:p>
            <a:pPr algn="ctr" eaLnBrk="1" hangingPunct="1">
              <a:spcBef>
                <a:spcPct val="0"/>
              </a:spcBef>
              <a:buClrTx/>
              <a:buSzTx/>
              <a:buFontTx/>
              <a:buNone/>
            </a:pPr>
            <a:r>
              <a:rPr lang="en-US" altLang="en-US" b="1" i="1" dirty="0">
                <a:latin typeface="Times New Roman" pitchFamily="18" charset="0"/>
                <a:cs typeface="Times New Roman" pitchFamily="18" charset="0"/>
              </a:rPr>
              <a:t>College of Computer Sciences &amp; Engineering</a:t>
            </a:r>
          </a:p>
          <a:p>
            <a:pPr algn="ctr" eaLnBrk="1" hangingPunct="1">
              <a:spcBef>
                <a:spcPct val="0"/>
              </a:spcBef>
              <a:buClrTx/>
              <a:buSzTx/>
              <a:buFontTx/>
              <a:buNone/>
            </a:pPr>
            <a:endParaRPr lang="en-US" altLang="en-US" b="1"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idx="1"/>
          </p:nvPr>
        </p:nvSpPr>
        <p:spPr>
          <a:xfrm>
            <a:off x="762000" y="1219200"/>
            <a:ext cx="7696200" cy="5410200"/>
          </a:xfrm>
        </p:spPr>
        <p:txBody>
          <a:bodyPr/>
          <a:lstStyle/>
          <a:p>
            <a:pPr algn="just" eaLnBrk="1" hangingPunct="1"/>
            <a:r>
              <a:rPr lang="en-US" altLang="en-US" smtClean="0"/>
              <a:t>Feistel designed a very intelligent and interesting cipher that has been used for decades (sine 1970s).</a:t>
            </a:r>
          </a:p>
          <a:p>
            <a:pPr algn="just" eaLnBrk="1" hangingPunct="1"/>
            <a:r>
              <a:rPr lang="en-US" altLang="en-US" smtClean="0"/>
              <a:t>Part of the data is used to encrypted the other part.</a:t>
            </a:r>
          </a:p>
          <a:p>
            <a:pPr algn="just" eaLnBrk="1" hangingPunct="1"/>
            <a:r>
              <a:rPr lang="en-US" altLang="en-US" smtClean="0"/>
              <a:t>A Feistel cipher can have three types of components:</a:t>
            </a:r>
          </a:p>
          <a:p>
            <a:pPr lvl="1" algn="just" eaLnBrk="1" hangingPunct="1"/>
            <a:r>
              <a:rPr lang="en-US" altLang="en-US" smtClean="0">
                <a:solidFill>
                  <a:schemeClr val="hlink"/>
                </a:solidFill>
              </a:rPr>
              <a:t>self-invertible, invertible, noninvertible</a:t>
            </a:r>
          </a:p>
          <a:p>
            <a:pPr algn="just" eaLnBrk="1" hangingPunct="1"/>
            <a:r>
              <a:rPr lang="en-US" altLang="en-US" smtClean="0"/>
              <a:t>Non-Feistel cipher uses only invertible components.</a:t>
            </a:r>
          </a:p>
          <a:p>
            <a:pPr algn="just" eaLnBrk="1" hangingPunct="1"/>
            <a:r>
              <a:rPr lang="en-US" altLang="en-US" smtClean="0"/>
              <a:t>Examples of Feistel cipher:</a:t>
            </a:r>
          </a:p>
          <a:p>
            <a:pPr lvl="1" algn="just" eaLnBrk="1" hangingPunct="1"/>
            <a:r>
              <a:rPr lang="en-US" altLang="en-US" smtClean="0"/>
              <a:t>DES (1977)</a:t>
            </a:r>
          </a:p>
          <a:p>
            <a:pPr lvl="1" algn="just" eaLnBrk="1" hangingPunct="1"/>
            <a:r>
              <a:rPr lang="en-US" altLang="en-US" smtClean="0"/>
              <a:t>Bluefish (1993)</a:t>
            </a:r>
          </a:p>
          <a:p>
            <a:pPr lvl="1" algn="just" eaLnBrk="1" hangingPunct="1"/>
            <a:r>
              <a:rPr lang="en-US" altLang="en-US" smtClean="0"/>
              <a:t>GOST (1994)</a:t>
            </a:r>
          </a:p>
          <a:p>
            <a:pPr lvl="1" algn="just" eaLnBrk="1" hangingPunct="1"/>
            <a:r>
              <a:rPr lang="en-US" altLang="en-US" smtClean="0"/>
              <a:t>Twofish (1998)</a:t>
            </a:r>
          </a:p>
          <a:p>
            <a:pPr lvl="1" algn="just" eaLnBrk="1" hangingPunct="1"/>
            <a:endParaRPr lang="en-US" altLang="en-US" smtClean="0"/>
          </a:p>
        </p:txBody>
      </p:sp>
      <p:sp>
        <p:nvSpPr>
          <p:cNvPr id="18435" name="Rectangle 2"/>
          <p:cNvSpPr>
            <a:spLocks noGrp="1" noChangeArrowheads="1"/>
          </p:cNvSpPr>
          <p:nvPr>
            <p:ph type="title"/>
          </p:nvPr>
        </p:nvSpPr>
        <p:spPr/>
        <p:txBody>
          <a:bodyPr/>
          <a:lstStyle/>
          <a:p>
            <a:pPr eaLnBrk="1" hangingPunct="1"/>
            <a:r>
              <a:rPr lang="en-US" altLang="en-US" smtClean="0"/>
              <a:t>Feistel Cipher</a:t>
            </a:r>
          </a:p>
        </p:txBody>
      </p:sp>
      <p:sp>
        <p:nvSpPr>
          <p:cNvPr id="18436" name="Slide Number Placeholder 1"/>
          <p:cNvSpPr txBox="1">
            <a:spLocks/>
          </p:cNvSpPr>
          <p:nvPr/>
        </p:nvSpPr>
        <p:spPr bwMode="auto">
          <a:xfrm>
            <a:off x="0" y="6492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fld id="{219EBDF8-B086-4C1A-AB4C-077455052C43}" type="slidenum">
              <a:rPr lang="ar-SA" altLang="en-US" sz="1200">
                <a:latin typeface="Arial" charset="0"/>
              </a:rPr>
              <a:pPr eaLnBrk="1" hangingPunct="1">
                <a:spcBef>
                  <a:spcPct val="0"/>
                </a:spcBef>
                <a:buClrTx/>
                <a:buSzTx/>
                <a:buFontTx/>
                <a:buNone/>
              </a:pPr>
              <a:t>10</a:t>
            </a:fld>
            <a:endParaRPr lang="en-US" altLang="en-US" sz="1200">
              <a:latin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smtClean="0"/>
              <a:t>Confusion and Diffusion</a:t>
            </a:r>
          </a:p>
        </p:txBody>
      </p:sp>
      <p:sp>
        <p:nvSpPr>
          <p:cNvPr id="19459" name="Rectangle 16"/>
          <p:cNvSpPr>
            <a:spLocks noChangeArrowheads="1"/>
          </p:cNvSpPr>
          <p:nvPr/>
        </p:nvSpPr>
        <p:spPr bwMode="auto">
          <a:xfrm>
            <a:off x="447675" y="3886200"/>
            <a:ext cx="8077200" cy="946150"/>
          </a:xfrm>
          <a:prstGeom prst="rect">
            <a:avLst/>
          </a:prstGeom>
          <a:solidFill>
            <a:srgbClr val="99FF33"/>
          </a:solidFill>
          <a:ln>
            <a:noFill/>
          </a:ln>
          <a:effectLst/>
          <a:extLs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algn="ctr" eaLnBrk="1" hangingPunct="1">
              <a:spcBef>
                <a:spcPct val="0"/>
              </a:spcBef>
              <a:buClrTx/>
              <a:buSzTx/>
              <a:buFontTx/>
              <a:buNone/>
            </a:pPr>
            <a:r>
              <a:rPr lang="en-US" altLang="en-US" sz="2800" b="1">
                <a:latin typeface="Times New Roman" pitchFamily="18" charset="0"/>
              </a:rPr>
              <a:t>Diffusion hides the relationship between the ciphertext and the plaintext.</a:t>
            </a:r>
          </a:p>
        </p:txBody>
      </p:sp>
      <p:sp>
        <p:nvSpPr>
          <p:cNvPr id="9" name="Line 20"/>
          <p:cNvSpPr>
            <a:spLocks noChangeShapeType="1"/>
          </p:cNvSpPr>
          <p:nvPr/>
        </p:nvSpPr>
        <p:spPr bwMode="auto">
          <a:xfrm>
            <a:off x="447675" y="38100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0" name="Line 21"/>
          <p:cNvSpPr>
            <a:spLocks noChangeShapeType="1"/>
          </p:cNvSpPr>
          <p:nvPr/>
        </p:nvSpPr>
        <p:spPr bwMode="auto">
          <a:xfrm>
            <a:off x="447675" y="49530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9462" name="Rectangle 16"/>
          <p:cNvSpPr>
            <a:spLocks noChangeArrowheads="1"/>
          </p:cNvSpPr>
          <p:nvPr/>
        </p:nvSpPr>
        <p:spPr bwMode="auto">
          <a:xfrm>
            <a:off x="409575" y="1905000"/>
            <a:ext cx="8077200" cy="946150"/>
          </a:xfrm>
          <a:prstGeom prst="rect">
            <a:avLst/>
          </a:prstGeom>
          <a:solidFill>
            <a:srgbClr val="99FF33"/>
          </a:solidFill>
          <a:ln>
            <a:noFill/>
          </a:ln>
          <a:effectLst/>
          <a:extLs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algn="ctr" eaLnBrk="1" hangingPunct="1">
              <a:spcBef>
                <a:spcPct val="0"/>
              </a:spcBef>
              <a:buClrTx/>
              <a:buSzTx/>
              <a:buFontTx/>
              <a:buNone/>
            </a:pPr>
            <a:r>
              <a:rPr lang="en-US" altLang="en-US" sz="2800" b="1">
                <a:latin typeface="Times New Roman" pitchFamily="18" charset="0"/>
              </a:rPr>
              <a:t>Confusion hides the relationship between the ciphertext and the key.</a:t>
            </a:r>
          </a:p>
        </p:txBody>
      </p:sp>
      <p:sp>
        <p:nvSpPr>
          <p:cNvPr id="13" name="Line 20"/>
          <p:cNvSpPr>
            <a:spLocks noChangeShapeType="1"/>
          </p:cNvSpPr>
          <p:nvPr/>
        </p:nvSpPr>
        <p:spPr bwMode="auto">
          <a:xfrm>
            <a:off x="409575" y="18288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4" name="Line 21"/>
          <p:cNvSpPr>
            <a:spLocks noChangeShapeType="1"/>
          </p:cNvSpPr>
          <p:nvPr/>
        </p:nvSpPr>
        <p:spPr bwMode="auto">
          <a:xfrm>
            <a:off x="409575" y="29718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9465" name="Slide Number Placeholder 1"/>
          <p:cNvSpPr txBox="1">
            <a:spLocks/>
          </p:cNvSpPr>
          <p:nvPr/>
        </p:nvSpPr>
        <p:spPr bwMode="auto">
          <a:xfrm>
            <a:off x="0" y="6492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fld id="{4E64F804-FBA2-4C4B-A037-54004B6BC4C8}" type="slidenum">
              <a:rPr lang="ar-SA" altLang="en-US" sz="1200">
                <a:latin typeface="Arial" charset="0"/>
              </a:rPr>
              <a:pPr eaLnBrk="1" hangingPunct="1">
                <a:spcBef>
                  <a:spcPct val="0"/>
                </a:spcBef>
                <a:buClrTx/>
                <a:buSzTx/>
                <a:buFontTx/>
                <a:buNone/>
              </a:pPr>
              <a:t>11</a:t>
            </a:fld>
            <a:endParaRPr lang="en-US" altLang="en-US" sz="1200">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mtClean="0"/>
              <a:t>Feistel Cipher (First design)</a:t>
            </a:r>
          </a:p>
        </p:txBody>
      </p:sp>
      <p:pic>
        <p:nvPicPr>
          <p:cNvPr id="2048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375" y="1600200"/>
            <a:ext cx="7231063" cy="275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4" name="Slide Number Placeholder 1"/>
          <p:cNvSpPr txBox="1">
            <a:spLocks/>
          </p:cNvSpPr>
          <p:nvPr/>
        </p:nvSpPr>
        <p:spPr bwMode="auto">
          <a:xfrm>
            <a:off x="0" y="6492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fld id="{AA9CA60C-2E13-46DE-821A-21FF632FB12D}" type="slidenum">
              <a:rPr lang="ar-SA" altLang="en-US" sz="1200">
                <a:latin typeface="Arial" charset="0"/>
              </a:rPr>
              <a:pPr eaLnBrk="1" hangingPunct="1">
                <a:spcBef>
                  <a:spcPct val="0"/>
                </a:spcBef>
                <a:buClrTx/>
                <a:buSzTx/>
                <a:buFontTx/>
                <a:buNone/>
              </a:pPr>
              <a:t>12</a:t>
            </a:fld>
            <a:endParaRPr lang="en-US" altLang="en-US" sz="1200">
              <a:latin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smtClean="0"/>
              <a:t>Feistel Cipher (Improved design)</a:t>
            </a:r>
          </a:p>
        </p:txBody>
      </p:sp>
      <p:pic>
        <p:nvPicPr>
          <p:cNvPr id="21507" name="Picture 8"/>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211263" y="1371600"/>
            <a:ext cx="6761162" cy="2819400"/>
          </a:xfrm>
          <a:noFill/>
        </p:spPr>
      </p:pic>
      <p:sp>
        <p:nvSpPr>
          <p:cNvPr id="21508" name="Slide Number Placeholder 1"/>
          <p:cNvSpPr txBox="1">
            <a:spLocks/>
          </p:cNvSpPr>
          <p:nvPr/>
        </p:nvSpPr>
        <p:spPr bwMode="auto">
          <a:xfrm>
            <a:off x="0" y="6492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fld id="{93CF5935-94AC-4A8E-9D13-72E5ECD94B65}" type="slidenum">
              <a:rPr lang="ar-SA" altLang="en-US" sz="1200">
                <a:latin typeface="Arial" charset="0"/>
              </a:rPr>
              <a:pPr eaLnBrk="1" hangingPunct="1">
                <a:spcBef>
                  <a:spcPct val="0"/>
                </a:spcBef>
                <a:buClrTx/>
                <a:buSzTx/>
                <a:buFontTx/>
                <a:buNone/>
              </a:pPr>
              <a:t>13</a:t>
            </a:fld>
            <a:endParaRPr lang="en-US" altLang="en-US" sz="1200">
              <a:latin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447800" y="214313"/>
            <a:ext cx="7307263" cy="776287"/>
          </a:xfrm>
        </p:spPr>
        <p:txBody>
          <a:bodyPr/>
          <a:lstStyle/>
          <a:p>
            <a:pPr eaLnBrk="1" hangingPunct="1"/>
            <a:r>
              <a:rPr lang="en-US" altLang="en-US" smtClean="0"/>
              <a:t>Feistel Cipher </a:t>
            </a:r>
            <a:br>
              <a:rPr lang="en-US" altLang="en-US" smtClean="0"/>
            </a:br>
            <a:r>
              <a:rPr lang="en-US" altLang="en-US" smtClean="0"/>
              <a:t>(Final design of two rounds)</a:t>
            </a:r>
          </a:p>
        </p:txBody>
      </p:sp>
      <p:pic>
        <p:nvPicPr>
          <p:cNvPr id="225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25" y="1143000"/>
            <a:ext cx="5667375" cy="565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2" name="Slide Number Placeholder 1"/>
          <p:cNvSpPr txBox="1">
            <a:spLocks/>
          </p:cNvSpPr>
          <p:nvPr/>
        </p:nvSpPr>
        <p:spPr bwMode="auto">
          <a:xfrm>
            <a:off x="0" y="6492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fld id="{80000D8B-DB54-494B-A085-5E688F0B2342}" type="slidenum">
              <a:rPr lang="ar-SA" altLang="en-US" sz="1200">
                <a:latin typeface="Arial" charset="0"/>
              </a:rPr>
              <a:pPr eaLnBrk="1" hangingPunct="1">
                <a:spcBef>
                  <a:spcPct val="0"/>
                </a:spcBef>
                <a:buClrTx/>
                <a:buSzTx/>
                <a:buFontTx/>
                <a:buNone/>
              </a:pPr>
              <a:t>14</a:t>
            </a:fld>
            <a:endParaRPr lang="en-US" altLang="en-US" sz="1200">
              <a:latin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idx="1"/>
          </p:nvPr>
        </p:nvSpPr>
        <p:spPr/>
        <p:txBody>
          <a:bodyPr/>
          <a:lstStyle/>
          <a:p>
            <a:pPr eaLnBrk="1" hangingPunct="1"/>
            <a:r>
              <a:rPr lang="en-US" altLang="en-US" dirty="0" smtClean="0"/>
              <a:t>Widely used encryption scheme. </a:t>
            </a:r>
          </a:p>
          <a:p>
            <a:pPr eaLnBrk="1" hangingPunct="1"/>
            <a:r>
              <a:rPr lang="en-US" altLang="en-US" dirty="0" smtClean="0"/>
              <a:t>Adopted by National Bureau of Standards in 1977. </a:t>
            </a:r>
          </a:p>
          <a:p>
            <a:pPr eaLnBrk="1" hangingPunct="1"/>
            <a:r>
              <a:rPr lang="en-US" altLang="en-US" dirty="0" smtClean="0"/>
              <a:t>The algorithm itself is called Data Encryption Algorithm (DEA).</a:t>
            </a:r>
          </a:p>
          <a:p>
            <a:pPr eaLnBrk="1" hangingPunct="1"/>
            <a:r>
              <a:rPr lang="en-US" altLang="en-US" dirty="0" smtClean="0"/>
              <a:t>Data are encrypted in 64-bit blocks using a 56-bit key. </a:t>
            </a:r>
            <a:endParaRPr lang="en-US" altLang="en-US" dirty="0" smtClean="0"/>
          </a:p>
          <a:p>
            <a:pPr eaLnBrk="1" hangingPunct="1">
              <a:buFont typeface="Wingdings" pitchFamily="2" charset="2"/>
              <a:buNone/>
            </a:pPr>
            <a:endParaRPr lang="en-US" altLang="en-US" dirty="0" smtClean="0"/>
          </a:p>
          <a:p>
            <a:pPr eaLnBrk="1" hangingPunct="1"/>
            <a:endParaRPr lang="en-US" altLang="en-US" dirty="0" smtClean="0"/>
          </a:p>
        </p:txBody>
      </p:sp>
      <p:sp>
        <p:nvSpPr>
          <p:cNvPr id="23555" name="Rectangle 2"/>
          <p:cNvSpPr>
            <a:spLocks noGrp="1" noChangeArrowheads="1"/>
          </p:cNvSpPr>
          <p:nvPr>
            <p:ph type="title"/>
          </p:nvPr>
        </p:nvSpPr>
        <p:spPr/>
        <p:txBody>
          <a:bodyPr/>
          <a:lstStyle/>
          <a:p>
            <a:pPr eaLnBrk="1" hangingPunct="1"/>
            <a:r>
              <a:rPr lang="en-US" altLang="en-US" smtClean="0"/>
              <a:t>Data Encryption Standard (DES)</a:t>
            </a:r>
          </a:p>
        </p:txBody>
      </p:sp>
      <p:sp>
        <p:nvSpPr>
          <p:cNvPr id="23556" name="Slide Number Placeholder 1"/>
          <p:cNvSpPr txBox="1">
            <a:spLocks/>
          </p:cNvSpPr>
          <p:nvPr/>
        </p:nvSpPr>
        <p:spPr bwMode="auto">
          <a:xfrm>
            <a:off x="0" y="6492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fld id="{39052568-AFA8-4091-AB47-AB953300EB5D}" type="slidenum">
              <a:rPr lang="ar-SA" altLang="en-US" sz="1200">
                <a:latin typeface="Arial" charset="0"/>
              </a:rPr>
              <a:pPr eaLnBrk="1" hangingPunct="1">
                <a:spcBef>
                  <a:spcPct val="0"/>
                </a:spcBef>
                <a:buClrTx/>
                <a:buSzTx/>
                <a:buFontTx/>
                <a:buNone/>
              </a:pPr>
              <a:t>15</a:t>
            </a:fld>
            <a:endParaRPr lang="en-US" altLang="en-US" sz="1200">
              <a:latin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049338"/>
            <a:ext cx="7086600" cy="5659437"/>
          </a:xfrm>
        </p:spPr>
      </p:pic>
      <p:sp>
        <p:nvSpPr>
          <p:cNvPr id="24579" name="Rectangle 2"/>
          <p:cNvSpPr>
            <a:spLocks noGrp="1" noChangeArrowheads="1"/>
          </p:cNvSpPr>
          <p:nvPr>
            <p:ph type="title"/>
          </p:nvPr>
        </p:nvSpPr>
        <p:spPr>
          <a:xfrm>
            <a:off x="1295400" y="122238"/>
            <a:ext cx="6705600" cy="792162"/>
          </a:xfrm>
        </p:spPr>
        <p:txBody>
          <a:bodyPr/>
          <a:lstStyle/>
          <a:p>
            <a:pPr eaLnBrk="1" hangingPunct="1"/>
            <a:r>
              <a:rPr lang="en-US" altLang="en-US" smtClean="0"/>
              <a:t>DES Encryption </a:t>
            </a:r>
          </a:p>
        </p:txBody>
      </p:sp>
      <p:sp>
        <p:nvSpPr>
          <p:cNvPr id="24580" name="Slide Number Placeholder 1"/>
          <p:cNvSpPr txBox="1">
            <a:spLocks/>
          </p:cNvSpPr>
          <p:nvPr/>
        </p:nvSpPr>
        <p:spPr bwMode="auto">
          <a:xfrm>
            <a:off x="0" y="6492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fld id="{B21939C6-B81E-4EF5-B83B-5B0374EF6A15}" type="slidenum">
              <a:rPr lang="ar-SA" altLang="en-US" sz="1200">
                <a:latin typeface="Arial" charset="0"/>
              </a:rPr>
              <a:pPr eaLnBrk="1" hangingPunct="1">
                <a:spcBef>
                  <a:spcPct val="0"/>
                </a:spcBef>
                <a:buClrTx/>
                <a:buSzTx/>
                <a:buFontTx/>
                <a:buNone/>
              </a:pPr>
              <a:t>16</a:t>
            </a:fld>
            <a:endParaRPr lang="en-US" altLang="en-US" sz="1200">
              <a:latin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295400"/>
            <a:ext cx="7467600" cy="5140325"/>
          </a:xfrm>
          <a:ln>
            <a:solidFill>
              <a:schemeClr val="hlink"/>
            </a:solidFill>
            <a:miter lim="800000"/>
            <a:headEnd/>
            <a:tailEnd/>
          </a:ln>
        </p:spPr>
      </p:pic>
      <p:sp>
        <p:nvSpPr>
          <p:cNvPr id="25603" name="Rectangle 2"/>
          <p:cNvSpPr>
            <a:spLocks noGrp="1" noChangeArrowheads="1"/>
          </p:cNvSpPr>
          <p:nvPr>
            <p:ph type="title"/>
          </p:nvPr>
        </p:nvSpPr>
        <p:spPr>
          <a:xfrm>
            <a:off x="1447800" y="122238"/>
            <a:ext cx="6553200" cy="715962"/>
          </a:xfrm>
        </p:spPr>
        <p:txBody>
          <a:bodyPr/>
          <a:lstStyle/>
          <a:p>
            <a:pPr eaLnBrk="1" hangingPunct="1"/>
            <a:r>
              <a:rPr lang="en-US" altLang="en-US" smtClean="0"/>
              <a:t>DES: Initial Permutation (IP) </a:t>
            </a:r>
          </a:p>
        </p:txBody>
      </p:sp>
      <p:sp>
        <p:nvSpPr>
          <p:cNvPr id="25604" name="Slide Number Placeholder 1"/>
          <p:cNvSpPr txBox="1">
            <a:spLocks/>
          </p:cNvSpPr>
          <p:nvPr/>
        </p:nvSpPr>
        <p:spPr bwMode="auto">
          <a:xfrm>
            <a:off x="0" y="6492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fld id="{ED7EA125-A19B-4163-BE4C-A7A691C98C98}" type="slidenum">
              <a:rPr lang="ar-SA" altLang="en-US" sz="1200">
                <a:latin typeface="Arial" charset="0"/>
              </a:rPr>
              <a:pPr eaLnBrk="1" hangingPunct="1">
                <a:spcBef>
                  <a:spcPct val="0"/>
                </a:spcBef>
                <a:buClrTx/>
                <a:buSzTx/>
                <a:buFontTx/>
                <a:buNone/>
              </a:pPr>
              <a:t>17</a:t>
            </a:fld>
            <a:endParaRPr lang="en-US" altLang="en-US" sz="1200">
              <a:latin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09600" y="1295400"/>
            <a:ext cx="7467600" cy="4987925"/>
          </a:xfrm>
          <a:ln>
            <a:solidFill>
              <a:srgbClr val="FF3300"/>
            </a:solidFill>
            <a:miter lim="800000"/>
            <a:headEnd/>
            <a:tailEnd/>
          </a:ln>
        </p:spPr>
      </p:pic>
      <p:sp>
        <p:nvSpPr>
          <p:cNvPr id="26627" name="Rectangle 4"/>
          <p:cNvSpPr>
            <a:spLocks noGrp="1" noChangeArrowheads="1"/>
          </p:cNvSpPr>
          <p:nvPr>
            <p:ph type="title"/>
          </p:nvPr>
        </p:nvSpPr>
        <p:spPr>
          <a:xfrm>
            <a:off x="1371600" y="122238"/>
            <a:ext cx="6629400" cy="715962"/>
          </a:xfrm>
          <a:noFill/>
        </p:spPr>
        <p:txBody>
          <a:bodyPr/>
          <a:lstStyle/>
          <a:p>
            <a:pPr eaLnBrk="1" hangingPunct="1"/>
            <a:r>
              <a:rPr lang="en-US" altLang="en-US" sz="3500" smtClean="0"/>
              <a:t>DES: Inverse Initial Permutation </a:t>
            </a:r>
          </a:p>
        </p:txBody>
      </p:sp>
      <p:sp>
        <p:nvSpPr>
          <p:cNvPr id="26628" name="Slide Number Placeholder 1"/>
          <p:cNvSpPr txBox="1">
            <a:spLocks/>
          </p:cNvSpPr>
          <p:nvPr/>
        </p:nvSpPr>
        <p:spPr bwMode="auto">
          <a:xfrm>
            <a:off x="0" y="6492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fld id="{808AC2BA-9E55-4BA8-BE0B-19A182EBA161}" type="slidenum">
              <a:rPr lang="ar-SA" altLang="en-US" sz="1200">
                <a:latin typeface="Arial" charset="0"/>
              </a:rPr>
              <a:pPr eaLnBrk="1" hangingPunct="1">
                <a:spcBef>
                  <a:spcPct val="0"/>
                </a:spcBef>
                <a:buClrTx/>
                <a:buSzTx/>
                <a:buFontTx/>
                <a:buNone/>
              </a:pPr>
              <a:t>18</a:t>
            </a:fld>
            <a:endParaRPr lang="en-US" altLang="en-US" sz="1200">
              <a:latin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36675" y="1371600"/>
            <a:ext cx="6510338" cy="4760913"/>
          </a:xfrm>
        </p:spPr>
      </p:pic>
      <p:sp>
        <p:nvSpPr>
          <p:cNvPr id="27651" name="Rectangle 2"/>
          <p:cNvSpPr>
            <a:spLocks noGrp="1" noChangeArrowheads="1"/>
          </p:cNvSpPr>
          <p:nvPr>
            <p:ph type="title"/>
          </p:nvPr>
        </p:nvSpPr>
        <p:spPr/>
        <p:txBody>
          <a:bodyPr/>
          <a:lstStyle/>
          <a:p>
            <a:pPr eaLnBrk="1" hangingPunct="1"/>
            <a:r>
              <a:rPr lang="en-US" altLang="en-US" smtClean="0"/>
              <a:t>Single Round of DES Algorithm </a:t>
            </a:r>
          </a:p>
        </p:txBody>
      </p:sp>
      <p:sp>
        <p:nvSpPr>
          <p:cNvPr id="27652" name="Slide Number Placeholder 1"/>
          <p:cNvSpPr txBox="1">
            <a:spLocks/>
          </p:cNvSpPr>
          <p:nvPr/>
        </p:nvSpPr>
        <p:spPr bwMode="auto">
          <a:xfrm>
            <a:off x="0" y="6492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fld id="{6340EE37-8D2A-4593-B302-122E23D943BC}" type="slidenum">
              <a:rPr lang="ar-SA" altLang="en-US" sz="1200">
                <a:latin typeface="Arial" charset="0"/>
              </a:rPr>
              <a:pPr eaLnBrk="1" hangingPunct="1">
                <a:spcBef>
                  <a:spcPct val="0"/>
                </a:spcBef>
                <a:buClrTx/>
                <a:buSzTx/>
                <a:buFontTx/>
                <a:buNone/>
              </a:pPr>
              <a:t>19</a:t>
            </a:fld>
            <a:endParaRPr lang="en-US" altLang="en-US" sz="1200">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idx="1"/>
          </p:nvPr>
        </p:nvSpPr>
        <p:spPr/>
        <p:txBody>
          <a:bodyPr/>
          <a:lstStyle/>
          <a:p>
            <a:pPr eaLnBrk="1" hangingPunct="1"/>
            <a:r>
              <a:rPr lang="en-US" altLang="en-US" dirty="0" smtClean="0"/>
              <a:t>Stream cipher vs. Block cipher</a:t>
            </a:r>
          </a:p>
          <a:p>
            <a:pPr eaLnBrk="1" hangingPunct="1"/>
            <a:r>
              <a:rPr lang="en-US" altLang="en-US" dirty="0" smtClean="0"/>
              <a:t>Motivation</a:t>
            </a:r>
          </a:p>
          <a:p>
            <a:pPr eaLnBrk="1" hangingPunct="1"/>
            <a:r>
              <a:rPr lang="en-US" altLang="en-US" dirty="0" smtClean="0"/>
              <a:t>Reversible vs. Irreversible mapping</a:t>
            </a:r>
          </a:p>
          <a:p>
            <a:pPr eaLnBrk="1" hangingPunct="1"/>
            <a:r>
              <a:rPr lang="en-US" altLang="en-US" dirty="0" smtClean="0"/>
              <a:t>Ideal Block Cipher</a:t>
            </a:r>
          </a:p>
          <a:p>
            <a:pPr eaLnBrk="1" hangingPunct="1"/>
            <a:r>
              <a:rPr lang="en-US" altLang="en-US" dirty="0" smtClean="0"/>
              <a:t>DES</a:t>
            </a:r>
          </a:p>
        </p:txBody>
      </p:sp>
      <p:sp>
        <p:nvSpPr>
          <p:cNvPr id="10243" name="Rectangle 2"/>
          <p:cNvSpPr>
            <a:spLocks noGrp="1" noChangeArrowheads="1"/>
          </p:cNvSpPr>
          <p:nvPr>
            <p:ph type="title"/>
          </p:nvPr>
        </p:nvSpPr>
        <p:spPr/>
        <p:txBody>
          <a:bodyPr/>
          <a:lstStyle/>
          <a:p>
            <a:pPr eaLnBrk="1" hangingPunct="1"/>
            <a:r>
              <a:rPr lang="en-US" altLang="en-US" smtClean="0"/>
              <a:t>Outline</a:t>
            </a:r>
          </a:p>
        </p:txBody>
      </p:sp>
      <p:sp>
        <p:nvSpPr>
          <p:cNvPr id="10244" name="Slide Number Placeholder 1"/>
          <p:cNvSpPr txBox="1">
            <a:spLocks/>
          </p:cNvSpPr>
          <p:nvPr/>
        </p:nvSpPr>
        <p:spPr bwMode="auto">
          <a:xfrm>
            <a:off x="0" y="6492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fld id="{BEBC7BE9-5F04-4FAE-96BC-8C25E564CCC4}" type="slidenum">
              <a:rPr lang="ar-SA" altLang="en-US" sz="1200">
                <a:latin typeface="Arial" charset="0"/>
              </a:rPr>
              <a:pPr eaLnBrk="1" hangingPunct="1">
                <a:spcBef>
                  <a:spcPct val="0"/>
                </a:spcBef>
                <a:buClrTx/>
                <a:buSzTx/>
                <a:buFontTx/>
                <a:buNone/>
              </a:pPr>
              <a:t>2</a:t>
            </a:fld>
            <a:endParaRPr lang="en-US" altLang="en-US" sz="1200">
              <a:latin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77863" y="1371600"/>
            <a:ext cx="7170737" cy="4953000"/>
          </a:xfrm>
        </p:spPr>
      </p:pic>
      <p:sp>
        <p:nvSpPr>
          <p:cNvPr id="28675" name="Rectangle 2"/>
          <p:cNvSpPr>
            <a:spLocks noGrp="1" noChangeArrowheads="1"/>
          </p:cNvSpPr>
          <p:nvPr>
            <p:ph type="title"/>
          </p:nvPr>
        </p:nvSpPr>
        <p:spPr>
          <a:xfrm>
            <a:off x="1371600" y="122238"/>
            <a:ext cx="6934200" cy="715962"/>
          </a:xfrm>
        </p:spPr>
        <p:txBody>
          <a:bodyPr/>
          <a:lstStyle/>
          <a:p>
            <a:pPr eaLnBrk="1" hangingPunct="1"/>
            <a:r>
              <a:rPr lang="en-US" altLang="en-US" sz="3500" smtClean="0"/>
              <a:t>DES: Expansion Permutation (E) </a:t>
            </a:r>
          </a:p>
        </p:txBody>
      </p:sp>
      <p:sp>
        <p:nvSpPr>
          <p:cNvPr id="28676" name="Slide Number Placeholder 1"/>
          <p:cNvSpPr txBox="1">
            <a:spLocks/>
          </p:cNvSpPr>
          <p:nvPr/>
        </p:nvSpPr>
        <p:spPr bwMode="auto">
          <a:xfrm>
            <a:off x="0" y="6492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fld id="{D921B438-294F-4E78-A7E0-3BBEA01ECBC4}" type="slidenum">
              <a:rPr lang="ar-SA" altLang="en-US" sz="1200">
                <a:latin typeface="Arial" charset="0"/>
              </a:rPr>
              <a:pPr eaLnBrk="1" hangingPunct="1">
                <a:spcBef>
                  <a:spcPct val="0"/>
                </a:spcBef>
                <a:buClrTx/>
                <a:buSzTx/>
                <a:buFontTx/>
                <a:buNone/>
              </a:pPr>
              <a:t>20</a:t>
            </a:fld>
            <a:endParaRPr lang="en-US" altLang="en-US" sz="1200">
              <a:latin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95300" y="1371600"/>
            <a:ext cx="8229600" cy="3124200"/>
          </a:xfrm>
        </p:spPr>
      </p:pic>
      <p:sp>
        <p:nvSpPr>
          <p:cNvPr id="29699" name="Rectangle 2"/>
          <p:cNvSpPr>
            <a:spLocks noGrp="1" noChangeArrowheads="1"/>
          </p:cNvSpPr>
          <p:nvPr>
            <p:ph type="title"/>
          </p:nvPr>
        </p:nvSpPr>
        <p:spPr>
          <a:xfrm>
            <a:off x="1447800" y="122238"/>
            <a:ext cx="6553200" cy="715962"/>
          </a:xfrm>
        </p:spPr>
        <p:txBody>
          <a:bodyPr/>
          <a:lstStyle/>
          <a:p>
            <a:pPr eaLnBrk="1" hangingPunct="1"/>
            <a:r>
              <a:rPr lang="en-US" altLang="en-US" smtClean="0"/>
              <a:t>DES: S-Boxes </a:t>
            </a:r>
          </a:p>
        </p:txBody>
      </p:sp>
      <p:pic>
        <p:nvPicPr>
          <p:cNvPr id="297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113" y="4764088"/>
            <a:ext cx="8153400"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01" name="Slide Number Placeholder 1"/>
          <p:cNvSpPr txBox="1">
            <a:spLocks/>
          </p:cNvSpPr>
          <p:nvPr/>
        </p:nvSpPr>
        <p:spPr bwMode="auto">
          <a:xfrm>
            <a:off x="0" y="6492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fld id="{46C876C7-6DBE-411D-8B57-F0AD2208A5A1}" type="slidenum">
              <a:rPr lang="ar-SA" altLang="en-US" sz="1200">
                <a:latin typeface="Arial" charset="0"/>
              </a:rPr>
              <a:pPr eaLnBrk="1" hangingPunct="1">
                <a:spcBef>
                  <a:spcPct val="0"/>
                </a:spcBef>
                <a:buClrTx/>
                <a:buSzTx/>
                <a:buFontTx/>
                <a:buNone/>
              </a:pPr>
              <a:t>21</a:t>
            </a:fld>
            <a:endParaRPr lang="en-US" altLang="en-US" sz="1200">
              <a:latin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198563"/>
            <a:ext cx="7086600" cy="5659437"/>
          </a:xfrm>
        </p:spPr>
      </p:pic>
      <p:sp>
        <p:nvSpPr>
          <p:cNvPr id="30723" name="Rectangle 2"/>
          <p:cNvSpPr>
            <a:spLocks noGrp="1" noChangeArrowheads="1"/>
          </p:cNvSpPr>
          <p:nvPr>
            <p:ph type="title"/>
          </p:nvPr>
        </p:nvSpPr>
        <p:spPr>
          <a:xfrm>
            <a:off x="1524000" y="122238"/>
            <a:ext cx="6477000" cy="792162"/>
          </a:xfrm>
        </p:spPr>
        <p:txBody>
          <a:bodyPr/>
          <a:lstStyle/>
          <a:p>
            <a:pPr eaLnBrk="1" hangingPunct="1"/>
            <a:r>
              <a:rPr lang="en-US" altLang="en-US" smtClean="0"/>
              <a:t>DES Encryption </a:t>
            </a:r>
          </a:p>
        </p:txBody>
      </p:sp>
      <p:sp>
        <p:nvSpPr>
          <p:cNvPr id="30724" name="Slide Number Placeholder 1"/>
          <p:cNvSpPr txBox="1">
            <a:spLocks/>
          </p:cNvSpPr>
          <p:nvPr/>
        </p:nvSpPr>
        <p:spPr bwMode="auto">
          <a:xfrm>
            <a:off x="0" y="6492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fld id="{3E843C35-2CFD-41C4-9962-7D20E9299DC1}" type="slidenum">
              <a:rPr lang="ar-SA" altLang="en-US" sz="1200">
                <a:latin typeface="Arial" charset="0"/>
              </a:rPr>
              <a:pPr eaLnBrk="1" hangingPunct="1">
                <a:spcBef>
                  <a:spcPct val="0"/>
                </a:spcBef>
                <a:buClrTx/>
                <a:buSzTx/>
                <a:buFontTx/>
                <a:buNone/>
              </a:pPr>
              <a:t>22</a:t>
            </a:fld>
            <a:endParaRPr lang="en-US" altLang="en-US" sz="1200">
              <a:latin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Text Box 19"/>
          <p:cNvSpPr txBox="1">
            <a:spLocks noChangeArrowheads="1"/>
          </p:cNvSpPr>
          <p:nvPr/>
        </p:nvSpPr>
        <p:spPr bwMode="auto">
          <a:xfrm>
            <a:off x="1676400" y="152400"/>
            <a:ext cx="55626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r>
              <a:rPr lang="en-US" altLang="en-US" sz="3200" b="1" dirty="0" smtClean="0">
                <a:latin typeface="Times New Roman" pitchFamily="18" charset="0"/>
              </a:rPr>
              <a:t>Permutation Box (P-box) </a:t>
            </a:r>
            <a:endParaRPr lang="en-US" altLang="en-US" sz="3200" b="1" dirty="0">
              <a:latin typeface="Times New Roman" pitchFamily="18" charset="0"/>
            </a:endParaRPr>
          </a:p>
        </p:txBody>
      </p:sp>
      <p:sp>
        <p:nvSpPr>
          <p:cNvPr id="31749" name="Slide Number Placeholder 1"/>
          <p:cNvSpPr txBox="1">
            <a:spLocks/>
          </p:cNvSpPr>
          <p:nvPr/>
        </p:nvSpPr>
        <p:spPr bwMode="auto">
          <a:xfrm>
            <a:off x="0" y="6492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fld id="{21438AE0-91E9-43F0-B402-3FB7E0CF5A0C}" type="slidenum">
              <a:rPr lang="ar-SA" altLang="en-US" sz="1200">
                <a:latin typeface="Arial" charset="0"/>
              </a:rPr>
              <a:pPr eaLnBrk="1" hangingPunct="1">
                <a:spcBef>
                  <a:spcPct val="0"/>
                </a:spcBef>
                <a:buClrTx/>
                <a:buSzTx/>
                <a:buFontTx/>
                <a:buNone/>
              </a:pPr>
              <a:t>23</a:t>
            </a:fld>
            <a:endParaRPr lang="en-US" altLang="en-US" sz="1200">
              <a:latin typeface="Arial" charset="0"/>
            </a:endParaRPr>
          </a:p>
        </p:txBody>
      </p:sp>
      <p:sp>
        <p:nvSpPr>
          <p:cNvPr id="6" name="Rectangle 3"/>
          <p:cNvSpPr txBox="1">
            <a:spLocks noChangeArrowheads="1"/>
          </p:cNvSpPr>
          <p:nvPr/>
        </p:nvSpPr>
        <p:spPr>
          <a:xfrm>
            <a:off x="381000" y="1143001"/>
            <a:ext cx="8305800" cy="3581399"/>
          </a:xfrm>
          <a:prstGeom prst="rect">
            <a:avLst/>
          </a:prstGeom>
        </p:spPr>
        <p:txBody>
          <a:bodyPr/>
          <a:lstStyle>
            <a:lvl1pPr marL="342900" indent="-342900" algn="l" rtl="0" eaLnBrk="0" fontAlgn="base" hangingPunct="0">
              <a:spcBef>
                <a:spcPct val="20000"/>
              </a:spcBef>
              <a:spcAft>
                <a:spcPct val="0"/>
              </a:spcAft>
              <a:buClr>
                <a:srgbClr val="009900"/>
              </a:buClr>
              <a:buSzPct val="60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cs typeface="+mn-cs"/>
              </a:defRPr>
            </a:lvl2pPr>
            <a:lvl3pPr marL="1143000" indent="-228600" algn="l" rtl="0" eaLnBrk="0" fontAlgn="base" hangingPunct="0">
              <a:spcBef>
                <a:spcPct val="20000"/>
              </a:spcBef>
              <a:spcAft>
                <a:spcPct val="0"/>
              </a:spcAft>
              <a:buClr>
                <a:schemeClr val="tx1"/>
              </a:buClr>
              <a:buSzPct val="50000"/>
              <a:buFont typeface="Wingdings" pitchFamily="2" charset="2"/>
              <a:buChar char="n"/>
              <a:defRPr sz="1600">
                <a:solidFill>
                  <a:schemeClr val="tx1"/>
                </a:solidFill>
                <a:latin typeface="+mn-lt"/>
                <a:cs typeface="+mn-cs"/>
              </a:defRPr>
            </a:lvl3pPr>
            <a:lvl4pPr marL="1600200" indent="-228600" algn="l" rtl="0" eaLnBrk="0" fontAlgn="base" hangingPunct="0">
              <a:spcBef>
                <a:spcPct val="20000"/>
              </a:spcBef>
              <a:spcAft>
                <a:spcPct val="0"/>
              </a:spcAft>
              <a:buClr>
                <a:schemeClr val="tx1"/>
              </a:buClr>
              <a:buSzPct val="55000"/>
              <a:buFont typeface="Wingdings" pitchFamily="2" charset="2"/>
              <a:buChar char="n"/>
              <a:defRPr sz="1200">
                <a:solidFill>
                  <a:schemeClr val="tx1"/>
                </a:solidFill>
                <a:latin typeface="+mn-lt"/>
                <a:cs typeface="+mn-cs"/>
              </a:defRPr>
            </a:lvl4pPr>
            <a:lvl5pPr marL="2057400" indent="-228600" algn="l" rtl="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mn-lt"/>
                <a:cs typeface="+mn-cs"/>
              </a:defRPr>
            </a:lvl5pPr>
            <a:lvl6pPr marL="2514600" indent="-228600" algn="l" rtl="0" eaLnBrk="1" fontAlgn="base" hangingPunct="1">
              <a:spcBef>
                <a:spcPct val="20000"/>
              </a:spcBef>
              <a:spcAft>
                <a:spcPct val="0"/>
              </a:spcAft>
              <a:buClr>
                <a:schemeClr val="tx1"/>
              </a:buClr>
              <a:buSzPct val="50000"/>
              <a:buFont typeface="Wingdings" pitchFamily="2" charset="2"/>
              <a:buChar char="n"/>
              <a:defRPr sz="1200">
                <a:solidFill>
                  <a:schemeClr val="tx1"/>
                </a:solidFill>
                <a:latin typeface="+mn-lt"/>
                <a:cs typeface="+mn-cs"/>
              </a:defRPr>
            </a:lvl6pPr>
            <a:lvl7pPr marL="2971800" indent="-228600" algn="l" rtl="0" eaLnBrk="1" fontAlgn="base" hangingPunct="1">
              <a:spcBef>
                <a:spcPct val="20000"/>
              </a:spcBef>
              <a:spcAft>
                <a:spcPct val="0"/>
              </a:spcAft>
              <a:buClr>
                <a:schemeClr val="tx1"/>
              </a:buClr>
              <a:buSzPct val="50000"/>
              <a:buFont typeface="Wingdings" pitchFamily="2" charset="2"/>
              <a:buChar char="n"/>
              <a:defRPr sz="1200">
                <a:solidFill>
                  <a:schemeClr val="tx1"/>
                </a:solidFill>
                <a:latin typeface="+mn-lt"/>
                <a:cs typeface="+mn-cs"/>
              </a:defRPr>
            </a:lvl7pPr>
            <a:lvl8pPr marL="3429000" indent="-228600" algn="l" rtl="0" eaLnBrk="1" fontAlgn="base" hangingPunct="1">
              <a:spcBef>
                <a:spcPct val="20000"/>
              </a:spcBef>
              <a:spcAft>
                <a:spcPct val="0"/>
              </a:spcAft>
              <a:buClr>
                <a:schemeClr val="tx1"/>
              </a:buClr>
              <a:buSzPct val="50000"/>
              <a:buFont typeface="Wingdings" pitchFamily="2" charset="2"/>
              <a:buChar char="n"/>
              <a:defRPr sz="1200">
                <a:solidFill>
                  <a:schemeClr val="tx1"/>
                </a:solidFill>
                <a:latin typeface="+mn-lt"/>
                <a:cs typeface="+mn-cs"/>
              </a:defRPr>
            </a:lvl8pPr>
            <a:lvl9pPr marL="3886200" indent="-228600" algn="l" rtl="0" eaLnBrk="1" fontAlgn="base" hangingPunct="1">
              <a:spcBef>
                <a:spcPct val="20000"/>
              </a:spcBef>
              <a:spcAft>
                <a:spcPct val="0"/>
              </a:spcAft>
              <a:buClr>
                <a:schemeClr val="tx1"/>
              </a:buClr>
              <a:buSzPct val="50000"/>
              <a:buFont typeface="Wingdings" pitchFamily="2" charset="2"/>
              <a:buChar char="n"/>
              <a:defRPr sz="1200">
                <a:solidFill>
                  <a:schemeClr val="tx1"/>
                </a:solidFill>
                <a:latin typeface="+mn-lt"/>
                <a:cs typeface="+mn-cs"/>
              </a:defRPr>
            </a:lvl9pPr>
          </a:lstStyle>
          <a:p>
            <a:pPr eaLnBrk="1" hangingPunct="1"/>
            <a:r>
              <a:rPr lang="en-US" altLang="en-US" dirty="0" smtClean="0">
                <a:latin typeface="Times New Roman" pitchFamily="18" charset="0"/>
              </a:rPr>
              <a:t>An (</a:t>
            </a:r>
            <a:r>
              <a:rPr lang="en-US" altLang="en-US" i="1" dirty="0">
                <a:latin typeface="Times New Roman" pitchFamily="18" charset="0"/>
              </a:rPr>
              <a:t>n</a:t>
            </a:r>
            <a:r>
              <a:rPr lang="en-US" altLang="en-US" dirty="0">
                <a:latin typeface="Times New Roman" pitchFamily="18" charset="0"/>
              </a:rPr>
              <a:t> </a:t>
            </a:r>
            <a:r>
              <a:rPr lang="en-US" altLang="en-US" dirty="0">
                <a:latin typeface="Arial" panose="020B0604020202020204" pitchFamily="34" charset="0"/>
                <a:cs typeface="Arial" panose="020B0604020202020204" pitchFamily="34" charset="0"/>
              </a:rPr>
              <a:t>x</a:t>
            </a:r>
            <a:r>
              <a:rPr lang="en-US" altLang="en-US" dirty="0">
                <a:latin typeface="Times New Roman" pitchFamily="18" charset="0"/>
              </a:rPr>
              <a:t> </a:t>
            </a:r>
            <a:r>
              <a:rPr lang="en-US" altLang="en-US" i="1" dirty="0">
                <a:latin typeface="Times New Roman" pitchFamily="18" charset="0"/>
              </a:rPr>
              <a:t>m</a:t>
            </a:r>
            <a:r>
              <a:rPr lang="en-US" altLang="en-US" dirty="0">
                <a:latin typeface="Times New Roman" pitchFamily="18" charset="0"/>
              </a:rPr>
              <a:t>)</a:t>
            </a:r>
            <a:r>
              <a:rPr lang="en-US" altLang="en-US" dirty="0" smtClean="0">
                <a:latin typeface="Times New Roman" pitchFamily="18" charset="0"/>
              </a:rPr>
              <a:t> P-box has </a:t>
            </a:r>
            <a:r>
              <a:rPr lang="en-US" altLang="en-US" i="1" dirty="0" smtClean="0">
                <a:latin typeface="Times New Roman" pitchFamily="18" charset="0"/>
              </a:rPr>
              <a:t>n</a:t>
            </a:r>
            <a:r>
              <a:rPr lang="en-US" altLang="en-US" dirty="0" smtClean="0">
                <a:latin typeface="Times New Roman" pitchFamily="18" charset="0"/>
              </a:rPr>
              <a:t> input bits and </a:t>
            </a:r>
            <a:r>
              <a:rPr lang="en-US" altLang="en-US" i="1" dirty="0" smtClean="0">
                <a:latin typeface="Times New Roman" pitchFamily="18" charset="0"/>
              </a:rPr>
              <a:t>m</a:t>
            </a:r>
            <a:r>
              <a:rPr lang="en-US" altLang="en-US" dirty="0" smtClean="0">
                <a:latin typeface="Times New Roman" pitchFamily="18" charset="0"/>
              </a:rPr>
              <a:t> output bits.</a:t>
            </a:r>
          </a:p>
          <a:p>
            <a:pPr eaLnBrk="1" hangingPunct="1"/>
            <a:r>
              <a:rPr lang="en-US" altLang="en-US" dirty="0" smtClean="0">
                <a:latin typeface="Times New Roman" pitchFamily="18" charset="0"/>
              </a:rPr>
              <a:t>Three </a:t>
            </a:r>
            <a:r>
              <a:rPr lang="en-US" altLang="en-US" dirty="0">
                <a:latin typeface="Times New Roman" pitchFamily="18" charset="0"/>
              </a:rPr>
              <a:t>types </a:t>
            </a:r>
            <a:r>
              <a:rPr lang="en-US" altLang="en-US" dirty="0" smtClean="0">
                <a:latin typeface="Times New Roman" pitchFamily="18" charset="0"/>
              </a:rPr>
              <a:t>of P-boxes</a:t>
            </a:r>
          </a:p>
          <a:p>
            <a:pPr lvl="1" eaLnBrk="1" hangingPunct="1"/>
            <a:r>
              <a:rPr lang="en-US" altLang="en-US" dirty="0" smtClean="0">
                <a:latin typeface="Times New Roman" pitchFamily="18" charset="0"/>
              </a:rPr>
              <a:t>Straight P-box:   n = m</a:t>
            </a:r>
          </a:p>
          <a:p>
            <a:pPr lvl="1" eaLnBrk="1" hangingPunct="1"/>
            <a:r>
              <a:rPr lang="en-US" altLang="en-US" dirty="0" smtClean="0">
                <a:latin typeface="Times New Roman" pitchFamily="18" charset="0"/>
              </a:rPr>
              <a:t>Compression P-box:   </a:t>
            </a:r>
            <a:r>
              <a:rPr lang="en-US" altLang="en-US" i="1" dirty="0" smtClean="0">
                <a:latin typeface="Times New Roman" pitchFamily="18" charset="0"/>
              </a:rPr>
              <a:t>n</a:t>
            </a:r>
            <a:r>
              <a:rPr lang="en-US" altLang="en-US" dirty="0" smtClean="0">
                <a:latin typeface="Times New Roman" pitchFamily="18" charset="0"/>
              </a:rPr>
              <a:t> &gt; </a:t>
            </a:r>
            <a:r>
              <a:rPr lang="en-US" altLang="en-US" i="1" dirty="0" smtClean="0">
                <a:latin typeface="Times New Roman" pitchFamily="18" charset="0"/>
              </a:rPr>
              <a:t>m</a:t>
            </a:r>
            <a:endParaRPr lang="en-US" altLang="en-US" i="1" dirty="0">
              <a:latin typeface="Times New Roman" pitchFamily="18" charset="0"/>
            </a:endParaRPr>
          </a:p>
          <a:p>
            <a:pPr lvl="1" eaLnBrk="1" hangingPunct="1"/>
            <a:r>
              <a:rPr lang="en-US" altLang="en-US" dirty="0" smtClean="0">
                <a:latin typeface="Times New Roman" pitchFamily="18" charset="0"/>
              </a:rPr>
              <a:t>Expansion P-box:    </a:t>
            </a:r>
            <a:r>
              <a:rPr lang="en-US" altLang="en-US" i="1" dirty="0" smtClean="0">
                <a:latin typeface="Times New Roman" pitchFamily="18" charset="0"/>
              </a:rPr>
              <a:t>n</a:t>
            </a:r>
            <a:r>
              <a:rPr lang="en-US" altLang="en-US" dirty="0" smtClean="0">
                <a:latin typeface="Times New Roman" pitchFamily="18" charset="0"/>
              </a:rPr>
              <a:t> &lt; </a:t>
            </a:r>
            <a:r>
              <a:rPr lang="en-US" altLang="en-US" i="1" dirty="0">
                <a:latin typeface="Times New Roman" pitchFamily="18" charset="0"/>
              </a:rPr>
              <a:t>m</a:t>
            </a:r>
          </a:p>
          <a:p>
            <a:pPr eaLnBrk="1" hangingPunct="1"/>
            <a:endParaRPr lang="en-US" altLang="en-US" dirty="0" smtClean="0">
              <a:latin typeface="Times New Roman" pitchFamily="18" charset="0"/>
            </a:endParaRPr>
          </a:p>
          <a:p>
            <a:pPr eaLnBrk="1" hangingPunct="1"/>
            <a:r>
              <a:rPr lang="en-US" altLang="en-US" dirty="0" smtClean="0">
                <a:latin typeface="Times New Roman" pitchFamily="18" charset="0"/>
              </a:rPr>
              <a:t>Notation:</a:t>
            </a:r>
          </a:p>
          <a:p>
            <a:pPr marL="457200" lvl="1" indent="0" eaLnBrk="1" hangingPunct="1">
              <a:buNone/>
            </a:pPr>
            <a:endParaRPr lang="en-US" altLang="en-US" kern="0" dirty="0" smtClean="0"/>
          </a:p>
          <a:p>
            <a:pPr marL="457200" lvl="1" indent="0" eaLnBrk="1" hangingPunct="1">
              <a:buNone/>
            </a:pPr>
            <a:r>
              <a:rPr lang="en-US" altLang="en-US" kern="0" dirty="0"/>
              <a:t>	</a:t>
            </a:r>
            <a:r>
              <a:rPr lang="en-US" altLang="en-US" kern="0" dirty="0" smtClean="0"/>
              <a:t>						</a:t>
            </a:r>
            <a:endParaRPr lang="en-US" altLang="en-US" dirty="0">
              <a:latin typeface="Times New Roman" pitchFamily="18" charset="0"/>
            </a:endParaRPr>
          </a:p>
        </p:txBody>
      </p:sp>
      <p:pic>
        <p:nvPicPr>
          <p:cNvPr id="1027" name="Picture 3" descr="I:\SultanData\Desktop\P-box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2477" y="3135080"/>
            <a:ext cx="7117639" cy="36590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 y="3509963"/>
            <a:ext cx="727710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1" name="Text Box 13"/>
          <p:cNvSpPr txBox="1">
            <a:spLocks noChangeArrowheads="1"/>
          </p:cNvSpPr>
          <p:nvPr/>
        </p:nvSpPr>
        <p:spPr bwMode="auto">
          <a:xfrm>
            <a:off x="1392238" y="2590800"/>
            <a:ext cx="4348162"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r>
              <a:rPr lang="en-US" altLang="en-US" sz="2000" b="1" i="1">
                <a:latin typeface="Times New Roman" pitchFamily="18" charset="0"/>
              </a:rPr>
              <a:t>The possible mappings of a 3 × 3 P-box</a:t>
            </a:r>
          </a:p>
        </p:txBody>
      </p:sp>
      <p:sp>
        <p:nvSpPr>
          <p:cNvPr id="32772" name="Slide Number Placeholder 1"/>
          <p:cNvSpPr txBox="1">
            <a:spLocks/>
          </p:cNvSpPr>
          <p:nvPr/>
        </p:nvSpPr>
        <p:spPr bwMode="auto">
          <a:xfrm>
            <a:off x="0" y="6492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fld id="{5E955A43-CEC2-410E-A4A7-7851E14058FA}" type="slidenum">
              <a:rPr lang="ar-SA" altLang="en-US" sz="1200">
                <a:latin typeface="Arial" charset="0"/>
              </a:rPr>
              <a:pPr eaLnBrk="1" hangingPunct="1">
                <a:spcBef>
                  <a:spcPct val="0"/>
                </a:spcBef>
                <a:buClrTx/>
                <a:buSzTx/>
                <a:buFontTx/>
                <a:buNone/>
              </a:pPr>
              <a:t>24</a:t>
            </a:fld>
            <a:endParaRPr lang="en-US" altLang="en-US" sz="1200">
              <a:latin typeface="Arial" charset="0"/>
            </a:endParaRPr>
          </a:p>
        </p:txBody>
      </p:sp>
      <p:sp>
        <p:nvSpPr>
          <p:cNvPr id="2" name="Rectangle 1"/>
          <p:cNvSpPr/>
          <p:nvPr/>
        </p:nvSpPr>
        <p:spPr>
          <a:xfrm>
            <a:off x="1425220" y="228600"/>
            <a:ext cx="4061180" cy="707886"/>
          </a:xfrm>
          <a:prstGeom prst="rect">
            <a:avLst/>
          </a:prstGeom>
        </p:spPr>
        <p:txBody>
          <a:bodyPr wrap="square">
            <a:spAutoFit/>
          </a:bodyPr>
          <a:lstStyle/>
          <a:p>
            <a:r>
              <a:rPr lang="en-US" altLang="en-US" sz="4000" dirty="0">
                <a:latin typeface="Times New Roman" pitchFamily="18" charset="0"/>
              </a:rPr>
              <a:t>Straight</a:t>
            </a:r>
            <a:r>
              <a:rPr lang="en-US" altLang="en-US" sz="2800" dirty="0">
                <a:latin typeface="Times New Roman" pitchFamily="18" charset="0"/>
              </a:rPr>
              <a:t> </a:t>
            </a:r>
            <a:r>
              <a:rPr lang="en-US" altLang="en-US" sz="4000" dirty="0">
                <a:latin typeface="Times New Roman" pitchFamily="18" charset="0"/>
              </a:rPr>
              <a:t>P-box</a:t>
            </a:r>
            <a:r>
              <a:rPr lang="en-US" altLang="en-US" sz="2800" dirty="0">
                <a:latin typeface="Times New Roman" pitchFamily="18" charset="0"/>
              </a:rPr>
              <a:t>: </a:t>
            </a:r>
            <a:endParaRPr lang="en-US" sz="2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13"/>
          <p:cNvSpPr txBox="1">
            <a:spLocks noChangeArrowheads="1"/>
          </p:cNvSpPr>
          <p:nvPr/>
        </p:nvSpPr>
        <p:spPr bwMode="auto">
          <a:xfrm>
            <a:off x="914400" y="2286000"/>
            <a:ext cx="56610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r>
              <a:rPr lang="en-US" altLang="en-US" sz="2000" b="1" i="1">
                <a:latin typeface="Times New Roman" pitchFamily="18" charset="0"/>
              </a:rPr>
              <a:t>Example of a permutation table for a straight P-box</a:t>
            </a:r>
          </a:p>
        </p:txBody>
      </p:sp>
      <p:pic>
        <p:nvPicPr>
          <p:cNvPr id="33795"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775" y="2767013"/>
            <a:ext cx="8683625" cy="198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6" name="Slide Number Placeholder 1"/>
          <p:cNvSpPr txBox="1">
            <a:spLocks/>
          </p:cNvSpPr>
          <p:nvPr/>
        </p:nvSpPr>
        <p:spPr bwMode="auto">
          <a:xfrm>
            <a:off x="0" y="6492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fld id="{BF43FE4B-EBB6-4266-84B0-28BBD0E50791}" type="slidenum">
              <a:rPr lang="ar-SA" altLang="en-US" sz="1200">
                <a:latin typeface="Arial" charset="0"/>
              </a:rPr>
              <a:pPr eaLnBrk="1" hangingPunct="1">
                <a:spcBef>
                  <a:spcPct val="0"/>
                </a:spcBef>
                <a:buClrTx/>
                <a:buSzTx/>
                <a:buFontTx/>
                <a:buNone/>
              </a:pPr>
              <a:t>25</a:t>
            </a:fld>
            <a:endParaRPr lang="en-US" altLang="en-US" sz="1200">
              <a:latin typeface="Arial" charset="0"/>
            </a:endParaRPr>
          </a:p>
        </p:txBody>
      </p:sp>
      <p:sp>
        <p:nvSpPr>
          <p:cNvPr id="5" name="Rectangle 4"/>
          <p:cNvSpPr/>
          <p:nvPr/>
        </p:nvSpPr>
        <p:spPr>
          <a:xfrm>
            <a:off x="1425220" y="228600"/>
            <a:ext cx="4061180" cy="707886"/>
          </a:xfrm>
          <a:prstGeom prst="rect">
            <a:avLst/>
          </a:prstGeom>
        </p:spPr>
        <p:txBody>
          <a:bodyPr wrap="square">
            <a:spAutoFit/>
          </a:bodyPr>
          <a:lstStyle/>
          <a:p>
            <a:r>
              <a:rPr lang="en-US" altLang="en-US" sz="4000" dirty="0">
                <a:latin typeface="Times New Roman" pitchFamily="18" charset="0"/>
              </a:rPr>
              <a:t>Straight</a:t>
            </a:r>
            <a:r>
              <a:rPr lang="en-US" altLang="en-US" sz="2800" dirty="0">
                <a:latin typeface="Times New Roman" pitchFamily="18" charset="0"/>
              </a:rPr>
              <a:t> </a:t>
            </a:r>
            <a:r>
              <a:rPr lang="en-US" altLang="en-US" sz="4000" dirty="0">
                <a:latin typeface="Times New Roman" pitchFamily="18" charset="0"/>
              </a:rPr>
              <a:t>P-box</a:t>
            </a:r>
            <a:r>
              <a:rPr lang="en-US" altLang="en-US" sz="2800" dirty="0">
                <a:latin typeface="Times New Roman" pitchFamily="18" charset="0"/>
              </a:rPr>
              <a:t>: </a:t>
            </a:r>
            <a:endParaRPr lang="en-US" sz="2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265113" y="1066800"/>
            <a:ext cx="1346200" cy="4619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r>
              <a:rPr lang="en-US" altLang="en-US" b="1">
                <a:solidFill>
                  <a:schemeClr val="bg1"/>
                </a:solidFill>
                <a:latin typeface="Times New Roman" pitchFamily="18" charset="0"/>
              </a:rPr>
              <a:t>Example</a:t>
            </a:r>
            <a:endParaRPr lang="en-US" altLang="en-US" sz="2000" b="1" i="1">
              <a:solidFill>
                <a:schemeClr val="bg1"/>
              </a:solidFill>
              <a:latin typeface="Times New Roman" pitchFamily="18" charset="0"/>
            </a:endParaRPr>
          </a:p>
        </p:txBody>
      </p:sp>
      <p:sp>
        <p:nvSpPr>
          <p:cNvPr id="942091" name="Rectangle 11"/>
          <p:cNvSpPr>
            <a:spLocks noChangeArrowheads="1"/>
          </p:cNvSpPr>
          <p:nvPr/>
        </p:nvSpPr>
        <p:spPr bwMode="auto">
          <a:xfrm>
            <a:off x="228600" y="1495425"/>
            <a:ext cx="82296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defRPr/>
            </a:pPr>
            <a:r>
              <a:rPr lang="en-US" altLang="en-US">
                <a:effectLst>
                  <a:outerShdw blurRad="38100" dist="38100" dir="2700000" algn="tl">
                    <a:srgbClr val="C0C0C0"/>
                  </a:outerShdw>
                </a:effectLst>
              </a:rPr>
              <a:t>Design an 8 × 8 permutation table for a straight P-box that moves the two middle bits (bits 4 and 5) in the input word to the two ends (bits 1 and 8) in the output words. Relative positions of other bits should not be changed.</a:t>
            </a:r>
          </a:p>
        </p:txBody>
      </p:sp>
      <p:sp>
        <p:nvSpPr>
          <p:cNvPr id="942092" name="Rectangle 12"/>
          <p:cNvSpPr>
            <a:spLocks noChangeArrowheads="1"/>
          </p:cNvSpPr>
          <p:nvPr/>
        </p:nvSpPr>
        <p:spPr bwMode="auto">
          <a:xfrm>
            <a:off x="381000" y="3367088"/>
            <a:ext cx="8229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defRPr/>
            </a:pPr>
            <a:r>
              <a:rPr lang="en-US" altLang="en-US" sz="2800">
                <a:solidFill>
                  <a:schemeClr val="hlink"/>
                </a:solidFill>
                <a:effectLst>
                  <a:outerShdw blurRad="38100" dist="38100" dir="2700000" algn="tl">
                    <a:srgbClr val="C0C0C0"/>
                  </a:outerShdw>
                </a:effectLst>
              </a:rPr>
              <a:t>Solution</a:t>
            </a:r>
          </a:p>
        </p:txBody>
      </p:sp>
      <p:sp>
        <p:nvSpPr>
          <p:cNvPr id="942093" name="Rectangle 13"/>
          <p:cNvSpPr>
            <a:spLocks noChangeArrowheads="1"/>
          </p:cNvSpPr>
          <p:nvPr/>
        </p:nvSpPr>
        <p:spPr bwMode="auto">
          <a:xfrm>
            <a:off x="381000" y="3886200"/>
            <a:ext cx="82296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defRPr/>
            </a:pPr>
            <a:r>
              <a:rPr lang="en-US" altLang="en-US">
                <a:effectLst>
                  <a:outerShdw blurRad="38100" dist="38100" dir="2700000" algn="tl">
                    <a:srgbClr val="C0C0C0"/>
                  </a:outerShdw>
                </a:effectLst>
              </a:rPr>
              <a:t>We need a straight P-box with the table [4  1  2  3  6  7  8  5]. The relative positions of input bits 1, 2, 3, 6, 7, and 8 have not been changed, but the first output takes the fourth input and the eighth output takes the fifth input.</a:t>
            </a:r>
          </a:p>
        </p:txBody>
      </p:sp>
      <p:sp>
        <p:nvSpPr>
          <p:cNvPr id="34822" name="Slide Number Placeholder 1"/>
          <p:cNvSpPr txBox="1">
            <a:spLocks/>
          </p:cNvSpPr>
          <p:nvPr/>
        </p:nvSpPr>
        <p:spPr bwMode="auto">
          <a:xfrm>
            <a:off x="0" y="6492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fld id="{AEAD1D5E-115B-4E08-9D4B-C178B80F06B1}" type="slidenum">
              <a:rPr lang="ar-SA" altLang="en-US" sz="1200">
                <a:latin typeface="Arial" charset="0"/>
              </a:rPr>
              <a:pPr eaLnBrk="1" hangingPunct="1">
                <a:spcBef>
                  <a:spcPct val="0"/>
                </a:spcBef>
                <a:buClrTx/>
                <a:buSzTx/>
                <a:buFontTx/>
                <a:buNone/>
              </a:pPr>
              <a:t>26</a:t>
            </a:fld>
            <a:endParaRPr lang="en-US" altLang="en-US" sz="1200">
              <a:latin typeface="Arial" charset="0"/>
            </a:endParaRPr>
          </a:p>
        </p:txBody>
      </p:sp>
      <p:sp>
        <p:nvSpPr>
          <p:cNvPr id="9" name="Rectangle 8"/>
          <p:cNvSpPr/>
          <p:nvPr/>
        </p:nvSpPr>
        <p:spPr>
          <a:xfrm>
            <a:off x="1425220" y="228600"/>
            <a:ext cx="4061180" cy="707886"/>
          </a:xfrm>
          <a:prstGeom prst="rect">
            <a:avLst/>
          </a:prstGeom>
        </p:spPr>
        <p:txBody>
          <a:bodyPr wrap="square">
            <a:spAutoFit/>
          </a:bodyPr>
          <a:lstStyle/>
          <a:p>
            <a:r>
              <a:rPr lang="en-US" altLang="en-US" sz="4000" dirty="0">
                <a:latin typeface="Times New Roman" pitchFamily="18" charset="0"/>
              </a:rPr>
              <a:t>Straight</a:t>
            </a:r>
            <a:r>
              <a:rPr lang="en-US" altLang="en-US" sz="2800" dirty="0">
                <a:latin typeface="Times New Roman" pitchFamily="18" charset="0"/>
              </a:rPr>
              <a:t> </a:t>
            </a:r>
            <a:r>
              <a:rPr lang="en-US" altLang="en-US" sz="4000" dirty="0">
                <a:latin typeface="Times New Roman" pitchFamily="18" charset="0"/>
              </a:rPr>
              <a:t>P-box</a:t>
            </a:r>
            <a:r>
              <a:rPr lang="en-US" altLang="en-US" sz="2800" dirty="0">
                <a:latin typeface="Times New Roman" pitchFamily="18" charset="0"/>
              </a:rPr>
              <a:t>: </a:t>
            </a:r>
            <a:endParaRPr lang="en-US" sz="2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1"/>
          <p:cNvSpPr>
            <a:spLocks noChangeArrowheads="1"/>
          </p:cNvSpPr>
          <p:nvPr/>
        </p:nvSpPr>
        <p:spPr bwMode="auto">
          <a:xfrm>
            <a:off x="228600" y="1447800"/>
            <a:ext cx="8686800" cy="9461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algn="just" eaLnBrk="1" hangingPunct="1">
              <a:spcBef>
                <a:spcPct val="0"/>
              </a:spcBef>
              <a:buClrTx/>
              <a:buSzTx/>
              <a:buFontTx/>
              <a:buNone/>
            </a:pPr>
            <a:r>
              <a:rPr lang="en-US" altLang="en-US" sz="2800" b="1" i="1" dirty="0">
                <a:latin typeface="Times New Roman" pitchFamily="18" charset="0"/>
              </a:rPr>
              <a:t>A compression P-box is </a:t>
            </a:r>
            <a:r>
              <a:rPr lang="en-US" altLang="en-US" sz="2800" b="1" i="1" dirty="0" smtClean="0">
                <a:latin typeface="Times New Roman" pitchFamily="18" charset="0"/>
              </a:rPr>
              <a:t>an (n </a:t>
            </a:r>
            <a:r>
              <a:rPr lang="en-US" altLang="en-US" sz="2800" dirty="0" smtClean="0">
                <a:latin typeface="Arial" panose="020B0604020202020204" pitchFamily="34" charset="0"/>
                <a:cs typeface="Arial" panose="020B0604020202020204" pitchFamily="34" charset="0"/>
              </a:rPr>
              <a:t>x</a:t>
            </a:r>
            <a:r>
              <a:rPr lang="en-US" altLang="en-US" sz="2800" b="1" i="1" dirty="0" smtClean="0">
                <a:latin typeface="Times New Roman" pitchFamily="18" charset="0"/>
              </a:rPr>
              <a:t> m) P-box </a:t>
            </a:r>
            <a:r>
              <a:rPr lang="en-US" altLang="en-US" sz="2800" b="1" i="1" dirty="0">
                <a:latin typeface="Times New Roman" pitchFamily="18" charset="0"/>
              </a:rPr>
              <a:t>with n inputs and m outputs where </a:t>
            </a:r>
            <a:r>
              <a:rPr lang="en-US" altLang="en-US" sz="2800" b="1" i="1" dirty="0" smtClean="0">
                <a:latin typeface="Times New Roman" pitchFamily="18" charset="0"/>
              </a:rPr>
              <a:t>n &gt; m. </a:t>
            </a:r>
            <a:endParaRPr lang="en-US" altLang="en-US" sz="2800" b="1" i="1" dirty="0">
              <a:latin typeface="Times New Roman" pitchFamily="18" charset="0"/>
            </a:endParaRPr>
          </a:p>
        </p:txBody>
      </p:sp>
      <p:sp>
        <p:nvSpPr>
          <p:cNvPr id="35843" name="Text Box 13"/>
          <p:cNvSpPr txBox="1">
            <a:spLocks noChangeArrowheads="1"/>
          </p:cNvSpPr>
          <p:nvPr/>
        </p:nvSpPr>
        <p:spPr bwMode="auto">
          <a:xfrm>
            <a:off x="1776413" y="3048000"/>
            <a:ext cx="43815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r>
              <a:rPr lang="en-US" altLang="en-US" sz="2000" b="1" i="1">
                <a:latin typeface="Times New Roman" pitchFamily="18" charset="0"/>
              </a:rPr>
              <a:t>Example of a 32 × 24 permutation table</a:t>
            </a:r>
          </a:p>
        </p:txBody>
      </p:sp>
      <p:pic>
        <p:nvPicPr>
          <p:cNvPr id="35844"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3629025"/>
            <a:ext cx="8410575"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5" name="Slide Number Placeholder 1"/>
          <p:cNvSpPr txBox="1">
            <a:spLocks/>
          </p:cNvSpPr>
          <p:nvPr/>
        </p:nvSpPr>
        <p:spPr bwMode="auto">
          <a:xfrm>
            <a:off x="0" y="6492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fld id="{B1188E3F-BD40-4A47-BC22-0D17C779AD29}" type="slidenum">
              <a:rPr lang="ar-SA" altLang="en-US" sz="1200">
                <a:latin typeface="Arial" charset="0"/>
              </a:rPr>
              <a:pPr eaLnBrk="1" hangingPunct="1">
                <a:spcBef>
                  <a:spcPct val="0"/>
                </a:spcBef>
                <a:buClrTx/>
                <a:buSzTx/>
                <a:buFontTx/>
                <a:buNone/>
              </a:pPr>
              <a:t>27</a:t>
            </a:fld>
            <a:endParaRPr lang="en-US" altLang="en-US" sz="1200">
              <a:latin typeface="Arial" charset="0"/>
            </a:endParaRPr>
          </a:p>
        </p:txBody>
      </p:sp>
      <p:sp>
        <p:nvSpPr>
          <p:cNvPr id="7" name="Rectangle 6"/>
          <p:cNvSpPr/>
          <p:nvPr/>
        </p:nvSpPr>
        <p:spPr>
          <a:xfrm>
            <a:off x="1425219" y="228600"/>
            <a:ext cx="4732693" cy="707886"/>
          </a:xfrm>
          <a:prstGeom prst="rect">
            <a:avLst/>
          </a:prstGeom>
        </p:spPr>
        <p:txBody>
          <a:bodyPr wrap="square">
            <a:spAutoFit/>
          </a:bodyPr>
          <a:lstStyle/>
          <a:p>
            <a:r>
              <a:rPr lang="en-US" altLang="en-US" sz="4000" dirty="0" smtClean="0">
                <a:latin typeface="Times New Roman" pitchFamily="18" charset="0"/>
              </a:rPr>
              <a:t>Compression</a:t>
            </a:r>
            <a:r>
              <a:rPr lang="en-US" altLang="en-US" sz="2800" dirty="0" smtClean="0">
                <a:latin typeface="Times New Roman" pitchFamily="18" charset="0"/>
              </a:rPr>
              <a:t> </a:t>
            </a:r>
            <a:r>
              <a:rPr lang="en-US" altLang="en-US" sz="4000" dirty="0">
                <a:latin typeface="Times New Roman" pitchFamily="18" charset="0"/>
              </a:rPr>
              <a:t>P-box</a:t>
            </a:r>
            <a:r>
              <a:rPr lang="en-US" altLang="en-US" sz="2800" dirty="0">
                <a:latin typeface="Times New Roman" pitchFamily="18" charset="0"/>
              </a:rPr>
              <a:t>: </a:t>
            </a:r>
            <a:endParaRPr lang="en-US" sz="2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1"/>
          <p:cNvSpPr>
            <a:spLocks noChangeArrowheads="1"/>
          </p:cNvSpPr>
          <p:nvPr/>
        </p:nvSpPr>
        <p:spPr bwMode="auto">
          <a:xfrm>
            <a:off x="238125" y="1447800"/>
            <a:ext cx="8686800" cy="9461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algn="just" eaLnBrk="1" hangingPunct="1">
              <a:spcBef>
                <a:spcPct val="0"/>
              </a:spcBef>
              <a:buClrTx/>
              <a:buSzTx/>
              <a:buFontTx/>
              <a:buNone/>
            </a:pPr>
            <a:r>
              <a:rPr lang="en-US" altLang="en-US" sz="2800" b="1" i="1" dirty="0">
                <a:latin typeface="Times New Roman" pitchFamily="18" charset="0"/>
              </a:rPr>
              <a:t>An expansion P-box is an (n </a:t>
            </a:r>
            <a:r>
              <a:rPr lang="en-US" altLang="en-US" sz="2800" dirty="0">
                <a:latin typeface="Arial" panose="020B0604020202020204" pitchFamily="34" charset="0"/>
                <a:cs typeface="Arial" panose="020B0604020202020204" pitchFamily="34" charset="0"/>
              </a:rPr>
              <a:t>x</a:t>
            </a:r>
            <a:r>
              <a:rPr lang="en-US" altLang="en-US" sz="2800" b="1" i="1" dirty="0">
                <a:latin typeface="Times New Roman" pitchFamily="18" charset="0"/>
              </a:rPr>
              <a:t> m) P-box with n inputs and m outputs where </a:t>
            </a:r>
            <a:r>
              <a:rPr lang="en-US" altLang="en-US" sz="2800" b="1" i="1" dirty="0" smtClean="0">
                <a:latin typeface="Times New Roman" pitchFamily="18" charset="0"/>
              </a:rPr>
              <a:t>n &lt; m. </a:t>
            </a:r>
            <a:endParaRPr lang="en-US" altLang="en-US" sz="2800" b="1" i="1" dirty="0">
              <a:latin typeface="Times New Roman" pitchFamily="18" charset="0"/>
            </a:endParaRPr>
          </a:p>
        </p:txBody>
      </p:sp>
      <p:sp>
        <p:nvSpPr>
          <p:cNvPr id="37891" name="Text Box 12"/>
          <p:cNvSpPr txBox="1">
            <a:spLocks noChangeArrowheads="1"/>
          </p:cNvSpPr>
          <p:nvPr/>
        </p:nvSpPr>
        <p:spPr bwMode="auto">
          <a:xfrm>
            <a:off x="1471613" y="3200400"/>
            <a:ext cx="43815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r>
              <a:rPr lang="en-US" altLang="en-US" sz="2000" b="1" i="1">
                <a:latin typeface="Times New Roman" pitchFamily="18" charset="0"/>
              </a:rPr>
              <a:t>Example of a 12 × 16 permutation table</a:t>
            </a:r>
          </a:p>
        </p:txBody>
      </p:sp>
      <p:pic>
        <p:nvPicPr>
          <p:cNvPr id="37892"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663950"/>
            <a:ext cx="8262938"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3" name="Slide Number Placeholder 1"/>
          <p:cNvSpPr txBox="1">
            <a:spLocks/>
          </p:cNvSpPr>
          <p:nvPr/>
        </p:nvSpPr>
        <p:spPr bwMode="auto">
          <a:xfrm>
            <a:off x="0" y="6492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fld id="{15B2217E-7304-48F0-B33A-44C8CCE7B034}" type="slidenum">
              <a:rPr lang="ar-SA" altLang="en-US" sz="1200">
                <a:latin typeface="Arial" charset="0"/>
              </a:rPr>
              <a:pPr eaLnBrk="1" hangingPunct="1">
                <a:spcBef>
                  <a:spcPct val="0"/>
                </a:spcBef>
                <a:buClrTx/>
                <a:buSzTx/>
                <a:buFontTx/>
                <a:buNone/>
              </a:pPr>
              <a:t>28</a:t>
            </a:fld>
            <a:endParaRPr lang="en-US" altLang="en-US" sz="1200">
              <a:latin typeface="Arial" charset="0"/>
            </a:endParaRPr>
          </a:p>
        </p:txBody>
      </p:sp>
      <p:sp>
        <p:nvSpPr>
          <p:cNvPr id="6" name="Rectangle 5"/>
          <p:cNvSpPr/>
          <p:nvPr/>
        </p:nvSpPr>
        <p:spPr>
          <a:xfrm>
            <a:off x="1425219" y="228600"/>
            <a:ext cx="4732693" cy="707886"/>
          </a:xfrm>
          <a:prstGeom prst="rect">
            <a:avLst/>
          </a:prstGeom>
        </p:spPr>
        <p:txBody>
          <a:bodyPr wrap="square">
            <a:spAutoFit/>
          </a:bodyPr>
          <a:lstStyle/>
          <a:p>
            <a:r>
              <a:rPr lang="en-US" altLang="en-US" sz="4000" dirty="0" smtClean="0">
                <a:latin typeface="Times New Roman" pitchFamily="18" charset="0"/>
              </a:rPr>
              <a:t>Expansion</a:t>
            </a:r>
            <a:r>
              <a:rPr lang="en-US" altLang="en-US" sz="2800" dirty="0" smtClean="0">
                <a:latin typeface="Times New Roman" pitchFamily="18" charset="0"/>
              </a:rPr>
              <a:t> </a:t>
            </a:r>
            <a:r>
              <a:rPr lang="en-US" altLang="en-US" sz="4000" dirty="0">
                <a:latin typeface="Times New Roman" pitchFamily="18" charset="0"/>
              </a:rPr>
              <a:t>P-box</a:t>
            </a:r>
            <a:r>
              <a:rPr lang="en-US" altLang="en-US" sz="2800" dirty="0">
                <a:latin typeface="Times New Roman" pitchFamily="18" charset="0"/>
              </a:rPr>
              <a:t>: </a:t>
            </a:r>
            <a:endParaRPr lang="en-US" sz="2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4"/>
          <p:cNvSpPr>
            <a:spLocks noChangeArrowheads="1"/>
          </p:cNvSpPr>
          <p:nvPr/>
        </p:nvSpPr>
        <p:spPr bwMode="auto">
          <a:xfrm>
            <a:off x="457200" y="2514600"/>
            <a:ext cx="8077200" cy="946150"/>
          </a:xfrm>
          <a:prstGeom prst="rect">
            <a:avLst/>
          </a:prstGeom>
          <a:solidFill>
            <a:srgbClr val="99FF33"/>
          </a:solidFill>
          <a:ln>
            <a:noFill/>
          </a:ln>
          <a:effectLst/>
          <a:extLs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algn="ctr" eaLnBrk="1" hangingPunct="1">
              <a:spcBef>
                <a:spcPct val="0"/>
              </a:spcBef>
              <a:buClrTx/>
              <a:buSzTx/>
              <a:buFontTx/>
              <a:buNone/>
            </a:pPr>
            <a:r>
              <a:rPr lang="en-US" altLang="en-US" sz="2800" b="1">
                <a:latin typeface="Times New Roman" pitchFamily="18" charset="0"/>
              </a:rPr>
              <a:t>A straight P-box is invertible, but compression and expansion P-boxes are not.</a:t>
            </a:r>
          </a:p>
        </p:txBody>
      </p:sp>
      <p:grpSp>
        <p:nvGrpSpPr>
          <p:cNvPr id="38915" name="Group 15"/>
          <p:cNvGrpSpPr>
            <a:grpSpLocks/>
          </p:cNvGrpSpPr>
          <p:nvPr/>
        </p:nvGrpSpPr>
        <p:grpSpPr bwMode="auto">
          <a:xfrm>
            <a:off x="457200" y="1828800"/>
            <a:ext cx="1143000" cy="566738"/>
            <a:chOff x="1200" y="1248"/>
            <a:chExt cx="720" cy="357"/>
          </a:xfrm>
        </p:grpSpPr>
        <p:pic>
          <p:nvPicPr>
            <p:cNvPr id="38919"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 y="1248"/>
              <a:ext cx="720" cy="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20" name="Text Box 17"/>
            <p:cNvSpPr txBox="1">
              <a:spLocks noChangeArrowheads="1"/>
            </p:cNvSpPr>
            <p:nvPr/>
          </p:nvSpPr>
          <p:spPr bwMode="auto">
            <a:xfrm>
              <a:off x="1284" y="1248"/>
              <a:ext cx="55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r>
                <a:rPr lang="en-US" altLang="en-US" sz="2800" b="1" i="1">
                  <a:solidFill>
                    <a:schemeClr val="hlink"/>
                  </a:solidFill>
                  <a:latin typeface="Times New Roman" pitchFamily="18" charset="0"/>
                </a:rPr>
                <a:t>Note</a:t>
              </a:r>
            </a:p>
          </p:txBody>
        </p:sp>
      </p:grpSp>
      <p:sp>
        <p:nvSpPr>
          <p:cNvPr id="954386" name="Line 18"/>
          <p:cNvSpPr>
            <a:spLocks noChangeShapeType="1"/>
          </p:cNvSpPr>
          <p:nvPr/>
        </p:nvSpPr>
        <p:spPr bwMode="auto">
          <a:xfrm>
            <a:off x="457200" y="24384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954387" name="Line 19"/>
          <p:cNvSpPr>
            <a:spLocks noChangeShapeType="1"/>
          </p:cNvSpPr>
          <p:nvPr/>
        </p:nvSpPr>
        <p:spPr bwMode="auto">
          <a:xfrm>
            <a:off x="457200" y="35814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38918" name="Slide Number Placeholder 1"/>
          <p:cNvSpPr txBox="1">
            <a:spLocks/>
          </p:cNvSpPr>
          <p:nvPr/>
        </p:nvSpPr>
        <p:spPr bwMode="auto">
          <a:xfrm>
            <a:off x="0" y="6492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fld id="{2C28890B-983F-4280-AFBA-141ED6865DFA}" type="slidenum">
              <a:rPr lang="ar-SA" altLang="en-US" sz="1200">
                <a:latin typeface="Arial" charset="0"/>
              </a:rPr>
              <a:pPr eaLnBrk="1" hangingPunct="1">
                <a:spcBef>
                  <a:spcPct val="0"/>
                </a:spcBef>
                <a:buClrTx/>
                <a:buSzTx/>
                <a:buFontTx/>
                <a:buNone/>
              </a:pPr>
              <a:t>29</a:t>
            </a:fld>
            <a:endParaRPr lang="en-US" altLang="en-US" sz="1200">
              <a:latin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idx="1"/>
          </p:nvPr>
        </p:nvSpPr>
        <p:spPr/>
        <p:txBody>
          <a:bodyPr/>
          <a:lstStyle/>
          <a:p>
            <a:pPr eaLnBrk="1" hangingPunct="1"/>
            <a:r>
              <a:rPr lang="en-US" altLang="en-US" b="1" smtClean="0">
                <a:hlinkClick r:id="rId2" action="ppaction://hlinkfile"/>
              </a:rPr>
              <a:t>stream cipher</a:t>
            </a:r>
            <a:r>
              <a:rPr lang="en-US" altLang="en-US" b="1" smtClean="0"/>
              <a:t>:</a:t>
            </a:r>
            <a:r>
              <a:rPr lang="en-US" altLang="en-US" smtClean="0"/>
              <a:t> encrypts data stream one bit or one byte at a time. E.g.:</a:t>
            </a:r>
          </a:p>
          <a:p>
            <a:pPr lvl="1" eaLnBrk="1" hangingPunct="1"/>
            <a:r>
              <a:rPr lang="en-US" altLang="en-US" smtClean="0"/>
              <a:t>Caesar shift cipher (one letter at time)</a:t>
            </a:r>
          </a:p>
          <a:p>
            <a:pPr lvl="1" eaLnBrk="1" hangingPunct="1"/>
            <a:r>
              <a:rPr lang="en-US" altLang="en-US" smtClean="0"/>
              <a:t>XOR-scheme (one bit at a time)</a:t>
            </a:r>
          </a:p>
          <a:p>
            <a:pPr eaLnBrk="1" hangingPunct="1"/>
            <a:r>
              <a:rPr lang="en-US" altLang="en-US" b="1" smtClean="0">
                <a:hlinkClick r:id="rId3" action="ppaction://hlinkfile"/>
              </a:rPr>
              <a:t>block cipher</a:t>
            </a:r>
            <a:r>
              <a:rPr lang="en-US" altLang="en-US" b="1" smtClean="0"/>
              <a:t>:</a:t>
            </a:r>
            <a:r>
              <a:rPr lang="en-US" altLang="en-US" smtClean="0"/>
              <a:t> a block of plaintext is treated as a whole and used to produce a ciphertext block of equal length. </a:t>
            </a:r>
          </a:p>
          <a:p>
            <a:pPr lvl="1" eaLnBrk="1" hangingPunct="1"/>
            <a:r>
              <a:rPr lang="en-US" altLang="en-US" smtClean="0"/>
              <a:t>Block size (typically): 64 or 128 bits </a:t>
            </a:r>
          </a:p>
          <a:p>
            <a:pPr lvl="1" eaLnBrk="1" hangingPunct="1"/>
            <a:r>
              <a:rPr lang="en-US" altLang="en-US" smtClean="0"/>
              <a:t>e.g. Feistel cipher and DES</a:t>
            </a:r>
          </a:p>
        </p:txBody>
      </p:sp>
      <p:sp>
        <p:nvSpPr>
          <p:cNvPr id="11267" name="Rectangle 2"/>
          <p:cNvSpPr>
            <a:spLocks noGrp="1" noChangeArrowheads="1"/>
          </p:cNvSpPr>
          <p:nvPr>
            <p:ph type="title"/>
          </p:nvPr>
        </p:nvSpPr>
        <p:spPr/>
        <p:txBody>
          <a:bodyPr/>
          <a:lstStyle/>
          <a:p>
            <a:pPr eaLnBrk="1" hangingPunct="1"/>
            <a:r>
              <a:rPr lang="en-US" altLang="en-US" smtClean="0"/>
              <a:t>Stream Cipher &amp; Block Cipher</a:t>
            </a:r>
          </a:p>
        </p:txBody>
      </p:sp>
      <p:sp>
        <p:nvSpPr>
          <p:cNvPr id="11268" name="Slide Number Placeholder 1"/>
          <p:cNvSpPr txBox="1">
            <a:spLocks/>
          </p:cNvSpPr>
          <p:nvPr/>
        </p:nvSpPr>
        <p:spPr bwMode="auto">
          <a:xfrm>
            <a:off x="0" y="6492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fld id="{DED744B5-B9C8-437C-896B-75E035B57019}" type="slidenum">
              <a:rPr lang="ar-SA" altLang="en-US" sz="1200">
                <a:latin typeface="Arial" charset="0"/>
              </a:rPr>
              <a:pPr eaLnBrk="1" hangingPunct="1">
                <a:spcBef>
                  <a:spcPct val="0"/>
                </a:spcBef>
                <a:buClrTx/>
                <a:buSzTx/>
                <a:buFontTx/>
                <a:buNone/>
              </a:pPr>
              <a:t>3</a:t>
            </a:fld>
            <a:endParaRPr lang="en-US" altLang="en-US" sz="1200">
              <a:latin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863" y="3354388"/>
            <a:ext cx="8821737" cy="24368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39" name="Text Box 15"/>
          <p:cNvSpPr txBox="1">
            <a:spLocks noChangeArrowheads="1"/>
          </p:cNvSpPr>
          <p:nvPr/>
        </p:nvSpPr>
        <p:spPr bwMode="auto">
          <a:xfrm>
            <a:off x="304800" y="1752600"/>
            <a:ext cx="329088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r>
              <a:rPr lang="en-US" altLang="en-US" sz="2000" b="1" i="1" dirty="0">
                <a:latin typeface="Times New Roman" pitchFamily="18" charset="0"/>
              </a:rPr>
              <a:t>Inverting a permutation table</a:t>
            </a:r>
          </a:p>
        </p:txBody>
      </p:sp>
      <p:sp>
        <p:nvSpPr>
          <p:cNvPr id="39940" name="Slide Number Placeholder 1"/>
          <p:cNvSpPr txBox="1">
            <a:spLocks/>
          </p:cNvSpPr>
          <p:nvPr/>
        </p:nvSpPr>
        <p:spPr bwMode="auto">
          <a:xfrm>
            <a:off x="0" y="6492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fld id="{D59CFFAC-2ED3-4661-AF29-34ED568C6A40}" type="slidenum">
              <a:rPr lang="ar-SA" altLang="en-US" sz="1200">
                <a:latin typeface="Arial" charset="0"/>
              </a:rPr>
              <a:pPr eaLnBrk="1" hangingPunct="1">
                <a:spcBef>
                  <a:spcPct val="0"/>
                </a:spcBef>
                <a:buClrTx/>
                <a:buSzTx/>
                <a:buFontTx/>
                <a:buNone/>
              </a:pPr>
              <a:t>30</a:t>
            </a:fld>
            <a:endParaRPr lang="en-US" altLang="en-US" sz="1200">
              <a:latin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4"/>
          <p:cNvSpPr txBox="1">
            <a:spLocks noChangeArrowheads="1"/>
          </p:cNvSpPr>
          <p:nvPr/>
        </p:nvSpPr>
        <p:spPr bwMode="auto">
          <a:xfrm>
            <a:off x="838200" y="1066800"/>
            <a:ext cx="604043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r>
              <a:rPr lang="en-US" altLang="en-US" sz="2000" b="1" i="1">
                <a:latin typeface="Times New Roman" pitchFamily="18" charset="0"/>
              </a:rPr>
              <a:t>Compression and expansion P-boxes are non-invertible</a:t>
            </a:r>
          </a:p>
        </p:txBody>
      </p:sp>
      <p:pic>
        <p:nvPicPr>
          <p:cNvPr id="4096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7525" y="1673225"/>
            <a:ext cx="6061075" cy="442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4" name="Slide Number Placeholder 1"/>
          <p:cNvSpPr txBox="1">
            <a:spLocks/>
          </p:cNvSpPr>
          <p:nvPr/>
        </p:nvSpPr>
        <p:spPr bwMode="auto">
          <a:xfrm>
            <a:off x="0" y="6492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fld id="{FE907A4F-1CC6-4B3E-9E97-22957B5DCFEB}" type="slidenum">
              <a:rPr lang="ar-SA" altLang="en-US" sz="1200">
                <a:latin typeface="Arial" charset="0"/>
              </a:rPr>
              <a:pPr eaLnBrk="1" hangingPunct="1">
                <a:spcBef>
                  <a:spcPct val="0"/>
                </a:spcBef>
                <a:buClrTx/>
                <a:buSzTx/>
                <a:buFontTx/>
                <a:buNone/>
              </a:pPr>
              <a:t>31</a:t>
            </a:fld>
            <a:endParaRPr lang="en-US" altLang="en-US" sz="1200">
              <a:latin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1"/>
          <p:cNvSpPr>
            <a:spLocks noChangeArrowheads="1"/>
          </p:cNvSpPr>
          <p:nvPr/>
        </p:nvSpPr>
        <p:spPr bwMode="auto">
          <a:xfrm>
            <a:off x="228600" y="1143000"/>
            <a:ext cx="8686800" cy="13731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algn="just" eaLnBrk="1" hangingPunct="1">
              <a:spcBef>
                <a:spcPct val="0"/>
              </a:spcBef>
              <a:buClrTx/>
              <a:buSzTx/>
              <a:buFontTx/>
              <a:buNone/>
            </a:pPr>
            <a:r>
              <a:rPr lang="en-US" altLang="en-US" sz="2800" b="1" i="1" dirty="0">
                <a:solidFill>
                  <a:schemeClr val="folHlink"/>
                </a:solidFill>
                <a:latin typeface="Times New Roman" pitchFamily="18" charset="0"/>
              </a:rPr>
              <a:t>S-Box</a:t>
            </a:r>
          </a:p>
          <a:p>
            <a:pPr algn="just" eaLnBrk="1" hangingPunct="1">
              <a:spcBef>
                <a:spcPct val="0"/>
              </a:spcBef>
              <a:buClrTx/>
              <a:buSzTx/>
              <a:buFontTx/>
              <a:buNone/>
            </a:pPr>
            <a:r>
              <a:rPr lang="en-US" altLang="en-US" sz="2800" b="1" i="1" dirty="0">
                <a:latin typeface="Times New Roman" pitchFamily="18" charset="0"/>
              </a:rPr>
              <a:t>An S-box (substitution box) can be thought of as a miniature substitution cipher. </a:t>
            </a:r>
          </a:p>
        </p:txBody>
      </p:sp>
      <p:sp>
        <p:nvSpPr>
          <p:cNvPr id="41987" name="Rectangle 12"/>
          <p:cNvSpPr>
            <a:spLocks noChangeArrowheads="1"/>
          </p:cNvSpPr>
          <p:nvPr/>
        </p:nvSpPr>
        <p:spPr bwMode="auto">
          <a:xfrm>
            <a:off x="609600" y="3581400"/>
            <a:ext cx="8077200" cy="946150"/>
          </a:xfrm>
          <a:prstGeom prst="rect">
            <a:avLst/>
          </a:prstGeom>
          <a:solidFill>
            <a:srgbClr val="99FF33"/>
          </a:solidFill>
          <a:ln>
            <a:noFill/>
          </a:ln>
          <a:effectLst/>
          <a:extLs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algn="ctr" eaLnBrk="1" hangingPunct="1">
              <a:spcBef>
                <a:spcPct val="0"/>
              </a:spcBef>
              <a:buClrTx/>
              <a:buSzTx/>
              <a:buFontTx/>
              <a:buNone/>
            </a:pPr>
            <a:r>
              <a:rPr lang="en-US" altLang="en-US" sz="2800" b="1">
                <a:latin typeface="Times New Roman" pitchFamily="18" charset="0"/>
              </a:rPr>
              <a:t>An S-box is an </a:t>
            </a:r>
            <a:r>
              <a:rPr lang="en-US" altLang="en-US" sz="2800" b="1" i="1">
                <a:latin typeface="Times New Roman" pitchFamily="18" charset="0"/>
              </a:rPr>
              <a:t>m</a:t>
            </a:r>
            <a:r>
              <a:rPr lang="en-US" altLang="en-US" sz="2800" b="1">
                <a:latin typeface="Times New Roman" pitchFamily="18" charset="0"/>
              </a:rPr>
              <a:t> × </a:t>
            </a:r>
            <a:r>
              <a:rPr lang="en-US" altLang="en-US" sz="2800" b="1" i="1">
                <a:latin typeface="Times New Roman" pitchFamily="18" charset="0"/>
              </a:rPr>
              <a:t>n</a:t>
            </a:r>
            <a:r>
              <a:rPr lang="en-US" altLang="en-US" sz="2800" b="1">
                <a:latin typeface="Times New Roman" pitchFamily="18" charset="0"/>
              </a:rPr>
              <a:t> substitution unit, where </a:t>
            </a:r>
            <a:r>
              <a:rPr lang="en-US" altLang="en-US" sz="2800" b="1" i="1">
                <a:latin typeface="Times New Roman" pitchFamily="18" charset="0"/>
              </a:rPr>
              <a:t>m</a:t>
            </a:r>
            <a:r>
              <a:rPr lang="en-US" altLang="en-US" sz="2800" b="1">
                <a:latin typeface="Times New Roman" pitchFamily="18" charset="0"/>
              </a:rPr>
              <a:t> and </a:t>
            </a:r>
            <a:r>
              <a:rPr lang="en-US" altLang="en-US" sz="2800" b="1" i="1">
                <a:latin typeface="Times New Roman" pitchFamily="18" charset="0"/>
              </a:rPr>
              <a:t>n</a:t>
            </a:r>
            <a:r>
              <a:rPr lang="en-US" altLang="en-US" sz="2800" b="1">
                <a:latin typeface="Times New Roman" pitchFamily="18" charset="0"/>
              </a:rPr>
              <a:t> are not necessarily the same.</a:t>
            </a:r>
          </a:p>
        </p:txBody>
      </p:sp>
      <p:grpSp>
        <p:nvGrpSpPr>
          <p:cNvPr id="41988" name="Group 13"/>
          <p:cNvGrpSpPr>
            <a:grpSpLocks/>
          </p:cNvGrpSpPr>
          <p:nvPr/>
        </p:nvGrpSpPr>
        <p:grpSpPr bwMode="auto">
          <a:xfrm>
            <a:off x="609600" y="2895600"/>
            <a:ext cx="1143000" cy="566738"/>
            <a:chOff x="1200" y="1248"/>
            <a:chExt cx="720" cy="357"/>
          </a:xfrm>
        </p:grpSpPr>
        <p:pic>
          <p:nvPicPr>
            <p:cNvPr id="41992"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 y="1248"/>
              <a:ext cx="720" cy="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93" name="Text Box 15"/>
            <p:cNvSpPr txBox="1">
              <a:spLocks noChangeArrowheads="1"/>
            </p:cNvSpPr>
            <p:nvPr/>
          </p:nvSpPr>
          <p:spPr bwMode="auto">
            <a:xfrm>
              <a:off x="1284" y="1248"/>
              <a:ext cx="55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r>
                <a:rPr lang="en-US" altLang="en-US" sz="2800" b="1" i="1">
                  <a:solidFill>
                    <a:schemeClr val="hlink"/>
                  </a:solidFill>
                  <a:latin typeface="Times New Roman" pitchFamily="18" charset="0"/>
                </a:rPr>
                <a:t>Note</a:t>
              </a:r>
            </a:p>
          </p:txBody>
        </p:sp>
      </p:grpSp>
      <p:sp>
        <p:nvSpPr>
          <p:cNvPr id="1003536" name="Line 16"/>
          <p:cNvSpPr>
            <a:spLocks noChangeShapeType="1"/>
          </p:cNvSpPr>
          <p:nvPr/>
        </p:nvSpPr>
        <p:spPr bwMode="auto">
          <a:xfrm>
            <a:off x="609600" y="35052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003537" name="Line 17"/>
          <p:cNvSpPr>
            <a:spLocks noChangeShapeType="1"/>
          </p:cNvSpPr>
          <p:nvPr/>
        </p:nvSpPr>
        <p:spPr bwMode="auto">
          <a:xfrm>
            <a:off x="609600" y="46482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41991" name="Slide Number Placeholder 1"/>
          <p:cNvSpPr txBox="1">
            <a:spLocks/>
          </p:cNvSpPr>
          <p:nvPr/>
        </p:nvSpPr>
        <p:spPr bwMode="auto">
          <a:xfrm>
            <a:off x="0" y="6492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fld id="{6EC6895C-69ED-4DD2-8F23-83758D3F5B20}" type="slidenum">
              <a:rPr lang="ar-SA" altLang="en-US" sz="1200">
                <a:latin typeface="Arial" charset="0"/>
              </a:rPr>
              <a:pPr eaLnBrk="1" hangingPunct="1">
                <a:spcBef>
                  <a:spcPct val="0"/>
                </a:spcBef>
                <a:buClrTx/>
                <a:buSzTx/>
                <a:buFontTx/>
                <a:buNone/>
              </a:pPr>
              <a:t>32</a:t>
            </a:fld>
            <a:endParaRPr lang="en-US" altLang="en-US" sz="1200">
              <a:latin typeface="Arial" charset="0"/>
            </a:endParaRPr>
          </a:p>
        </p:txBody>
      </p:sp>
      <p:sp>
        <p:nvSpPr>
          <p:cNvPr id="10" name="Text Box 19"/>
          <p:cNvSpPr txBox="1">
            <a:spLocks noChangeArrowheads="1"/>
          </p:cNvSpPr>
          <p:nvPr/>
        </p:nvSpPr>
        <p:spPr bwMode="auto">
          <a:xfrm>
            <a:off x="1676400" y="152400"/>
            <a:ext cx="5562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r>
              <a:rPr lang="en-US" altLang="en-US" sz="3200" b="1" dirty="0" smtClean="0">
                <a:latin typeface="Times New Roman" pitchFamily="18" charset="0"/>
              </a:rPr>
              <a:t>Substitution Box (S-box) </a:t>
            </a:r>
            <a:endParaRPr lang="en-US" altLang="en-US" sz="3200" b="1" dirty="0">
              <a:latin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Slide Number Placeholder 1"/>
          <p:cNvSpPr txBox="1">
            <a:spLocks/>
          </p:cNvSpPr>
          <p:nvPr/>
        </p:nvSpPr>
        <p:spPr bwMode="auto">
          <a:xfrm>
            <a:off x="0" y="6492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fld id="{21438AE0-91E9-43F0-B402-3FB7E0CF5A0C}" type="slidenum">
              <a:rPr lang="ar-SA" altLang="en-US" sz="1200">
                <a:latin typeface="Arial" charset="0"/>
              </a:rPr>
              <a:pPr eaLnBrk="1" hangingPunct="1">
                <a:spcBef>
                  <a:spcPct val="0"/>
                </a:spcBef>
                <a:buClrTx/>
                <a:buSzTx/>
                <a:buFontTx/>
                <a:buNone/>
              </a:pPr>
              <a:t>33</a:t>
            </a:fld>
            <a:endParaRPr lang="en-US" altLang="en-US" sz="1200">
              <a:latin typeface="Arial" charset="0"/>
            </a:endParaRPr>
          </a:p>
        </p:txBody>
      </p:sp>
      <p:sp>
        <p:nvSpPr>
          <p:cNvPr id="6" name="Rectangle 3"/>
          <p:cNvSpPr txBox="1">
            <a:spLocks noChangeArrowheads="1"/>
          </p:cNvSpPr>
          <p:nvPr/>
        </p:nvSpPr>
        <p:spPr>
          <a:xfrm>
            <a:off x="381000" y="1143001"/>
            <a:ext cx="8305800" cy="3886200"/>
          </a:xfrm>
          <a:prstGeom prst="rect">
            <a:avLst/>
          </a:prstGeom>
        </p:spPr>
        <p:txBody>
          <a:bodyPr/>
          <a:lstStyle>
            <a:lvl1pPr marL="342900" indent="-342900" algn="l" rtl="0" eaLnBrk="0" fontAlgn="base" hangingPunct="0">
              <a:spcBef>
                <a:spcPct val="20000"/>
              </a:spcBef>
              <a:spcAft>
                <a:spcPct val="0"/>
              </a:spcAft>
              <a:buClr>
                <a:srgbClr val="009900"/>
              </a:buClr>
              <a:buSzPct val="60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cs typeface="+mn-cs"/>
              </a:defRPr>
            </a:lvl2pPr>
            <a:lvl3pPr marL="1143000" indent="-228600" algn="l" rtl="0" eaLnBrk="0" fontAlgn="base" hangingPunct="0">
              <a:spcBef>
                <a:spcPct val="20000"/>
              </a:spcBef>
              <a:spcAft>
                <a:spcPct val="0"/>
              </a:spcAft>
              <a:buClr>
                <a:schemeClr val="tx1"/>
              </a:buClr>
              <a:buSzPct val="50000"/>
              <a:buFont typeface="Wingdings" pitchFamily="2" charset="2"/>
              <a:buChar char="n"/>
              <a:defRPr sz="1600">
                <a:solidFill>
                  <a:schemeClr val="tx1"/>
                </a:solidFill>
                <a:latin typeface="+mn-lt"/>
                <a:cs typeface="+mn-cs"/>
              </a:defRPr>
            </a:lvl3pPr>
            <a:lvl4pPr marL="1600200" indent="-228600" algn="l" rtl="0" eaLnBrk="0" fontAlgn="base" hangingPunct="0">
              <a:spcBef>
                <a:spcPct val="20000"/>
              </a:spcBef>
              <a:spcAft>
                <a:spcPct val="0"/>
              </a:spcAft>
              <a:buClr>
                <a:schemeClr val="tx1"/>
              </a:buClr>
              <a:buSzPct val="55000"/>
              <a:buFont typeface="Wingdings" pitchFamily="2" charset="2"/>
              <a:buChar char="n"/>
              <a:defRPr sz="1200">
                <a:solidFill>
                  <a:schemeClr val="tx1"/>
                </a:solidFill>
                <a:latin typeface="+mn-lt"/>
                <a:cs typeface="+mn-cs"/>
              </a:defRPr>
            </a:lvl4pPr>
            <a:lvl5pPr marL="2057400" indent="-228600" algn="l" rtl="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mn-lt"/>
                <a:cs typeface="+mn-cs"/>
              </a:defRPr>
            </a:lvl5pPr>
            <a:lvl6pPr marL="2514600" indent="-228600" algn="l" rtl="0" eaLnBrk="1" fontAlgn="base" hangingPunct="1">
              <a:spcBef>
                <a:spcPct val="20000"/>
              </a:spcBef>
              <a:spcAft>
                <a:spcPct val="0"/>
              </a:spcAft>
              <a:buClr>
                <a:schemeClr val="tx1"/>
              </a:buClr>
              <a:buSzPct val="50000"/>
              <a:buFont typeface="Wingdings" pitchFamily="2" charset="2"/>
              <a:buChar char="n"/>
              <a:defRPr sz="1200">
                <a:solidFill>
                  <a:schemeClr val="tx1"/>
                </a:solidFill>
                <a:latin typeface="+mn-lt"/>
                <a:cs typeface="+mn-cs"/>
              </a:defRPr>
            </a:lvl6pPr>
            <a:lvl7pPr marL="2971800" indent="-228600" algn="l" rtl="0" eaLnBrk="1" fontAlgn="base" hangingPunct="1">
              <a:spcBef>
                <a:spcPct val="20000"/>
              </a:spcBef>
              <a:spcAft>
                <a:spcPct val="0"/>
              </a:spcAft>
              <a:buClr>
                <a:schemeClr val="tx1"/>
              </a:buClr>
              <a:buSzPct val="50000"/>
              <a:buFont typeface="Wingdings" pitchFamily="2" charset="2"/>
              <a:buChar char="n"/>
              <a:defRPr sz="1200">
                <a:solidFill>
                  <a:schemeClr val="tx1"/>
                </a:solidFill>
                <a:latin typeface="+mn-lt"/>
                <a:cs typeface="+mn-cs"/>
              </a:defRPr>
            </a:lvl7pPr>
            <a:lvl8pPr marL="3429000" indent="-228600" algn="l" rtl="0" eaLnBrk="1" fontAlgn="base" hangingPunct="1">
              <a:spcBef>
                <a:spcPct val="20000"/>
              </a:spcBef>
              <a:spcAft>
                <a:spcPct val="0"/>
              </a:spcAft>
              <a:buClr>
                <a:schemeClr val="tx1"/>
              </a:buClr>
              <a:buSzPct val="50000"/>
              <a:buFont typeface="Wingdings" pitchFamily="2" charset="2"/>
              <a:buChar char="n"/>
              <a:defRPr sz="1200">
                <a:solidFill>
                  <a:schemeClr val="tx1"/>
                </a:solidFill>
                <a:latin typeface="+mn-lt"/>
                <a:cs typeface="+mn-cs"/>
              </a:defRPr>
            </a:lvl8pPr>
            <a:lvl9pPr marL="3886200" indent="-228600" algn="l" rtl="0" eaLnBrk="1" fontAlgn="base" hangingPunct="1">
              <a:spcBef>
                <a:spcPct val="20000"/>
              </a:spcBef>
              <a:spcAft>
                <a:spcPct val="0"/>
              </a:spcAft>
              <a:buClr>
                <a:schemeClr val="tx1"/>
              </a:buClr>
              <a:buSzPct val="50000"/>
              <a:buFont typeface="Wingdings" pitchFamily="2" charset="2"/>
              <a:buChar char="n"/>
              <a:defRPr sz="1200">
                <a:solidFill>
                  <a:schemeClr val="tx1"/>
                </a:solidFill>
                <a:latin typeface="+mn-lt"/>
                <a:cs typeface="+mn-cs"/>
              </a:defRPr>
            </a:lvl9pPr>
          </a:lstStyle>
          <a:p>
            <a:pPr eaLnBrk="1" hangingPunct="1"/>
            <a:r>
              <a:rPr lang="en-US" altLang="en-US" dirty="0" smtClean="0">
                <a:latin typeface="Times New Roman" pitchFamily="18" charset="0"/>
              </a:rPr>
              <a:t>Three </a:t>
            </a:r>
            <a:r>
              <a:rPr lang="en-US" altLang="en-US" dirty="0">
                <a:latin typeface="Times New Roman" pitchFamily="18" charset="0"/>
              </a:rPr>
              <a:t>types </a:t>
            </a:r>
            <a:r>
              <a:rPr lang="en-US" altLang="en-US" dirty="0" smtClean="0">
                <a:latin typeface="Times New Roman" pitchFamily="18" charset="0"/>
              </a:rPr>
              <a:t>of S-boxes</a:t>
            </a:r>
          </a:p>
          <a:p>
            <a:pPr lvl="1" eaLnBrk="1" hangingPunct="1"/>
            <a:r>
              <a:rPr lang="en-US" altLang="en-US" dirty="0" smtClean="0">
                <a:latin typeface="Times New Roman" pitchFamily="18" charset="0"/>
              </a:rPr>
              <a:t>Straight S-box:   n = m</a:t>
            </a:r>
          </a:p>
          <a:p>
            <a:pPr lvl="1" eaLnBrk="1" hangingPunct="1"/>
            <a:r>
              <a:rPr lang="en-US" altLang="en-US" dirty="0" smtClean="0">
                <a:latin typeface="Times New Roman" pitchFamily="18" charset="0"/>
              </a:rPr>
              <a:t>Compression S-box:   </a:t>
            </a:r>
            <a:r>
              <a:rPr lang="en-US" altLang="en-US" i="1" dirty="0" smtClean="0">
                <a:latin typeface="Times New Roman" pitchFamily="18" charset="0"/>
              </a:rPr>
              <a:t>n</a:t>
            </a:r>
            <a:r>
              <a:rPr lang="en-US" altLang="en-US" dirty="0" smtClean="0">
                <a:latin typeface="Times New Roman" pitchFamily="18" charset="0"/>
              </a:rPr>
              <a:t> &gt; </a:t>
            </a:r>
            <a:r>
              <a:rPr lang="en-US" altLang="en-US" i="1" dirty="0" smtClean="0">
                <a:latin typeface="Times New Roman" pitchFamily="18" charset="0"/>
              </a:rPr>
              <a:t>m</a:t>
            </a:r>
            <a:endParaRPr lang="en-US" altLang="en-US" i="1" dirty="0">
              <a:latin typeface="Times New Roman" pitchFamily="18" charset="0"/>
            </a:endParaRPr>
          </a:p>
          <a:p>
            <a:pPr lvl="1" eaLnBrk="1" hangingPunct="1"/>
            <a:r>
              <a:rPr lang="en-US" altLang="en-US" dirty="0" smtClean="0">
                <a:latin typeface="Times New Roman" pitchFamily="18" charset="0"/>
              </a:rPr>
              <a:t>Expansion S-box:    </a:t>
            </a:r>
            <a:r>
              <a:rPr lang="en-US" altLang="en-US" i="1" dirty="0" smtClean="0">
                <a:latin typeface="Times New Roman" pitchFamily="18" charset="0"/>
              </a:rPr>
              <a:t>n</a:t>
            </a:r>
            <a:r>
              <a:rPr lang="en-US" altLang="en-US" dirty="0" smtClean="0">
                <a:latin typeface="Times New Roman" pitchFamily="18" charset="0"/>
              </a:rPr>
              <a:t> &lt; </a:t>
            </a:r>
            <a:r>
              <a:rPr lang="en-US" altLang="en-US" i="1" dirty="0">
                <a:latin typeface="Times New Roman" pitchFamily="18" charset="0"/>
              </a:rPr>
              <a:t>m</a:t>
            </a:r>
          </a:p>
          <a:p>
            <a:pPr lvl="1" eaLnBrk="1" hangingPunct="1"/>
            <a:endParaRPr lang="en-US" altLang="en-US" dirty="0" smtClean="0">
              <a:latin typeface="Times New Roman" pitchFamily="18" charset="0"/>
            </a:endParaRPr>
          </a:p>
          <a:p>
            <a:pPr lvl="1" eaLnBrk="1" hangingPunct="1"/>
            <a:endParaRPr lang="en-US" altLang="en-US" dirty="0">
              <a:latin typeface="Times New Roman" pitchFamily="18" charset="0"/>
            </a:endParaRPr>
          </a:p>
          <a:p>
            <a:pPr lvl="1" eaLnBrk="1" hangingPunct="1"/>
            <a:endParaRPr lang="en-US" altLang="en-US" kern="0" dirty="0" smtClean="0"/>
          </a:p>
        </p:txBody>
      </p:sp>
      <p:sp>
        <p:nvSpPr>
          <p:cNvPr id="7" name="Text Box 19"/>
          <p:cNvSpPr txBox="1">
            <a:spLocks noChangeArrowheads="1"/>
          </p:cNvSpPr>
          <p:nvPr/>
        </p:nvSpPr>
        <p:spPr bwMode="auto">
          <a:xfrm>
            <a:off x="1676400" y="152400"/>
            <a:ext cx="5562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r>
              <a:rPr lang="en-US" altLang="en-US" sz="3200" b="1" dirty="0" smtClean="0">
                <a:latin typeface="Times New Roman" pitchFamily="18" charset="0"/>
              </a:rPr>
              <a:t>Substitution Box (S-box) </a:t>
            </a:r>
            <a:endParaRPr lang="en-US" altLang="en-US" sz="3200" b="1" dirty="0">
              <a:latin typeface="Times New Roman" pitchFamily="18" charset="0"/>
            </a:endParaRPr>
          </a:p>
        </p:txBody>
      </p:sp>
    </p:spTree>
    <p:extLst>
      <p:ext uri="{BB962C8B-B14F-4D97-AF65-F5344CB8AC3E}">
        <p14:creationId xmlns:p14="http://schemas.microsoft.com/office/powerpoint/2010/main" val="34101718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5579" name="Rectangle 11"/>
          <p:cNvSpPr>
            <a:spLocks noChangeArrowheads="1"/>
          </p:cNvSpPr>
          <p:nvPr/>
        </p:nvSpPr>
        <p:spPr bwMode="auto">
          <a:xfrm>
            <a:off x="228600" y="1143000"/>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defRPr/>
            </a:pPr>
            <a:r>
              <a:rPr lang="en-US" altLang="en-US">
                <a:effectLst>
                  <a:outerShdw blurRad="38100" dist="38100" dir="2700000" algn="tl">
                    <a:srgbClr val="C0C0C0"/>
                  </a:outerShdw>
                </a:effectLst>
              </a:rPr>
              <a:t>In an S-box with three inputs and two outputs, we have</a:t>
            </a:r>
          </a:p>
        </p:txBody>
      </p:sp>
      <p:pic>
        <p:nvPicPr>
          <p:cNvPr id="43011"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2013" y="1839913"/>
            <a:ext cx="5411787" cy="97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05583" name="Rectangle 15"/>
          <p:cNvSpPr>
            <a:spLocks noChangeArrowheads="1"/>
          </p:cNvSpPr>
          <p:nvPr/>
        </p:nvSpPr>
        <p:spPr bwMode="auto">
          <a:xfrm>
            <a:off x="304800" y="2927350"/>
            <a:ext cx="8229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defRPr/>
            </a:pPr>
            <a:r>
              <a:rPr lang="en-US" altLang="en-US">
                <a:effectLst>
                  <a:outerShdw blurRad="38100" dist="38100" dir="2700000" algn="tl">
                    <a:srgbClr val="C0C0C0"/>
                  </a:outerShdw>
                </a:effectLst>
              </a:rPr>
              <a:t>The S-box is linear because </a:t>
            </a:r>
            <a:r>
              <a:rPr lang="en-US" altLang="en-US" i="1">
                <a:effectLst>
                  <a:outerShdw blurRad="38100" dist="38100" dir="2700000" algn="tl">
                    <a:srgbClr val="C0C0C0"/>
                  </a:outerShdw>
                </a:effectLst>
              </a:rPr>
              <a:t>a</a:t>
            </a:r>
            <a:r>
              <a:rPr lang="en-US" altLang="en-US" baseline="-25000">
                <a:effectLst>
                  <a:outerShdw blurRad="38100" dist="38100" dir="2700000" algn="tl">
                    <a:srgbClr val="C0C0C0"/>
                  </a:outerShdw>
                </a:effectLst>
              </a:rPr>
              <a:t>1,1</a:t>
            </a:r>
            <a:r>
              <a:rPr lang="en-US" altLang="en-US">
                <a:effectLst>
                  <a:outerShdw blurRad="38100" dist="38100" dir="2700000" algn="tl">
                    <a:srgbClr val="C0C0C0"/>
                  </a:outerShdw>
                </a:effectLst>
              </a:rPr>
              <a:t> = </a:t>
            </a:r>
            <a:r>
              <a:rPr lang="en-US" altLang="en-US" i="1">
                <a:effectLst>
                  <a:outerShdw blurRad="38100" dist="38100" dir="2700000" algn="tl">
                    <a:srgbClr val="C0C0C0"/>
                  </a:outerShdw>
                </a:effectLst>
              </a:rPr>
              <a:t>a</a:t>
            </a:r>
            <a:r>
              <a:rPr lang="en-US" altLang="en-US" baseline="-25000">
                <a:effectLst>
                  <a:outerShdw blurRad="38100" dist="38100" dir="2700000" algn="tl">
                    <a:srgbClr val="C0C0C0"/>
                  </a:outerShdw>
                </a:effectLst>
              </a:rPr>
              <a:t>1,2</a:t>
            </a:r>
            <a:r>
              <a:rPr lang="en-US" altLang="en-US">
                <a:effectLst>
                  <a:outerShdw blurRad="38100" dist="38100" dir="2700000" algn="tl">
                    <a:srgbClr val="C0C0C0"/>
                  </a:outerShdw>
                </a:effectLst>
              </a:rPr>
              <a:t> = </a:t>
            </a:r>
            <a:r>
              <a:rPr lang="en-US" altLang="en-US" i="1">
                <a:effectLst>
                  <a:outerShdw blurRad="38100" dist="38100" dir="2700000" algn="tl">
                    <a:srgbClr val="C0C0C0"/>
                  </a:outerShdw>
                </a:effectLst>
              </a:rPr>
              <a:t>a</a:t>
            </a:r>
            <a:r>
              <a:rPr lang="en-US" altLang="en-US" baseline="-25000">
                <a:effectLst>
                  <a:outerShdw blurRad="38100" dist="38100" dir="2700000" algn="tl">
                    <a:srgbClr val="C0C0C0"/>
                  </a:outerShdw>
                </a:effectLst>
              </a:rPr>
              <a:t>1,3</a:t>
            </a:r>
            <a:r>
              <a:rPr lang="en-US" altLang="en-US">
                <a:effectLst>
                  <a:outerShdw blurRad="38100" dist="38100" dir="2700000" algn="tl">
                    <a:srgbClr val="C0C0C0"/>
                  </a:outerShdw>
                </a:effectLst>
              </a:rPr>
              <a:t> = </a:t>
            </a:r>
            <a:r>
              <a:rPr lang="en-US" altLang="en-US" i="1">
                <a:effectLst>
                  <a:outerShdw blurRad="38100" dist="38100" dir="2700000" algn="tl">
                    <a:srgbClr val="C0C0C0"/>
                  </a:outerShdw>
                </a:effectLst>
              </a:rPr>
              <a:t>a</a:t>
            </a:r>
            <a:r>
              <a:rPr lang="en-US" altLang="en-US" baseline="-25000">
                <a:effectLst>
                  <a:outerShdw blurRad="38100" dist="38100" dir="2700000" algn="tl">
                    <a:srgbClr val="C0C0C0"/>
                  </a:outerShdw>
                </a:effectLst>
              </a:rPr>
              <a:t>2,1</a:t>
            </a:r>
            <a:r>
              <a:rPr lang="en-US" altLang="en-US">
                <a:effectLst>
                  <a:outerShdw blurRad="38100" dist="38100" dir="2700000" algn="tl">
                    <a:srgbClr val="C0C0C0"/>
                  </a:outerShdw>
                </a:effectLst>
              </a:rPr>
              <a:t> = 1 and </a:t>
            </a:r>
            <a:br>
              <a:rPr lang="en-US" altLang="en-US">
                <a:effectLst>
                  <a:outerShdw blurRad="38100" dist="38100" dir="2700000" algn="tl">
                    <a:srgbClr val="C0C0C0"/>
                  </a:outerShdw>
                </a:effectLst>
              </a:rPr>
            </a:br>
            <a:r>
              <a:rPr lang="en-US" altLang="en-US" i="1">
                <a:effectLst>
                  <a:outerShdw blurRad="38100" dist="38100" dir="2700000" algn="tl">
                    <a:srgbClr val="C0C0C0"/>
                  </a:outerShdw>
                </a:effectLst>
              </a:rPr>
              <a:t>a</a:t>
            </a:r>
            <a:r>
              <a:rPr lang="en-US" altLang="en-US" baseline="-25000">
                <a:effectLst>
                  <a:outerShdw blurRad="38100" dist="38100" dir="2700000" algn="tl">
                    <a:srgbClr val="C0C0C0"/>
                  </a:outerShdw>
                </a:effectLst>
              </a:rPr>
              <a:t>2,2</a:t>
            </a:r>
            <a:r>
              <a:rPr lang="en-US" altLang="en-US">
                <a:effectLst>
                  <a:outerShdw blurRad="38100" dist="38100" dir="2700000" algn="tl">
                    <a:srgbClr val="C0C0C0"/>
                  </a:outerShdw>
                </a:effectLst>
              </a:rPr>
              <a:t> = </a:t>
            </a:r>
            <a:r>
              <a:rPr lang="en-US" altLang="en-US" i="1">
                <a:effectLst>
                  <a:outerShdw blurRad="38100" dist="38100" dir="2700000" algn="tl">
                    <a:srgbClr val="C0C0C0"/>
                  </a:outerShdw>
                </a:effectLst>
              </a:rPr>
              <a:t>a</a:t>
            </a:r>
            <a:r>
              <a:rPr lang="en-US" altLang="en-US" baseline="-25000">
                <a:effectLst>
                  <a:outerShdw blurRad="38100" dist="38100" dir="2700000" algn="tl">
                    <a:srgbClr val="C0C0C0"/>
                  </a:outerShdw>
                </a:effectLst>
              </a:rPr>
              <a:t>2,3</a:t>
            </a:r>
            <a:r>
              <a:rPr lang="en-US" altLang="en-US">
                <a:effectLst>
                  <a:outerShdw blurRad="38100" dist="38100" dir="2700000" algn="tl">
                    <a:srgbClr val="C0C0C0"/>
                  </a:outerShdw>
                </a:effectLst>
              </a:rPr>
              <a:t> = 0. The relationship can be represented by matrices, as shown below:</a:t>
            </a:r>
          </a:p>
        </p:txBody>
      </p:sp>
      <p:pic>
        <p:nvPicPr>
          <p:cNvPr id="43013"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2938" y="4476750"/>
            <a:ext cx="5173662"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4" name="Slide Number Placeholder 1"/>
          <p:cNvSpPr txBox="1">
            <a:spLocks/>
          </p:cNvSpPr>
          <p:nvPr/>
        </p:nvSpPr>
        <p:spPr bwMode="auto">
          <a:xfrm>
            <a:off x="0" y="6492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fld id="{832FB46A-C820-4652-8478-C70D17CA83A4}" type="slidenum">
              <a:rPr lang="ar-SA" altLang="en-US" sz="1200">
                <a:latin typeface="Arial" charset="0"/>
              </a:rPr>
              <a:pPr eaLnBrk="1" hangingPunct="1">
                <a:spcBef>
                  <a:spcPct val="0"/>
                </a:spcBef>
                <a:buClrTx/>
                <a:buSzTx/>
                <a:buFontTx/>
                <a:buNone/>
              </a:pPr>
              <a:t>34</a:t>
            </a:fld>
            <a:endParaRPr lang="en-US" altLang="en-US" sz="1200">
              <a:latin typeface="Arial" charset="0"/>
            </a:endParaRPr>
          </a:p>
        </p:txBody>
      </p:sp>
      <p:sp>
        <p:nvSpPr>
          <p:cNvPr id="7" name="Text Box 19"/>
          <p:cNvSpPr txBox="1">
            <a:spLocks noChangeArrowheads="1"/>
          </p:cNvSpPr>
          <p:nvPr/>
        </p:nvSpPr>
        <p:spPr bwMode="auto">
          <a:xfrm>
            <a:off x="1676400" y="152400"/>
            <a:ext cx="5562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r>
              <a:rPr lang="en-US" altLang="en-US" sz="3200" b="1" dirty="0" smtClean="0">
                <a:latin typeface="Times New Roman" pitchFamily="18" charset="0"/>
              </a:rPr>
              <a:t>Substitution Box (S-box) </a:t>
            </a:r>
            <a:endParaRPr lang="en-US" altLang="en-US" sz="3200" b="1" dirty="0">
              <a:latin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7627" name="Rectangle 11"/>
          <p:cNvSpPr>
            <a:spLocks noChangeArrowheads="1"/>
          </p:cNvSpPr>
          <p:nvPr/>
        </p:nvSpPr>
        <p:spPr bwMode="auto">
          <a:xfrm>
            <a:off x="193343" y="1409131"/>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defRPr/>
            </a:pPr>
            <a:r>
              <a:rPr lang="en-US" altLang="en-US" dirty="0">
                <a:effectLst>
                  <a:outerShdw blurRad="38100" dist="38100" dir="2700000" algn="tl">
                    <a:srgbClr val="C0C0C0"/>
                  </a:outerShdw>
                </a:effectLst>
              </a:rPr>
              <a:t>In an S-box with three inputs and two outputs, we have</a:t>
            </a:r>
          </a:p>
        </p:txBody>
      </p:sp>
      <p:sp>
        <p:nvSpPr>
          <p:cNvPr id="1007629" name="Rectangle 13"/>
          <p:cNvSpPr>
            <a:spLocks noChangeArrowheads="1"/>
          </p:cNvSpPr>
          <p:nvPr/>
        </p:nvSpPr>
        <p:spPr bwMode="auto">
          <a:xfrm>
            <a:off x="304800" y="3841750"/>
            <a:ext cx="8229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defRPr/>
            </a:pPr>
            <a:r>
              <a:rPr lang="en-US" altLang="en-US">
                <a:effectLst>
                  <a:outerShdw blurRad="38100" dist="38100" dir="2700000" algn="tl">
                    <a:srgbClr val="C0C0C0"/>
                  </a:outerShdw>
                </a:effectLst>
              </a:rPr>
              <a:t>where multiplication and addition is in GF(2). The S-box is nonlinear because there is no linear relationship between the inputs and the outputs.</a:t>
            </a:r>
          </a:p>
        </p:txBody>
      </p:sp>
      <p:pic>
        <p:nvPicPr>
          <p:cNvPr id="4403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115448"/>
            <a:ext cx="5791200" cy="618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37" name="Slide Number Placeholder 1"/>
          <p:cNvSpPr txBox="1">
            <a:spLocks/>
          </p:cNvSpPr>
          <p:nvPr/>
        </p:nvSpPr>
        <p:spPr bwMode="auto">
          <a:xfrm>
            <a:off x="0" y="6492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fld id="{ED4041AA-FA45-4E64-B4D6-78B24D92C3E1}" type="slidenum">
              <a:rPr lang="ar-SA" altLang="en-US" sz="1200">
                <a:latin typeface="Arial" charset="0"/>
              </a:rPr>
              <a:pPr eaLnBrk="1" hangingPunct="1">
                <a:spcBef>
                  <a:spcPct val="0"/>
                </a:spcBef>
                <a:buClrTx/>
                <a:buSzTx/>
                <a:buFontTx/>
                <a:buNone/>
              </a:pPr>
              <a:t>35</a:t>
            </a:fld>
            <a:endParaRPr lang="en-US" altLang="en-US" sz="1200">
              <a:latin typeface="Arial" charset="0"/>
            </a:endParaRPr>
          </a:p>
        </p:txBody>
      </p:sp>
      <p:sp>
        <p:nvSpPr>
          <p:cNvPr id="6" name="Text Box 19"/>
          <p:cNvSpPr txBox="1">
            <a:spLocks noChangeArrowheads="1"/>
          </p:cNvSpPr>
          <p:nvPr/>
        </p:nvSpPr>
        <p:spPr bwMode="auto">
          <a:xfrm>
            <a:off x="1676400" y="152400"/>
            <a:ext cx="5562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r>
              <a:rPr lang="en-US" altLang="en-US" sz="3200" b="1" dirty="0" smtClean="0">
                <a:latin typeface="Times New Roman" pitchFamily="18" charset="0"/>
              </a:rPr>
              <a:t>Substitution Box (S-box) </a:t>
            </a:r>
            <a:endParaRPr lang="en-US" altLang="en-US" sz="3200" b="1" dirty="0">
              <a:latin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9675" name="Rectangle 11"/>
          <p:cNvSpPr>
            <a:spLocks noChangeArrowheads="1"/>
          </p:cNvSpPr>
          <p:nvPr/>
        </p:nvSpPr>
        <p:spPr bwMode="auto">
          <a:xfrm>
            <a:off x="228600" y="1020763"/>
            <a:ext cx="82296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defRPr/>
            </a:pPr>
            <a:r>
              <a:rPr lang="en-US" altLang="en-US" dirty="0">
                <a:effectLst>
                  <a:outerShdw blurRad="38100" dist="38100" dir="2700000" algn="tl">
                    <a:srgbClr val="C0C0C0"/>
                  </a:outerShdw>
                </a:effectLst>
              </a:rPr>
              <a:t>The following table defines the input/output relationship for an S-box of size 3 × 2. The leftmost bit of the input defines the row; the two rightmost bits of the input define the column. The two output bits are values on the cross section of the selected row and column.</a:t>
            </a:r>
          </a:p>
        </p:txBody>
      </p:sp>
      <p:sp>
        <p:nvSpPr>
          <p:cNvPr id="1009676" name="Rectangle 12"/>
          <p:cNvSpPr>
            <a:spLocks noChangeArrowheads="1"/>
          </p:cNvSpPr>
          <p:nvPr/>
        </p:nvSpPr>
        <p:spPr bwMode="auto">
          <a:xfrm>
            <a:off x="304800" y="5730875"/>
            <a:ext cx="8229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defRPr/>
            </a:pPr>
            <a:r>
              <a:rPr lang="en-US" altLang="en-US" dirty="0">
                <a:effectLst>
                  <a:outerShdw blurRad="38100" dist="38100" dir="2700000" algn="tl">
                    <a:srgbClr val="C0C0C0"/>
                  </a:outerShdw>
                </a:effectLst>
              </a:rPr>
              <a:t>Based on the table, an input of 010 yields the output 01. An input of 101 yields the output of 00.</a:t>
            </a:r>
          </a:p>
        </p:txBody>
      </p:sp>
      <p:pic>
        <p:nvPicPr>
          <p:cNvPr id="45060"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7838" y="3132138"/>
            <a:ext cx="6024562" cy="2506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61" name="Slide Number Placeholder 1"/>
          <p:cNvSpPr txBox="1">
            <a:spLocks/>
          </p:cNvSpPr>
          <p:nvPr/>
        </p:nvSpPr>
        <p:spPr bwMode="auto">
          <a:xfrm>
            <a:off x="0" y="6492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fld id="{CEA975D5-4AB6-4330-B73B-B2C4FB3DCC0E}" type="slidenum">
              <a:rPr lang="ar-SA" altLang="en-US" sz="1200">
                <a:latin typeface="Arial" charset="0"/>
              </a:rPr>
              <a:pPr eaLnBrk="1" hangingPunct="1">
                <a:spcBef>
                  <a:spcPct val="0"/>
                </a:spcBef>
                <a:buClrTx/>
                <a:buSzTx/>
                <a:buFontTx/>
                <a:buNone/>
              </a:pPr>
              <a:t>36</a:t>
            </a:fld>
            <a:endParaRPr lang="en-US" altLang="en-US" sz="1200">
              <a:latin typeface="Arial" charset="0"/>
            </a:endParaRPr>
          </a:p>
        </p:txBody>
      </p:sp>
      <p:sp>
        <p:nvSpPr>
          <p:cNvPr id="6" name="Text Box 19"/>
          <p:cNvSpPr txBox="1">
            <a:spLocks noChangeArrowheads="1"/>
          </p:cNvSpPr>
          <p:nvPr/>
        </p:nvSpPr>
        <p:spPr bwMode="auto">
          <a:xfrm>
            <a:off x="1676400" y="152400"/>
            <a:ext cx="5562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r>
              <a:rPr lang="en-US" altLang="en-US" sz="3200" b="1" dirty="0" smtClean="0">
                <a:latin typeface="Times New Roman" pitchFamily="18" charset="0"/>
              </a:rPr>
              <a:t>Substitution Box (S-box) </a:t>
            </a:r>
            <a:endParaRPr lang="en-US" altLang="en-US" sz="3200" b="1" dirty="0">
              <a:latin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2"/>
          <p:cNvSpPr>
            <a:spLocks noChangeArrowheads="1"/>
          </p:cNvSpPr>
          <p:nvPr/>
        </p:nvSpPr>
        <p:spPr bwMode="auto">
          <a:xfrm>
            <a:off x="228600" y="1447800"/>
            <a:ext cx="8686800" cy="13731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algn="just" eaLnBrk="1" hangingPunct="1">
              <a:spcBef>
                <a:spcPct val="0"/>
              </a:spcBef>
              <a:buClrTx/>
              <a:buSzTx/>
              <a:buFontTx/>
              <a:buNone/>
            </a:pPr>
            <a:r>
              <a:rPr lang="en-US" altLang="en-US" sz="2800" b="1" i="1" dirty="0">
                <a:latin typeface="Times New Roman" pitchFamily="18" charset="0"/>
              </a:rPr>
              <a:t>An S-box may or may not be invertible. In an invertible </a:t>
            </a:r>
            <a:br>
              <a:rPr lang="en-US" altLang="en-US" sz="2800" b="1" i="1" dirty="0">
                <a:latin typeface="Times New Roman" pitchFamily="18" charset="0"/>
              </a:rPr>
            </a:br>
            <a:r>
              <a:rPr lang="en-US" altLang="en-US" sz="2800" b="1" i="1" dirty="0">
                <a:latin typeface="Times New Roman" pitchFamily="18" charset="0"/>
              </a:rPr>
              <a:t>S-box, the number of input bits should be the same as the number of output bits.</a:t>
            </a:r>
          </a:p>
        </p:txBody>
      </p:sp>
      <p:sp>
        <p:nvSpPr>
          <p:cNvPr id="46083" name="Slide Number Placeholder 1"/>
          <p:cNvSpPr txBox="1">
            <a:spLocks/>
          </p:cNvSpPr>
          <p:nvPr/>
        </p:nvSpPr>
        <p:spPr bwMode="auto">
          <a:xfrm>
            <a:off x="0" y="6492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fld id="{E9F10399-D37F-4FEE-A9C2-936617A7ECB1}" type="slidenum">
              <a:rPr lang="ar-SA" altLang="en-US" sz="1200">
                <a:latin typeface="Arial" charset="0"/>
              </a:rPr>
              <a:pPr eaLnBrk="1" hangingPunct="1">
                <a:spcBef>
                  <a:spcPct val="0"/>
                </a:spcBef>
                <a:buClrTx/>
                <a:buSzTx/>
                <a:buFontTx/>
                <a:buNone/>
              </a:pPr>
              <a:t>37</a:t>
            </a:fld>
            <a:endParaRPr lang="en-US" altLang="en-US" sz="1200">
              <a:latin typeface="Arial" charset="0"/>
            </a:endParaRPr>
          </a:p>
        </p:txBody>
      </p:sp>
      <p:sp>
        <p:nvSpPr>
          <p:cNvPr id="4" name="Text Box 19"/>
          <p:cNvSpPr txBox="1">
            <a:spLocks noChangeArrowheads="1"/>
          </p:cNvSpPr>
          <p:nvPr/>
        </p:nvSpPr>
        <p:spPr bwMode="auto">
          <a:xfrm>
            <a:off x="1676400" y="152400"/>
            <a:ext cx="5562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r>
              <a:rPr lang="en-US" altLang="en-US" sz="3200" b="1" dirty="0" smtClean="0">
                <a:latin typeface="Times New Roman" pitchFamily="18" charset="0"/>
              </a:rPr>
              <a:t>Inverse of S-box</a:t>
            </a:r>
            <a:endParaRPr lang="en-US" altLang="en-US" sz="3200" b="1" dirty="0">
              <a:latin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14"/>
          <p:cNvSpPr txBox="1">
            <a:spLocks noChangeArrowheads="1"/>
          </p:cNvSpPr>
          <p:nvPr/>
        </p:nvSpPr>
        <p:spPr bwMode="auto">
          <a:xfrm>
            <a:off x="838200" y="1828800"/>
            <a:ext cx="24606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r>
              <a:rPr lang="en-US" altLang="en-US" sz="2000" b="1" i="1" dirty="0">
                <a:latin typeface="Times New Roman" pitchFamily="18" charset="0"/>
              </a:rPr>
              <a:t>Example: S-box table</a:t>
            </a:r>
          </a:p>
        </p:txBody>
      </p:sp>
      <p:pic>
        <p:nvPicPr>
          <p:cNvPr id="47107"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3325" y="2895600"/>
            <a:ext cx="6873875" cy="271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08" name="Slide Number Placeholder 1"/>
          <p:cNvSpPr txBox="1">
            <a:spLocks/>
          </p:cNvSpPr>
          <p:nvPr/>
        </p:nvSpPr>
        <p:spPr bwMode="auto">
          <a:xfrm>
            <a:off x="0" y="6492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fld id="{4AD5DBDD-C8D2-4D22-8C3A-5DD4B0A88BA3}" type="slidenum">
              <a:rPr lang="ar-SA" altLang="en-US" sz="1200">
                <a:latin typeface="Arial" charset="0"/>
              </a:rPr>
              <a:pPr eaLnBrk="1" hangingPunct="1">
                <a:spcBef>
                  <a:spcPct val="0"/>
                </a:spcBef>
                <a:buClrTx/>
                <a:buSzTx/>
                <a:buFontTx/>
                <a:buNone/>
              </a:pPr>
              <a:t>38</a:t>
            </a:fld>
            <a:endParaRPr lang="en-US" altLang="en-US" sz="1200">
              <a:latin typeface="Arial" charset="0"/>
            </a:endParaRPr>
          </a:p>
        </p:txBody>
      </p:sp>
      <p:sp>
        <p:nvSpPr>
          <p:cNvPr id="5" name="Text Box 19"/>
          <p:cNvSpPr txBox="1">
            <a:spLocks noChangeArrowheads="1"/>
          </p:cNvSpPr>
          <p:nvPr/>
        </p:nvSpPr>
        <p:spPr bwMode="auto">
          <a:xfrm>
            <a:off x="1676400" y="152400"/>
            <a:ext cx="5562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r>
              <a:rPr lang="en-US" altLang="en-US" sz="3200" b="1" dirty="0" smtClean="0">
                <a:latin typeface="Times New Roman" pitchFamily="18" charset="0"/>
              </a:rPr>
              <a:t>Inverse of S-box</a:t>
            </a:r>
            <a:endParaRPr lang="en-US" altLang="en-US" sz="3200" b="1" dirty="0">
              <a:latin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10"/>
          <p:cNvSpPr txBox="1">
            <a:spLocks noChangeArrowheads="1"/>
          </p:cNvSpPr>
          <p:nvPr/>
        </p:nvSpPr>
        <p:spPr bwMode="auto">
          <a:xfrm>
            <a:off x="304800" y="1201738"/>
            <a:ext cx="1892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r>
              <a:rPr lang="en-US" altLang="en-US" b="1">
                <a:solidFill>
                  <a:schemeClr val="folHlink"/>
                </a:solidFill>
                <a:latin typeface="Times New Roman" pitchFamily="18" charset="0"/>
              </a:rPr>
              <a:t>Exclusive-Or</a:t>
            </a:r>
            <a:endParaRPr lang="en-US" altLang="en-US" sz="2000" b="1" i="1">
              <a:latin typeface="Times New Roman" pitchFamily="18" charset="0"/>
            </a:endParaRPr>
          </a:p>
        </p:txBody>
      </p:sp>
      <p:sp>
        <p:nvSpPr>
          <p:cNvPr id="48131" name="Rectangle 11"/>
          <p:cNvSpPr>
            <a:spLocks noChangeArrowheads="1"/>
          </p:cNvSpPr>
          <p:nvPr/>
        </p:nvSpPr>
        <p:spPr bwMode="auto">
          <a:xfrm>
            <a:off x="290513" y="1900238"/>
            <a:ext cx="8686800" cy="9461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algn="just" eaLnBrk="1" hangingPunct="1">
              <a:spcBef>
                <a:spcPct val="0"/>
              </a:spcBef>
              <a:buClrTx/>
              <a:buSzTx/>
              <a:buFontTx/>
              <a:buNone/>
            </a:pPr>
            <a:r>
              <a:rPr lang="en-US" altLang="en-US" sz="2800" b="1" i="1" dirty="0">
                <a:latin typeface="Times New Roman" pitchFamily="18" charset="0"/>
              </a:rPr>
              <a:t>An important component in most block ciphers is the exclusive-or operation. </a:t>
            </a:r>
          </a:p>
        </p:txBody>
      </p:sp>
      <p:sp>
        <p:nvSpPr>
          <p:cNvPr id="48132" name="Text Box 15"/>
          <p:cNvSpPr txBox="1">
            <a:spLocks noChangeArrowheads="1"/>
          </p:cNvSpPr>
          <p:nvPr/>
        </p:nvSpPr>
        <p:spPr bwMode="auto">
          <a:xfrm>
            <a:off x="1236663" y="3276600"/>
            <a:ext cx="45053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r>
              <a:rPr lang="en-US" altLang="en-US" sz="2000" b="1" i="1">
                <a:latin typeface="Times New Roman" pitchFamily="18" charset="0"/>
              </a:rPr>
              <a:t>Invertibility of the exclusive-or operation</a:t>
            </a:r>
          </a:p>
        </p:txBody>
      </p:sp>
      <p:pic>
        <p:nvPicPr>
          <p:cNvPr id="48133"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0163" y="4046538"/>
            <a:ext cx="6700837" cy="212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134" name="Slide Number Placeholder 1"/>
          <p:cNvSpPr txBox="1">
            <a:spLocks/>
          </p:cNvSpPr>
          <p:nvPr/>
        </p:nvSpPr>
        <p:spPr bwMode="auto">
          <a:xfrm>
            <a:off x="0" y="6492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fld id="{865F7D28-4FBC-42B5-A4D9-A7D6C670CCE1}" type="slidenum">
              <a:rPr lang="ar-SA" altLang="en-US" sz="1200">
                <a:latin typeface="Arial" charset="0"/>
              </a:rPr>
              <a:pPr eaLnBrk="1" hangingPunct="1">
                <a:spcBef>
                  <a:spcPct val="0"/>
                </a:spcBef>
                <a:buClrTx/>
                <a:buSzTx/>
                <a:buFontTx/>
                <a:buNone/>
              </a:pPr>
              <a:t>39</a:t>
            </a:fld>
            <a:endParaRPr lang="en-US" altLang="en-US" sz="1200">
              <a:latin typeface="Arial" charset="0"/>
            </a:endParaRPr>
          </a:p>
        </p:txBody>
      </p:sp>
      <p:sp>
        <p:nvSpPr>
          <p:cNvPr id="7" name="Text Box 19"/>
          <p:cNvSpPr txBox="1">
            <a:spLocks noChangeArrowheads="1"/>
          </p:cNvSpPr>
          <p:nvPr/>
        </p:nvSpPr>
        <p:spPr bwMode="auto">
          <a:xfrm>
            <a:off x="1676400" y="152400"/>
            <a:ext cx="5562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r>
              <a:rPr lang="en-US" altLang="en-US" sz="3200" b="1" dirty="0" smtClean="0">
                <a:latin typeface="Times New Roman" pitchFamily="18" charset="0"/>
              </a:rPr>
              <a:t>Exclusive-Or  (XOR)</a:t>
            </a:r>
            <a:endParaRPr lang="en-US" altLang="en-US" sz="3200" b="1" dirty="0">
              <a:latin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idx="1"/>
          </p:nvPr>
        </p:nvSpPr>
        <p:spPr/>
        <p:txBody>
          <a:bodyPr/>
          <a:lstStyle/>
          <a:p>
            <a:pPr eaLnBrk="1" hangingPunct="1"/>
            <a:r>
              <a:rPr lang="en-US" altLang="en-US" smtClean="0"/>
              <a:t>A block cipher operates on a block of n bits.</a:t>
            </a:r>
          </a:p>
          <a:p>
            <a:pPr eaLnBrk="1" hangingPunct="1"/>
            <a:r>
              <a:rPr lang="en-US" altLang="en-US" smtClean="0"/>
              <a:t>It produces a ciphertext block of n bits. </a:t>
            </a:r>
          </a:p>
          <a:p>
            <a:pPr eaLnBrk="1" hangingPunct="1"/>
            <a:r>
              <a:rPr lang="en-US" altLang="en-US" smtClean="0"/>
              <a:t>There are 2</a:t>
            </a:r>
            <a:r>
              <a:rPr lang="en-US" altLang="en-US" baseline="30000" smtClean="0"/>
              <a:t>n</a:t>
            </a:r>
            <a:r>
              <a:rPr lang="en-US" altLang="en-US" smtClean="0"/>
              <a:t> possible different plaintext/ciphertext blocks.</a:t>
            </a:r>
          </a:p>
          <a:p>
            <a:pPr eaLnBrk="1" hangingPunct="1"/>
            <a:r>
              <a:rPr lang="en-US" altLang="en-US" smtClean="0"/>
              <a:t>The encryption must be reversible. i.e.</a:t>
            </a:r>
          </a:p>
          <a:p>
            <a:pPr lvl="1" eaLnBrk="1" hangingPunct="1"/>
            <a:r>
              <a:rPr lang="en-US" altLang="en-US" smtClean="0"/>
              <a:t>decryption to be possible.</a:t>
            </a:r>
          </a:p>
          <a:p>
            <a:pPr lvl="1" eaLnBrk="1" hangingPunct="1"/>
            <a:r>
              <a:rPr lang="en-US" altLang="en-US" smtClean="0"/>
              <a:t>each plaintext must produce a unique ciphertext block. (one-to-one correspondence)</a:t>
            </a:r>
          </a:p>
        </p:txBody>
      </p:sp>
      <p:sp>
        <p:nvSpPr>
          <p:cNvPr id="12291" name="Rectangle 2"/>
          <p:cNvSpPr>
            <a:spLocks noGrp="1" noChangeArrowheads="1"/>
          </p:cNvSpPr>
          <p:nvPr>
            <p:ph type="title"/>
          </p:nvPr>
        </p:nvSpPr>
        <p:spPr/>
        <p:txBody>
          <a:bodyPr/>
          <a:lstStyle/>
          <a:p>
            <a:pPr eaLnBrk="1" hangingPunct="1"/>
            <a:r>
              <a:rPr lang="en-US" altLang="en-US" smtClean="0"/>
              <a:t>Motivation</a:t>
            </a:r>
          </a:p>
        </p:txBody>
      </p:sp>
      <p:sp>
        <p:nvSpPr>
          <p:cNvPr id="12292" name="Slide Number Placeholder 1"/>
          <p:cNvSpPr txBox="1">
            <a:spLocks/>
          </p:cNvSpPr>
          <p:nvPr/>
        </p:nvSpPr>
        <p:spPr bwMode="auto">
          <a:xfrm>
            <a:off x="0" y="6492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fld id="{C1A9AEFE-698C-4515-B64E-90AFCC6500B7}" type="slidenum">
              <a:rPr lang="ar-SA" altLang="en-US" sz="1200">
                <a:latin typeface="Arial" charset="0"/>
              </a:rPr>
              <a:pPr eaLnBrk="1" hangingPunct="1">
                <a:spcBef>
                  <a:spcPct val="0"/>
                </a:spcBef>
                <a:buClrTx/>
                <a:buSzTx/>
                <a:buFontTx/>
                <a:buNone/>
              </a:pPr>
              <a:t>4</a:t>
            </a:fld>
            <a:endParaRPr lang="en-US" altLang="en-US" sz="1200">
              <a:latin typeface="Arial"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0163" y="2522538"/>
            <a:ext cx="6700837" cy="212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55" name="Slide Number Placeholder 1"/>
          <p:cNvSpPr txBox="1">
            <a:spLocks/>
          </p:cNvSpPr>
          <p:nvPr/>
        </p:nvSpPr>
        <p:spPr bwMode="auto">
          <a:xfrm>
            <a:off x="0" y="6492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fld id="{99B99F93-8332-4A73-9392-1DFEC416100D}" type="slidenum">
              <a:rPr lang="ar-SA" altLang="en-US" sz="1200">
                <a:latin typeface="Arial" charset="0"/>
              </a:rPr>
              <a:pPr eaLnBrk="1" hangingPunct="1">
                <a:spcBef>
                  <a:spcPct val="0"/>
                </a:spcBef>
                <a:buClrTx/>
                <a:buSzTx/>
                <a:buFontTx/>
                <a:buNone/>
              </a:pPr>
              <a:t>40</a:t>
            </a:fld>
            <a:endParaRPr lang="en-US" altLang="en-US" sz="1200">
              <a:latin typeface="Arial" charset="0"/>
            </a:endParaRPr>
          </a:p>
        </p:txBody>
      </p:sp>
      <p:sp>
        <p:nvSpPr>
          <p:cNvPr id="4" name="Text Box 19"/>
          <p:cNvSpPr txBox="1">
            <a:spLocks noChangeArrowheads="1"/>
          </p:cNvSpPr>
          <p:nvPr/>
        </p:nvSpPr>
        <p:spPr bwMode="auto">
          <a:xfrm>
            <a:off x="1676400" y="152400"/>
            <a:ext cx="5562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r>
              <a:rPr lang="en-US" altLang="en-US" sz="3200" b="1" dirty="0" smtClean="0">
                <a:latin typeface="Times New Roman" pitchFamily="18" charset="0"/>
              </a:rPr>
              <a:t>Exclusive-Or  (XOR)</a:t>
            </a:r>
            <a:endParaRPr lang="en-US" altLang="en-US" sz="3200" b="1" dirty="0">
              <a:latin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10"/>
          <p:cNvSpPr txBox="1">
            <a:spLocks noChangeArrowheads="1"/>
          </p:cNvSpPr>
          <p:nvPr/>
        </p:nvSpPr>
        <p:spPr bwMode="auto">
          <a:xfrm>
            <a:off x="152400" y="1066800"/>
            <a:ext cx="4370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r>
              <a:rPr lang="en-US" altLang="en-US" b="1">
                <a:solidFill>
                  <a:schemeClr val="folHlink"/>
                </a:solidFill>
                <a:latin typeface="Times New Roman" pitchFamily="18" charset="0"/>
              </a:rPr>
              <a:t>Circular Shift</a:t>
            </a:r>
            <a:endParaRPr lang="en-US" altLang="en-US" sz="2000" b="1" i="1">
              <a:latin typeface="Times New Roman" pitchFamily="18" charset="0"/>
            </a:endParaRPr>
          </a:p>
        </p:txBody>
      </p:sp>
      <p:sp>
        <p:nvSpPr>
          <p:cNvPr id="50179" name="Rectangle 11"/>
          <p:cNvSpPr>
            <a:spLocks noChangeArrowheads="1"/>
          </p:cNvSpPr>
          <p:nvPr/>
        </p:nvSpPr>
        <p:spPr bwMode="auto">
          <a:xfrm>
            <a:off x="228600" y="1474788"/>
            <a:ext cx="8686800" cy="9461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algn="just" eaLnBrk="1" hangingPunct="1">
              <a:spcBef>
                <a:spcPct val="0"/>
              </a:spcBef>
              <a:buClrTx/>
              <a:buSzTx/>
              <a:buFontTx/>
              <a:buNone/>
            </a:pPr>
            <a:r>
              <a:rPr lang="en-US" altLang="en-US" sz="2800" b="1" i="1" dirty="0">
                <a:latin typeface="Times New Roman" pitchFamily="18" charset="0"/>
              </a:rPr>
              <a:t>Another component found in some modern block ciphers is the circular shift operation. </a:t>
            </a:r>
          </a:p>
        </p:txBody>
      </p:sp>
      <p:sp>
        <p:nvSpPr>
          <p:cNvPr id="50180" name="Text Box 12"/>
          <p:cNvSpPr txBox="1">
            <a:spLocks noChangeArrowheads="1"/>
          </p:cNvSpPr>
          <p:nvPr/>
        </p:nvSpPr>
        <p:spPr bwMode="auto">
          <a:xfrm>
            <a:off x="1181100" y="2971800"/>
            <a:ext cx="53530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r>
              <a:rPr lang="en-US" altLang="en-US" sz="2000" b="1" i="1">
                <a:latin typeface="Times New Roman" pitchFamily="18" charset="0"/>
              </a:rPr>
              <a:t>Circular shifting an 8-bit word to the left or right</a:t>
            </a:r>
          </a:p>
        </p:txBody>
      </p:sp>
      <p:pic>
        <p:nvPicPr>
          <p:cNvPr id="50181"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800" y="3840163"/>
            <a:ext cx="6197600" cy="2560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182" name="Slide Number Placeholder 1"/>
          <p:cNvSpPr txBox="1">
            <a:spLocks/>
          </p:cNvSpPr>
          <p:nvPr/>
        </p:nvSpPr>
        <p:spPr bwMode="auto">
          <a:xfrm>
            <a:off x="0" y="6492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fld id="{C3C6B2B9-1813-404F-BCBD-907F003B6BDB}" type="slidenum">
              <a:rPr lang="ar-SA" altLang="en-US" sz="1200">
                <a:latin typeface="Arial" charset="0"/>
              </a:rPr>
              <a:pPr eaLnBrk="1" hangingPunct="1">
                <a:spcBef>
                  <a:spcPct val="0"/>
                </a:spcBef>
                <a:buClrTx/>
                <a:buSzTx/>
                <a:buFontTx/>
                <a:buNone/>
              </a:pPr>
              <a:t>41</a:t>
            </a:fld>
            <a:endParaRPr lang="en-US" altLang="en-US" sz="1200">
              <a:latin typeface="Arial" charset="0"/>
            </a:endParaRPr>
          </a:p>
        </p:txBody>
      </p:sp>
      <p:sp>
        <p:nvSpPr>
          <p:cNvPr id="7" name="Text Box 19"/>
          <p:cNvSpPr txBox="1">
            <a:spLocks noChangeArrowheads="1"/>
          </p:cNvSpPr>
          <p:nvPr/>
        </p:nvSpPr>
        <p:spPr bwMode="auto">
          <a:xfrm>
            <a:off x="1676400" y="152400"/>
            <a:ext cx="5562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r>
              <a:rPr lang="en-US" altLang="en-US" sz="3200" b="1" dirty="0" smtClean="0">
                <a:latin typeface="Times New Roman" pitchFamily="18" charset="0"/>
              </a:rPr>
              <a:t>Circular Shift </a:t>
            </a:r>
            <a:endParaRPr lang="en-US" altLang="en-US" sz="3200" b="1" dirty="0">
              <a:latin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10"/>
          <p:cNvSpPr txBox="1">
            <a:spLocks noChangeArrowheads="1"/>
          </p:cNvSpPr>
          <p:nvPr/>
        </p:nvSpPr>
        <p:spPr bwMode="auto">
          <a:xfrm>
            <a:off x="241300" y="1370013"/>
            <a:ext cx="4370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r>
              <a:rPr lang="en-US" altLang="en-US" b="1">
                <a:solidFill>
                  <a:schemeClr val="folHlink"/>
                </a:solidFill>
                <a:latin typeface="Times New Roman" pitchFamily="18" charset="0"/>
              </a:rPr>
              <a:t>Swap</a:t>
            </a:r>
            <a:endParaRPr lang="en-US" altLang="en-US" sz="2000" b="1" i="1">
              <a:latin typeface="Times New Roman" pitchFamily="18" charset="0"/>
            </a:endParaRPr>
          </a:p>
        </p:txBody>
      </p:sp>
      <p:sp>
        <p:nvSpPr>
          <p:cNvPr id="51203" name="Rectangle 11"/>
          <p:cNvSpPr>
            <a:spLocks noChangeArrowheads="1"/>
          </p:cNvSpPr>
          <p:nvPr/>
        </p:nvSpPr>
        <p:spPr bwMode="auto">
          <a:xfrm>
            <a:off x="234950" y="1855788"/>
            <a:ext cx="8686800" cy="9461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algn="just" eaLnBrk="1" hangingPunct="1">
              <a:spcBef>
                <a:spcPct val="0"/>
              </a:spcBef>
              <a:buClrTx/>
              <a:buSzTx/>
              <a:buFontTx/>
              <a:buNone/>
            </a:pPr>
            <a:r>
              <a:rPr lang="en-US" altLang="en-US" sz="2800" b="1" i="1" dirty="0">
                <a:latin typeface="Times New Roman" pitchFamily="18" charset="0"/>
              </a:rPr>
              <a:t>The swap operation is a special case of the circular shift operation where k = n/2. </a:t>
            </a:r>
          </a:p>
        </p:txBody>
      </p:sp>
      <p:sp>
        <p:nvSpPr>
          <p:cNvPr id="51204" name="Text Box 12"/>
          <p:cNvSpPr txBox="1">
            <a:spLocks noChangeArrowheads="1"/>
          </p:cNvSpPr>
          <p:nvPr/>
        </p:nvSpPr>
        <p:spPr bwMode="auto">
          <a:xfrm>
            <a:off x="1858963" y="2867025"/>
            <a:ext cx="3636962"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r>
              <a:rPr lang="en-US" altLang="en-US" sz="2000" b="1" i="1">
                <a:latin typeface="Times New Roman" pitchFamily="18" charset="0"/>
              </a:rPr>
              <a:t>Swap operation on an 8-bit word</a:t>
            </a:r>
          </a:p>
        </p:txBody>
      </p:sp>
      <p:pic>
        <p:nvPicPr>
          <p:cNvPr id="51205"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757613"/>
            <a:ext cx="8483600" cy="226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06" name="Slide Number Placeholder 1"/>
          <p:cNvSpPr txBox="1">
            <a:spLocks/>
          </p:cNvSpPr>
          <p:nvPr/>
        </p:nvSpPr>
        <p:spPr bwMode="auto">
          <a:xfrm>
            <a:off x="0" y="6492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fld id="{999FA72F-2E93-4086-B419-6E0B256C1FBF}" type="slidenum">
              <a:rPr lang="ar-SA" altLang="en-US" sz="1200">
                <a:latin typeface="Arial" charset="0"/>
              </a:rPr>
              <a:pPr eaLnBrk="1" hangingPunct="1">
                <a:spcBef>
                  <a:spcPct val="0"/>
                </a:spcBef>
                <a:buClrTx/>
                <a:buSzTx/>
                <a:buFontTx/>
                <a:buNone/>
              </a:pPr>
              <a:t>42</a:t>
            </a:fld>
            <a:endParaRPr lang="en-US" altLang="en-US" sz="1200">
              <a:latin typeface="Arial" charset="0"/>
            </a:endParaRPr>
          </a:p>
        </p:txBody>
      </p:sp>
      <p:sp>
        <p:nvSpPr>
          <p:cNvPr id="8" name="Text Box 19"/>
          <p:cNvSpPr txBox="1">
            <a:spLocks noChangeArrowheads="1"/>
          </p:cNvSpPr>
          <p:nvPr/>
        </p:nvSpPr>
        <p:spPr bwMode="auto">
          <a:xfrm>
            <a:off x="1676400" y="152400"/>
            <a:ext cx="5562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r>
              <a:rPr lang="en-US" altLang="en-US" sz="3200" b="1" dirty="0" smtClean="0">
                <a:latin typeface="Times New Roman" pitchFamily="18" charset="0"/>
              </a:rPr>
              <a:t>Swap</a:t>
            </a:r>
            <a:endParaRPr lang="en-US" altLang="en-US" sz="3200" b="1" dirty="0">
              <a:latin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1"/>
          <p:cNvSpPr>
            <a:spLocks noChangeArrowheads="1"/>
          </p:cNvSpPr>
          <p:nvPr/>
        </p:nvSpPr>
        <p:spPr bwMode="auto">
          <a:xfrm>
            <a:off x="228600" y="1447800"/>
            <a:ext cx="8686800" cy="9461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algn="just" eaLnBrk="1" hangingPunct="1">
              <a:spcBef>
                <a:spcPct val="0"/>
              </a:spcBef>
              <a:buClrTx/>
              <a:buSzTx/>
              <a:buFontTx/>
              <a:buNone/>
            </a:pPr>
            <a:r>
              <a:rPr lang="en-US" altLang="en-US" sz="2800" b="1" i="1" dirty="0">
                <a:latin typeface="Times New Roman" pitchFamily="18" charset="0"/>
              </a:rPr>
              <a:t>Two other operations found in some block ciphers are split and combine. </a:t>
            </a:r>
          </a:p>
        </p:txBody>
      </p:sp>
      <p:sp>
        <p:nvSpPr>
          <p:cNvPr id="52227" name="Text Box 12"/>
          <p:cNvSpPr txBox="1">
            <a:spLocks noChangeArrowheads="1"/>
          </p:cNvSpPr>
          <p:nvPr/>
        </p:nvSpPr>
        <p:spPr bwMode="auto">
          <a:xfrm>
            <a:off x="1143000" y="3200400"/>
            <a:ext cx="5072063"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r>
              <a:rPr lang="en-US" altLang="en-US" sz="2000" b="1" i="1">
                <a:latin typeface="Times New Roman" pitchFamily="18" charset="0"/>
              </a:rPr>
              <a:t>Split and combine operations on an 8-bit word</a:t>
            </a:r>
          </a:p>
        </p:txBody>
      </p:sp>
      <p:pic>
        <p:nvPicPr>
          <p:cNvPr id="52228"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713" y="4271963"/>
            <a:ext cx="7989887" cy="190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229" name="Slide Number Placeholder 1"/>
          <p:cNvSpPr txBox="1">
            <a:spLocks/>
          </p:cNvSpPr>
          <p:nvPr/>
        </p:nvSpPr>
        <p:spPr bwMode="auto">
          <a:xfrm>
            <a:off x="0" y="6492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fld id="{8ABF5688-28C7-436F-85BD-7F873F2092F0}" type="slidenum">
              <a:rPr lang="ar-SA" altLang="en-US" sz="1200">
                <a:latin typeface="Arial" charset="0"/>
              </a:rPr>
              <a:pPr eaLnBrk="1" hangingPunct="1">
                <a:spcBef>
                  <a:spcPct val="0"/>
                </a:spcBef>
                <a:buClrTx/>
                <a:buSzTx/>
                <a:buFontTx/>
                <a:buNone/>
              </a:pPr>
              <a:t>43</a:t>
            </a:fld>
            <a:endParaRPr lang="en-US" altLang="en-US" sz="1200">
              <a:latin typeface="Arial" charset="0"/>
            </a:endParaRPr>
          </a:p>
        </p:txBody>
      </p:sp>
      <p:sp>
        <p:nvSpPr>
          <p:cNvPr id="6" name="Text Box 19"/>
          <p:cNvSpPr txBox="1">
            <a:spLocks noChangeArrowheads="1"/>
          </p:cNvSpPr>
          <p:nvPr/>
        </p:nvSpPr>
        <p:spPr bwMode="auto">
          <a:xfrm>
            <a:off x="1676400" y="152400"/>
            <a:ext cx="5562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r>
              <a:rPr lang="en-US" altLang="en-US" sz="3200" b="1" dirty="0" smtClean="0">
                <a:latin typeface="Times New Roman" pitchFamily="18" charset="0"/>
              </a:rPr>
              <a:t>Split </a:t>
            </a:r>
            <a:r>
              <a:rPr lang="en-US" altLang="en-US" sz="3200" b="1" dirty="0">
                <a:latin typeface="Times New Roman" pitchFamily="18" charset="0"/>
              </a:rPr>
              <a:t>and </a:t>
            </a:r>
            <a:r>
              <a:rPr lang="en-US" altLang="en-US" sz="3200" b="1" dirty="0" smtClean="0">
                <a:latin typeface="Times New Roman" pitchFamily="18" charset="0"/>
              </a:rPr>
              <a:t>Combine</a:t>
            </a:r>
            <a:endParaRPr lang="en-US" altLang="en-US" sz="3200" b="1" dirty="0">
              <a:latin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713" y="2824163"/>
            <a:ext cx="7989887" cy="190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251" name="Slide Number Placeholder 1"/>
          <p:cNvSpPr txBox="1">
            <a:spLocks/>
          </p:cNvSpPr>
          <p:nvPr/>
        </p:nvSpPr>
        <p:spPr bwMode="auto">
          <a:xfrm>
            <a:off x="0" y="6492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fld id="{EFF47CA0-EA9C-4BE1-911E-A9AF48B0EB5C}" type="slidenum">
              <a:rPr lang="ar-SA" altLang="en-US" sz="1200">
                <a:latin typeface="Arial" charset="0"/>
              </a:rPr>
              <a:pPr eaLnBrk="1" hangingPunct="1">
                <a:spcBef>
                  <a:spcPct val="0"/>
                </a:spcBef>
                <a:buClrTx/>
                <a:buSzTx/>
                <a:buFontTx/>
                <a:buNone/>
              </a:pPr>
              <a:t>44</a:t>
            </a:fld>
            <a:endParaRPr lang="en-US" altLang="en-US" sz="1200">
              <a:latin typeface="Arial" charset="0"/>
            </a:endParaRPr>
          </a:p>
        </p:txBody>
      </p:sp>
      <p:sp>
        <p:nvSpPr>
          <p:cNvPr id="4" name="Text Box 19"/>
          <p:cNvSpPr txBox="1">
            <a:spLocks noChangeArrowheads="1"/>
          </p:cNvSpPr>
          <p:nvPr/>
        </p:nvSpPr>
        <p:spPr bwMode="auto">
          <a:xfrm>
            <a:off x="1676400" y="152400"/>
            <a:ext cx="5562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r>
              <a:rPr lang="en-US" altLang="en-US" sz="3200" b="1" dirty="0" smtClean="0">
                <a:latin typeface="Times New Roman" pitchFamily="18" charset="0"/>
              </a:rPr>
              <a:t>Split </a:t>
            </a:r>
            <a:r>
              <a:rPr lang="en-US" altLang="en-US" sz="3200" b="1" dirty="0">
                <a:latin typeface="Times New Roman" pitchFamily="18" charset="0"/>
              </a:rPr>
              <a:t>and </a:t>
            </a:r>
            <a:r>
              <a:rPr lang="en-US" altLang="en-US" sz="3200" b="1" dirty="0" smtClean="0">
                <a:latin typeface="Times New Roman" pitchFamily="18" charset="0"/>
              </a:rPr>
              <a:t>Combine</a:t>
            </a:r>
            <a:endParaRPr lang="en-US" altLang="en-US" sz="3200" b="1" dirty="0">
              <a:latin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9"/>
          <p:cNvSpPr>
            <a:spLocks noChangeArrowheads="1"/>
          </p:cNvSpPr>
          <p:nvPr/>
        </p:nvSpPr>
        <p:spPr bwMode="auto">
          <a:xfrm>
            <a:off x="228600" y="1447800"/>
            <a:ext cx="8686800" cy="18002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algn="just" eaLnBrk="1" hangingPunct="1">
              <a:spcBef>
                <a:spcPct val="0"/>
              </a:spcBef>
              <a:buClrTx/>
              <a:buSzTx/>
              <a:buFontTx/>
              <a:buNone/>
            </a:pPr>
            <a:r>
              <a:rPr lang="en-US" altLang="en-US" sz="2800" b="1" i="1" dirty="0">
                <a:solidFill>
                  <a:schemeClr val="folHlink"/>
                </a:solidFill>
                <a:latin typeface="Times New Roman" pitchFamily="18" charset="0"/>
              </a:rPr>
              <a:t>Rounds</a:t>
            </a:r>
          </a:p>
          <a:p>
            <a:pPr algn="just" eaLnBrk="1" hangingPunct="1">
              <a:spcBef>
                <a:spcPct val="0"/>
              </a:spcBef>
              <a:buClrTx/>
              <a:buSzTx/>
              <a:buFontTx/>
              <a:buNone/>
            </a:pPr>
            <a:r>
              <a:rPr lang="en-US" altLang="en-US" sz="2800" b="1" i="1" dirty="0">
                <a:latin typeface="Times New Roman" pitchFamily="18" charset="0"/>
              </a:rPr>
              <a:t>Diffusion and confusion can be achieved using iterated product ciphers where each iteration is a combination of S-boxes, P-boxes, and other components. </a:t>
            </a:r>
          </a:p>
        </p:txBody>
      </p:sp>
      <p:sp>
        <p:nvSpPr>
          <p:cNvPr id="54275" name="Slide Number Placeholder 1"/>
          <p:cNvSpPr txBox="1">
            <a:spLocks/>
          </p:cNvSpPr>
          <p:nvPr/>
        </p:nvSpPr>
        <p:spPr bwMode="auto">
          <a:xfrm>
            <a:off x="0" y="6492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fld id="{555F67F2-89A5-4D3A-B230-BA79F08532B4}" type="slidenum">
              <a:rPr lang="ar-SA" altLang="en-US" sz="1200">
                <a:latin typeface="Arial" charset="0"/>
              </a:rPr>
              <a:pPr eaLnBrk="1" hangingPunct="1">
                <a:spcBef>
                  <a:spcPct val="0"/>
                </a:spcBef>
                <a:buClrTx/>
                <a:buSzTx/>
                <a:buFontTx/>
                <a:buNone/>
              </a:pPr>
              <a:t>45</a:t>
            </a:fld>
            <a:endParaRPr lang="en-US" altLang="en-US" sz="1200">
              <a:latin typeface="Arial" charset="0"/>
            </a:endParaRPr>
          </a:p>
        </p:txBody>
      </p:sp>
      <p:sp>
        <p:nvSpPr>
          <p:cNvPr id="4" name="Text Box 19"/>
          <p:cNvSpPr txBox="1">
            <a:spLocks noChangeArrowheads="1"/>
          </p:cNvSpPr>
          <p:nvPr/>
        </p:nvSpPr>
        <p:spPr bwMode="auto">
          <a:xfrm>
            <a:off x="1676400" y="152400"/>
            <a:ext cx="5562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r>
              <a:rPr lang="en-US" altLang="en-US" sz="3200" b="1" dirty="0" smtClean="0">
                <a:latin typeface="Times New Roman" pitchFamily="18" charset="0"/>
              </a:rPr>
              <a:t>Rounds</a:t>
            </a:r>
            <a:endParaRPr lang="en-US" altLang="en-US" sz="3200" b="1" dirty="0">
              <a:latin typeface="Times New Roman"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4"/>
          <p:cNvSpPr txBox="1">
            <a:spLocks noChangeArrowheads="1"/>
          </p:cNvSpPr>
          <p:nvPr/>
        </p:nvSpPr>
        <p:spPr bwMode="auto">
          <a:xfrm>
            <a:off x="1746250" y="228600"/>
            <a:ext cx="554831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r>
              <a:rPr lang="en-US" altLang="en-US" sz="2800">
                <a:latin typeface="Times New Roman" pitchFamily="18" charset="0"/>
              </a:rPr>
              <a:t>A product cipher made of two rounds</a:t>
            </a:r>
          </a:p>
        </p:txBody>
      </p:sp>
      <p:pic>
        <p:nvPicPr>
          <p:cNvPr id="55299"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1228725"/>
            <a:ext cx="4918075" cy="540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300" name="Slide Number Placeholder 1"/>
          <p:cNvSpPr txBox="1">
            <a:spLocks/>
          </p:cNvSpPr>
          <p:nvPr/>
        </p:nvSpPr>
        <p:spPr bwMode="auto">
          <a:xfrm>
            <a:off x="0" y="6492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fld id="{D1B902C8-AFA0-482F-BC14-70DE12CE138E}" type="slidenum">
              <a:rPr lang="ar-SA" altLang="en-US" sz="1200">
                <a:latin typeface="Arial" charset="0"/>
              </a:rPr>
              <a:pPr eaLnBrk="1" hangingPunct="1">
                <a:spcBef>
                  <a:spcPct val="0"/>
                </a:spcBef>
                <a:buClrTx/>
                <a:buSzTx/>
                <a:buFontTx/>
                <a:buNone/>
              </a:pPr>
              <a:t>46</a:t>
            </a:fld>
            <a:endParaRPr lang="en-US" altLang="en-US" sz="1200" dirty="0">
              <a:latin typeface="Arial"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4"/>
          <p:cNvSpPr txBox="1">
            <a:spLocks noChangeArrowheads="1"/>
          </p:cNvSpPr>
          <p:nvPr/>
        </p:nvSpPr>
        <p:spPr bwMode="auto">
          <a:xfrm>
            <a:off x="1447800" y="304800"/>
            <a:ext cx="615791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r>
              <a:rPr lang="en-US" altLang="en-US" sz="2800">
                <a:latin typeface="Times New Roman" pitchFamily="18" charset="0"/>
              </a:rPr>
              <a:t>Diffusion and confusion in a block cipher</a:t>
            </a:r>
          </a:p>
        </p:txBody>
      </p:sp>
      <p:pic>
        <p:nvPicPr>
          <p:cNvPr id="5632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6988" y="1387475"/>
            <a:ext cx="4214812" cy="447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324" name="Slide Number Placeholder 1"/>
          <p:cNvSpPr txBox="1">
            <a:spLocks/>
          </p:cNvSpPr>
          <p:nvPr/>
        </p:nvSpPr>
        <p:spPr bwMode="auto">
          <a:xfrm>
            <a:off x="0" y="6492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fld id="{941CAAED-7CC1-4F09-AB9B-399EDFF60578}" type="slidenum">
              <a:rPr lang="ar-SA" altLang="en-US" sz="1200">
                <a:latin typeface="Arial" charset="0"/>
              </a:rPr>
              <a:pPr eaLnBrk="1" hangingPunct="1">
                <a:spcBef>
                  <a:spcPct val="0"/>
                </a:spcBef>
                <a:buClrTx/>
                <a:buSzTx/>
                <a:buFontTx/>
                <a:buNone/>
              </a:pPr>
              <a:t>47</a:t>
            </a:fld>
            <a:endParaRPr lang="en-US" altLang="en-US" sz="1200" dirty="0">
              <a:latin typeface="Arial"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1"/>
          <p:cNvSpPr>
            <a:spLocks noGrp="1"/>
          </p:cNvSpPr>
          <p:nvPr>
            <p:ph type="sldNum" sz="quarter" idx="4294967295"/>
          </p:nvPr>
        </p:nvSpPr>
        <p:spPr>
          <a:xfrm>
            <a:off x="0" y="6584156"/>
            <a:ext cx="1905000" cy="273844"/>
          </a:xfrm>
          <a:prstGeom prst="rect">
            <a:avLst/>
          </a:prstGeom>
        </p:spPr>
        <p:txBody>
          <a:bodyPr/>
          <a:lstStyle/>
          <a:p>
            <a:fld id="{A6AB348A-D603-4E6B-A380-C7596A116E62}" type="slidenum">
              <a:rPr lang="en-US" altLang="en-US" sz="1200" smtClean="0"/>
              <a:pPr/>
              <a:t>48</a:t>
            </a:fld>
            <a:endParaRPr lang="en-US" altLang="en-US" sz="1600" dirty="0"/>
          </a:p>
        </p:txBody>
      </p:sp>
      <p:sp>
        <p:nvSpPr>
          <p:cNvPr id="933891" name="Text Box 3"/>
          <p:cNvSpPr txBox="1">
            <a:spLocks noChangeArrowheads="1"/>
          </p:cNvSpPr>
          <p:nvPr/>
        </p:nvSpPr>
        <p:spPr bwMode="auto">
          <a:xfrm>
            <a:off x="1616075" y="228600"/>
            <a:ext cx="247535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dirty="0" smtClean="0">
                <a:latin typeface="Times" pitchFamily="18" charset="0"/>
              </a:rPr>
              <a:t>Multiple </a:t>
            </a:r>
            <a:r>
              <a:rPr lang="en-US" altLang="en-US" sz="3200" dirty="0">
                <a:latin typeface="Times" pitchFamily="18" charset="0"/>
              </a:rPr>
              <a:t>DES</a:t>
            </a:r>
          </a:p>
        </p:txBody>
      </p:sp>
      <p:sp>
        <p:nvSpPr>
          <p:cNvPr id="933892" name="Text Box 4"/>
          <p:cNvSpPr txBox="1">
            <a:spLocks noChangeArrowheads="1"/>
          </p:cNvSpPr>
          <p:nvPr/>
        </p:nvSpPr>
        <p:spPr bwMode="auto">
          <a:xfrm>
            <a:off x="8229600" y="64008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1800">
              <a:latin typeface="Times New Roman" pitchFamily="18" charset="0"/>
            </a:endParaRPr>
          </a:p>
        </p:txBody>
      </p:sp>
      <p:sp>
        <p:nvSpPr>
          <p:cNvPr id="933894" name="Rectangle 6"/>
          <p:cNvSpPr>
            <a:spLocks noChangeArrowheads="1"/>
          </p:cNvSpPr>
          <p:nvPr/>
        </p:nvSpPr>
        <p:spPr bwMode="auto">
          <a:xfrm>
            <a:off x="380999" y="5322532"/>
            <a:ext cx="738002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chemeClr val="tx1"/>
              </a:buClr>
              <a:buSzPct val="117000"/>
              <a:buFont typeface="Wingdings" pitchFamily="2" charset="2"/>
              <a:buNone/>
            </a:pPr>
            <a:r>
              <a:rPr lang="en-US" altLang="en-US" sz="2400" dirty="0">
                <a:solidFill>
                  <a:schemeClr val="hlink"/>
                </a:solidFill>
                <a:latin typeface="Times New Roman" pitchFamily="18" charset="0"/>
              </a:rPr>
              <a:t>6.4.1</a:t>
            </a:r>
            <a:r>
              <a:rPr lang="en-US" altLang="en-US" sz="2400" dirty="0">
                <a:solidFill>
                  <a:srgbClr val="0033CC"/>
                </a:solidFill>
                <a:latin typeface="Times New Roman" pitchFamily="18" charset="0"/>
              </a:rPr>
              <a:t>	Double DES</a:t>
            </a:r>
            <a:r>
              <a:rPr lang="fr-FR" altLang="en-US" sz="2400" dirty="0">
                <a:solidFill>
                  <a:srgbClr val="0033CC"/>
                </a:solidFill>
                <a:latin typeface="Times New Roman" pitchFamily="18" charset="0"/>
              </a:rPr>
              <a:t/>
            </a:r>
            <a:br>
              <a:rPr lang="fr-FR" altLang="en-US" sz="2400" dirty="0">
                <a:solidFill>
                  <a:srgbClr val="0033CC"/>
                </a:solidFill>
                <a:latin typeface="Times New Roman" pitchFamily="18" charset="0"/>
              </a:rPr>
            </a:br>
            <a:r>
              <a:rPr lang="fr-FR" altLang="en-US" sz="2400" dirty="0">
                <a:solidFill>
                  <a:schemeClr val="hlink"/>
                </a:solidFill>
                <a:latin typeface="Times New Roman" pitchFamily="18" charset="0"/>
              </a:rPr>
              <a:t>6.4.4 </a:t>
            </a:r>
            <a:r>
              <a:rPr lang="fr-FR" altLang="en-US" sz="2400" dirty="0">
                <a:solidFill>
                  <a:srgbClr val="0033CC"/>
                </a:solidFill>
                <a:latin typeface="Times New Roman" pitchFamily="18" charset="0"/>
              </a:rPr>
              <a:t>   Triple DES</a:t>
            </a:r>
            <a:endParaRPr lang="en-US" altLang="en-US" sz="2400" dirty="0">
              <a:solidFill>
                <a:srgbClr val="0033CC"/>
              </a:solidFill>
              <a:latin typeface="Times New Roman" pitchFamily="18" charset="0"/>
            </a:endParaRPr>
          </a:p>
        </p:txBody>
      </p:sp>
      <p:sp>
        <p:nvSpPr>
          <p:cNvPr id="933895" name="Text Box 7"/>
          <p:cNvSpPr txBox="1">
            <a:spLocks noChangeArrowheads="1"/>
          </p:cNvSpPr>
          <p:nvPr/>
        </p:nvSpPr>
        <p:spPr bwMode="auto">
          <a:xfrm>
            <a:off x="169460" y="4848911"/>
            <a:ext cx="48625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800" i="1" u="sng" dirty="0">
                <a:solidFill>
                  <a:schemeClr val="hlink"/>
                </a:solidFill>
                <a:effectLst>
                  <a:outerShdw blurRad="38100" dist="38100" dir="2700000" algn="tl">
                    <a:srgbClr val="C0C0C0"/>
                  </a:outerShdw>
                </a:effectLst>
                <a:latin typeface="Times New Roman" pitchFamily="18" charset="0"/>
              </a:rPr>
              <a:t>Topics discussed in this section:</a:t>
            </a:r>
          </a:p>
        </p:txBody>
      </p:sp>
      <p:sp>
        <p:nvSpPr>
          <p:cNvPr id="3" name="Rectangle 2"/>
          <p:cNvSpPr/>
          <p:nvPr/>
        </p:nvSpPr>
        <p:spPr>
          <a:xfrm>
            <a:off x="336231" y="1524000"/>
            <a:ext cx="7943636" cy="2160591"/>
          </a:xfrm>
          <a:prstGeom prst="rect">
            <a:avLst/>
          </a:prstGeom>
        </p:spPr>
        <p:txBody>
          <a:bodyPr wrap="square">
            <a:spAutoFit/>
          </a:bodyPr>
          <a:lstStyle/>
          <a:p>
            <a:pPr marL="342900" lvl="0" indent="-342900">
              <a:spcBef>
                <a:spcPct val="20000"/>
              </a:spcBef>
              <a:buClr>
                <a:srgbClr val="009900"/>
              </a:buClr>
              <a:buSzPct val="60000"/>
              <a:buFont typeface="Wingdings" pitchFamily="2" charset="2"/>
              <a:buChar char="n"/>
            </a:pPr>
            <a:r>
              <a:rPr lang="en-US" altLang="en-US" sz="2400" kern="0" dirty="0" smtClean="0">
                <a:solidFill>
                  <a:srgbClr val="000000"/>
                </a:solidFill>
                <a:latin typeface="Tahoma"/>
                <a:cs typeface="Arial"/>
              </a:rPr>
              <a:t>The </a:t>
            </a:r>
            <a:r>
              <a:rPr lang="en-US" altLang="en-US" sz="2400" kern="0" dirty="0">
                <a:solidFill>
                  <a:srgbClr val="000000"/>
                </a:solidFill>
                <a:latin typeface="Tahoma"/>
                <a:cs typeface="Arial"/>
              </a:rPr>
              <a:t>major criticism of DES regards its key length.</a:t>
            </a:r>
          </a:p>
          <a:p>
            <a:pPr marL="342900" lvl="0" indent="-342900">
              <a:spcBef>
                <a:spcPct val="20000"/>
              </a:spcBef>
              <a:buClr>
                <a:srgbClr val="009900"/>
              </a:buClr>
              <a:buSzPct val="60000"/>
              <a:buFont typeface="Wingdings" pitchFamily="2" charset="2"/>
              <a:buChar char="n"/>
            </a:pPr>
            <a:r>
              <a:rPr lang="en-US" altLang="en-US" sz="2400" kern="0" dirty="0">
                <a:solidFill>
                  <a:srgbClr val="000000"/>
                </a:solidFill>
                <a:latin typeface="Tahoma"/>
                <a:cs typeface="Arial"/>
              </a:rPr>
              <a:t>Fortunately DES is not a group. </a:t>
            </a:r>
            <a:endParaRPr lang="en-US" altLang="en-US" sz="2400" kern="0" dirty="0" smtClean="0">
              <a:solidFill>
                <a:srgbClr val="000000"/>
              </a:solidFill>
              <a:latin typeface="Tahoma"/>
              <a:cs typeface="Arial"/>
            </a:endParaRPr>
          </a:p>
          <a:p>
            <a:pPr marL="800100" lvl="1" indent="-342900">
              <a:spcBef>
                <a:spcPct val="20000"/>
              </a:spcBef>
              <a:buClr>
                <a:srgbClr val="009900"/>
              </a:buClr>
              <a:buSzPct val="60000"/>
              <a:buFont typeface="Wingdings" pitchFamily="2" charset="2"/>
              <a:buChar char="n"/>
            </a:pPr>
            <a:r>
              <a:rPr lang="en-US" altLang="en-US" sz="2400" kern="0" dirty="0" smtClean="0">
                <a:solidFill>
                  <a:srgbClr val="000000"/>
                </a:solidFill>
                <a:latin typeface="Tahoma"/>
                <a:cs typeface="Arial"/>
              </a:rPr>
              <a:t>This </a:t>
            </a:r>
            <a:r>
              <a:rPr lang="en-US" altLang="en-US" sz="2400" kern="0" dirty="0">
                <a:solidFill>
                  <a:srgbClr val="000000"/>
                </a:solidFill>
                <a:latin typeface="Tahoma"/>
                <a:cs typeface="Arial"/>
              </a:rPr>
              <a:t>means that we can use double or triple DES to increase the key size.</a:t>
            </a:r>
          </a:p>
          <a:p>
            <a:pPr marL="342900" lvl="0" indent="-342900">
              <a:spcBef>
                <a:spcPct val="20000"/>
              </a:spcBef>
              <a:buClr>
                <a:srgbClr val="009900"/>
              </a:buClr>
              <a:buSzPct val="60000"/>
              <a:buFont typeface="Wingdings" pitchFamily="2" charset="2"/>
              <a:buChar char="n"/>
            </a:pPr>
            <a:endParaRPr lang="en-US" altLang="en-US" sz="2400" kern="0" dirty="0">
              <a:solidFill>
                <a:srgbClr val="000000"/>
              </a:solidFill>
              <a:latin typeface="Tahoma"/>
              <a:cs typeface="Arial"/>
            </a:endParaRPr>
          </a:p>
        </p:txBody>
      </p:sp>
    </p:spTree>
    <p:extLst>
      <p:ext uri="{BB962C8B-B14F-4D97-AF65-F5344CB8AC3E}">
        <p14:creationId xmlns:p14="http://schemas.microsoft.com/office/powerpoint/2010/main" val="10544137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1"/>
          <p:cNvSpPr>
            <a:spLocks noGrp="1"/>
          </p:cNvSpPr>
          <p:nvPr>
            <p:ph type="sldNum" sz="quarter" idx="4294967295"/>
          </p:nvPr>
        </p:nvSpPr>
        <p:spPr>
          <a:xfrm>
            <a:off x="0" y="6584156"/>
            <a:ext cx="1905000" cy="273844"/>
          </a:xfrm>
          <a:prstGeom prst="rect">
            <a:avLst/>
          </a:prstGeom>
        </p:spPr>
        <p:txBody>
          <a:bodyPr/>
          <a:lstStyle/>
          <a:p>
            <a:fld id="{EDFFCC00-C686-4FF4-AD46-BC2935C64F06}" type="slidenum">
              <a:rPr lang="en-US" altLang="en-US" sz="1200" smtClean="0"/>
              <a:pPr/>
              <a:t>49</a:t>
            </a:fld>
            <a:endParaRPr lang="en-US" altLang="en-US" sz="1200" dirty="0"/>
          </a:p>
        </p:txBody>
      </p:sp>
      <p:sp>
        <p:nvSpPr>
          <p:cNvPr id="1116163" name="Text Box 3"/>
          <p:cNvSpPr txBox="1">
            <a:spLocks noChangeArrowheads="1"/>
          </p:cNvSpPr>
          <p:nvPr/>
        </p:nvSpPr>
        <p:spPr bwMode="auto">
          <a:xfrm>
            <a:off x="1375068" y="297485"/>
            <a:ext cx="189507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dirty="0" smtClean="0">
                <a:latin typeface="Times" pitchFamily="18" charset="0"/>
              </a:rPr>
              <a:t>Continued</a:t>
            </a:r>
            <a:endParaRPr lang="en-US" altLang="en-US" sz="3200" dirty="0">
              <a:latin typeface="Times" pitchFamily="18" charset="0"/>
            </a:endParaRPr>
          </a:p>
        </p:txBody>
      </p:sp>
      <p:sp>
        <p:nvSpPr>
          <p:cNvPr id="1116164" name="Text Box 4"/>
          <p:cNvSpPr txBox="1">
            <a:spLocks noChangeArrowheads="1"/>
          </p:cNvSpPr>
          <p:nvPr/>
        </p:nvSpPr>
        <p:spPr bwMode="auto">
          <a:xfrm>
            <a:off x="8229600" y="64008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1800">
              <a:latin typeface="Times New Roman" pitchFamily="18" charset="0"/>
            </a:endParaRPr>
          </a:p>
        </p:txBody>
      </p:sp>
      <p:sp>
        <p:nvSpPr>
          <p:cNvPr id="1116165" name="Rectangle 5"/>
          <p:cNvSpPr>
            <a:spLocks noChangeArrowheads="1"/>
          </p:cNvSpPr>
          <p:nvPr/>
        </p:nvSpPr>
        <p:spPr bwMode="auto">
          <a:xfrm>
            <a:off x="228600" y="1322790"/>
            <a:ext cx="8229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r>
              <a:rPr lang="en-US" altLang="en-US" sz="2800" i="1" dirty="0">
                <a:effectLst>
                  <a:outerShdw blurRad="38100" dist="38100" dir="2700000" algn="tl">
                    <a:srgbClr val="C0C0C0"/>
                  </a:outerShdw>
                </a:effectLst>
                <a:latin typeface="Times New Roman" pitchFamily="18" charset="0"/>
              </a:rPr>
              <a:t>A substitution that maps every possible input to every possible output is a group.</a:t>
            </a:r>
          </a:p>
        </p:txBody>
      </p:sp>
      <p:pic>
        <p:nvPicPr>
          <p:cNvPr id="111616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4488" y="2924175"/>
            <a:ext cx="6691312"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16169" name="Text Box 9"/>
          <p:cNvSpPr txBox="1">
            <a:spLocks noChangeArrowheads="1"/>
          </p:cNvSpPr>
          <p:nvPr/>
        </p:nvSpPr>
        <p:spPr bwMode="auto">
          <a:xfrm>
            <a:off x="1630363" y="2286000"/>
            <a:ext cx="43862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solidFill>
                  <a:schemeClr val="folHlink"/>
                </a:solidFill>
                <a:latin typeface="Times New Roman" pitchFamily="18" charset="0"/>
              </a:rPr>
              <a:t>Figure 6.13  </a:t>
            </a:r>
            <a:r>
              <a:rPr lang="en-US" altLang="en-US" sz="2000" i="1" dirty="0">
                <a:latin typeface="Times New Roman" pitchFamily="18" charset="0"/>
              </a:rPr>
              <a:t>Composition of mapping</a:t>
            </a:r>
          </a:p>
        </p:txBody>
      </p:sp>
    </p:spTree>
    <p:extLst>
      <p:ext uri="{BB962C8B-B14F-4D97-AF65-F5344CB8AC3E}">
        <p14:creationId xmlns:p14="http://schemas.microsoft.com/office/powerpoint/2010/main" val="28594026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smtClean="0"/>
              <a:t>Reversible vs. Irreversible</a:t>
            </a:r>
          </a:p>
        </p:txBody>
      </p:sp>
      <p:sp>
        <p:nvSpPr>
          <p:cNvPr id="13315" name="Rectangle 4"/>
          <p:cNvSpPr>
            <a:spLocks noGrp="1" noChangeArrowheads="1"/>
          </p:cNvSpPr>
          <p:nvPr>
            <p:ph sz="half" idx="1"/>
          </p:nvPr>
        </p:nvSpPr>
        <p:spPr>
          <a:xfrm>
            <a:off x="457200" y="2286000"/>
            <a:ext cx="4038600" cy="3844925"/>
          </a:xfrm>
        </p:spPr>
        <p:txBody>
          <a:bodyPr/>
          <a:lstStyle/>
          <a:p>
            <a:pPr eaLnBrk="1" hangingPunct="1">
              <a:buFont typeface="Wingdings" pitchFamily="2" charset="2"/>
              <a:buNone/>
            </a:pPr>
            <a:r>
              <a:rPr lang="en-US" altLang="en-US" sz="3200" u="sng" smtClean="0"/>
              <a:t>Reversible Mapping</a:t>
            </a:r>
            <a:endParaRPr lang="en-US" altLang="en-US" sz="3200" b="1" u="sng" smtClean="0">
              <a:solidFill>
                <a:srgbClr val="000000"/>
              </a:solidFill>
            </a:endParaRPr>
          </a:p>
          <a:p>
            <a:pPr eaLnBrk="1" hangingPunct="1">
              <a:buFont typeface="Wingdings" pitchFamily="2" charset="2"/>
              <a:buNone/>
            </a:pPr>
            <a:r>
              <a:rPr lang="en-US" altLang="en-US" sz="2600" b="1" smtClean="0">
                <a:solidFill>
                  <a:srgbClr val="000000"/>
                </a:solidFill>
              </a:rPr>
              <a:t>Plaintext	Ciphertext</a:t>
            </a:r>
          </a:p>
          <a:p>
            <a:pPr eaLnBrk="1" hangingPunct="1">
              <a:buFont typeface="Wingdings" pitchFamily="2" charset="2"/>
              <a:buNone/>
            </a:pPr>
            <a:r>
              <a:rPr lang="en-US" altLang="en-US" sz="3200" smtClean="0">
                <a:solidFill>
                  <a:srgbClr val="000000"/>
                </a:solidFill>
              </a:rPr>
              <a:t>	00		    11</a:t>
            </a:r>
          </a:p>
          <a:p>
            <a:pPr eaLnBrk="1" hangingPunct="1">
              <a:buFont typeface="Wingdings" pitchFamily="2" charset="2"/>
              <a:buNone/>
            </a:pPr>
            <a:r>
              <a:rPr lang="en-US" altLang="en-US" sz="3200" smtClean="0">
                <a:solidFill>
                  <a:srgbClr val="000000"/>
                </a:solidFill>
              </a:rPr>
              <a:t>	01		    10</a:t>
            </a:r>
          </a:p>
          <a:p>
            <a:pPr eaLnBrk="1" hangingPunct="1">
              <a:buFont typeface="Wingdings" pitchFamily="2" charset="2"/>
              <a:buNone/>
            </a:pPr>
            <a:r>
              <a:rPr lang="en-US" altLang="en-US" sz="3200" smtClean="0">
                <a:solidFill>
                  <a:srgbClr val="000000"/>
                </a:solidFill>
              </a:rPr>
              <a:t>	10		    00</a:t>
            </a:r>
          </a:p>
          <a:p>
            <a:pPr eaLnBrk="1" hangingPunct="1">
              <a:buFont typeface="Wingdings" pitchFamily="2" charset="2"/>
              <a:buNone/>
            </a:pPr>
            <a:r>
              <a:rPr lang="en-US" altLang="en-US" sz="3200" smtClean="0">
                <a:solidFill>
                  <a:srgbClr val="000000"/>
                </a:solidFill>
              </a:rPr>
              <a:t>	11		    01</a:t>
            </a:r>
          </a:p>
        </p:txBody>
      </p:sp>
      <p:sp>
        <p:nvSpPr>
          <p:cNvPr id="176133" name="Rectangle 5"/>
          <p:cNvSpPr>
            <a:spLocks noGrp="1" noChangeArrowheads="1"/>
          </p:cNvSpPr>
          <p:nvPr>
            <p:ph sz="half" idx="2"/>
          </p:nvPr>
        </p:nvSpPr>
        <p:spPr>
          <a:xfrm>
            <a:off x="4648200" y="2362200"/>
            <a:ext cx="4038600" cy="3768725"/>
          </a:xfrm>
        </p:spPr>
        <p:txBody>
          <a:bodyPr/>
          <a:lstStyle/>
          <a:p>
            <a:pPr eaLnBrk="1" hangingPunct="1">
              <a:buFont typeface="Wingdings" pitchFamily="2" charset="2"/>
              <a:buNone/>
            </a:pPr>
            <a:r>
              <a:rPr lang="en-US" altLang="en-US" sz="3200" u="sng" smtClean="0"/>
              <a:t>Irreversible Mapping</a:t>
            </a:r>
            <a:endParaRPr lang="en-US" altLang="en-US" sz="3200" b="1" u="sng" smtClean="0">
              <a:solidFill>
                <a:srgbClr val="000000"/>
              </a:solidFill>
            </a:endParaRPr>
          </a:p>
          <a:p>
            <a:pPr eaLnBrk="1" hangingPunct="1">
              <a:buFont typeface="Wingdings" pitchFamily="2" charset="2"/>
              <a:buNone/>
            </a:pPr>
            <a:r>
              <a:rPr lang="en-US" altLang="en-US" sz="2600" b="1" smtClean="0">
                <a:solidFill>
                  <a:srgbClr val="000000"/>
                </a:solidFill>
              </a:rPr>
              <a:t>Plaintext	Ciphertext</a:t>
            </a:r>
          </a:p>
          <a:p>
            <a:pPr eaLnBrk="1" hangingPunct="1">
              <a:buFont typeface="Wingdings" pitchFamily="2" charset="2"/>
              <a:buNone/>
            </a:pPr>
            <a:r>
              <a:rPr lang="en-US" altLang="en-US" sz="3200" smtClean="0">
                <a:solidFill>
                  <a:srgbClr val="000000"/>
                </a:solidFill>
              </a:rPr>
              <a:t>	00		    11</a:t>
            </a:r>
          </a:p>
          <a:p>
            <a:pPr eaLnBrk="1" hangingPunct="1">
              <a:buFont typeface="Wingdings" pitchFamily="2" charset="2"/>
              <a:buNone/>
            </a:pPr>
            <a:r>
              <a:rPr lang="en-US" altLang="en-US" sz="3200" smtClean="0">
                <a:solidFill>
                  <a:srgbClr val="000000"/>
                </a:solidFill>
              </a:rPr>
              <a:t>	01		    10</a:t>
            </a:r>
          </a:p>
          <a:p>
            <a:pPr eaLnBrk="1" hangingPunct="1">
              <a:buFont typeface="Wingdings" pitchFamily="2" charset="2"/>
              <a:buNone/>
            </a:pPr>
            <a:r>
              <a:rPr lang="en-US" altLang="en-US" sz="3200" smtClean="0">
                <a:solidFill>
                  <a:srgbClr val="000000"/>
                </a:solidFill>
              </a:rPr>
              <a:t>	10		   </a:t>
            </a:r>
            <a:r>
              <a:rPr lang="en-US" altLang="en-US" sz="3200" smtClean="0">
                <a:solidFill>
                  <a:schemeClr val="hlink"/>
                </a:solidFill>
              </a:rPr>
              <a:t> 01</a:t>
            </a:r>
          </a:p>
          <a:p>
            <a:pPr eaLnBrk="1" hangingPunct="1">
              <a:buFont typeface="Wingdings" pitchFamily="2" charset="2"/>
              <a:buNone/>
            </a:pPr>
            <a:r>
              <a:rPr lang="en-US" altLang="en-US" sz="3200" smtClean="0">
                <a:solidFill>
                  <a:srgbClr val="000000"/>
                </a:solidFill>
              </a:rPr>
              <a:t>	11		    </a:t>
            </a:r>
            <a:r>
              <a:rPr lang="en-US" altLang="en-US" sz="3200" smtClean="0">
                <a:solidFill>
                  <a:schemeClr val="hlink"/>
                </a:solidFill>
              </a:rPr>
              <a:t>01</a:t>
            </a:r>
          </a:p>
        </p:txBody>
      </p:sp>
      <p:sp>
        <p:nvSpPr>
          <p:cNvPr id="13317" name="Slide Number Placeholder 1"/>
          <p:cNvSpPr txBox="1">
            <a:spLocks/>
          </p:cNvSpPr>
          <p:nvPr/>
        </p:nvSpPr>
        <p:spPr bwMode="auto">
          <a:xfrm>
            <a:off x="0" y="6492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fld id="{7C513154-C81D-4F95-872A-6F3CC0250207}" type="slidenum">
              <a:rPr lang="ar-SA" altLang="en-US" sz="1200">
                <a:latin typeface="Arial" charset="0"/>
              </a:rPr>
              <a:pPr eaLnBrk="1" hangingPunct="1">
                <a:spcBef>
                  <a:spcPct val="0"/>
                </a:spcBef>
                <a:buClrTx/>
                <a:buSzTx/>
                <a:buFontTx/>
                <a:buNone/>
              </a:pPr>
              <a:t>5</a:t>
            </a:fld>
            <a:endParaRPr lang="en-US" altLang="en-US" sz="12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6133">
                                            <p:txEl>
                                              <p:pRg st="0" end="0"/>
                                            </p:txEl>
                                          </p:spTgt>
                                        </p:tgtEl>
                                        <p:attrNameLst>
                                          <p:attrName>style.visibility</p:attrName>
                                        </p:attrNameLst>
                                      </p:cBhvr>
                                      <p:to>
                                        <p:strVal val="visible"/>
                                      </p:to>
                                    </p:set>
                                    <p:animEffect transition="in" filter="box(in)">
                                      <p:cBhvr>
                                        <p:cTn id="7" dur="500"/>
                                        <p:tgtEl>
                                          <p:spTgt spid="176133">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76133">
                                            <p:txEl>
                                              <p:pRg st="1" end="1"/>
                                            </p:txEl>
                                          </p:spTgt>
                                        </p:tgtEl>
                                        <p:attrNameLst>
                                          <p:attrName>style.visibility</p:attrName>
                                        </p:attrNameLst>
                                      </p:cBhvr>
                                      <p:to>
                                        <p:strVal val="visible"/>
                                      </p:to>
                                    </p:set>
                                    <p:animEffect transition="in" filter="box(in)">
                                      <p:cBhvr>
                                        <p:cTn id="10" dur="500"/>
                                        <p:tgtEl>
                                          <p:spTgt spid="176133">
                                            <p:txEl>
                                              <p:pRg st="1" end="1"/>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76133">
                                            <p:txEl>
                                              <p:pRg st="2" end="2"/>
                                            </p:txEl>
                                          </p:spTgt>
                                        </p:tgtEl>
                                        <p:attrNameLst>
                                          <p:attrName>style.visibility</p:attrName>
                                        </p:attrNameLst>
                                      </p:cBhvr>
                                      <p:to>
                                        <p:strVal val="visible"/>
                                      </p:to>
                                    </p:set>
                                    <p:animEffect transition="in" filter="box(in)">
                                      <p:cBhvr>
                                        <p:cTn id="13" dur="500"/>
                                        <p:tgtEl>
                                          <p:spTgt spid="176133">
                                            <p:txEl>
                                              <p:pRg st="2" end="2"/>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76133">
                                            <p:txEl>
                                              <p:pRg st="3" end="3"/>
                                            </p:txEl>
                                          </p:spTgt>
                                        </p:tgtEl>
                                        <p:attrNameLst>
                                          <p:attrName>style.visibility</p:attrName>
                                        </p:attrNameLst>
                                      </p:cBhvr>
                                      <p:to>
                                        <p:strVal val="visible"/>
                                      </p:to>
                                    </p:set>
                                    <p:animEffect transition="in" filter="box(in)">
                                      <p:cBhvr>
                                        <p:cTn id="16" dur="500"/>
                                        <p:tgtEl>
                                          <p:spTgt spid="176133">
                                            <p:txEl>
                                              <p:pRg st="3" end="3"/>
                                            </p:txEl>
                                          </p:spTgt>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76133">
                                            <p:txEl>
                                              <p:pRg st="4" end="4"/>
                                            </p:txEl>
                                          </p:spTgt>
                                        </p:tgtEl>
                                        <p:attrNameLst>
                                          <p:attrName>style.visibility</p:attrName>
                                        </p:attrNameLst>
                                      </p:cBhvr>
                                      <p:to>
                                        <p:strVal val="visible"/>
                                      </p:to>
                                    </p:set>
                                    <p:animEffect transition="in" filter="box(in)">
                                      <p:cBhvr>
                                        <p:cTn id="19" dur="500"/>
                                        <p:tgtEl>
                                          <p:spTgt spid="176133">
                                            <p:txEl>
                                              <p:pRg st="4" end="4"/>
                                            </p:txEl>
                                          </p:spTgt>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76133">
                                            <p:txEl>
                                              <p:pRg st="5" end="5"/>
                                            </p:txEl>
                                          </p:spTgt>
                                        </p:tgtEl>
                                        <p:attrNameLst>
                                          <p:attrName>style.visibility</p:attrName>
                                        </p:attrNameLst>
                                      </p:cBhvr>
                                      <p:to>
                                        <p:strVal val="visible"/>
                                      </p:to>
                                    </p:set>
                                    <p:animEffect transition="in" filter="box(in)">
                                      <p:cBhvr>
                                        <p:cTn id="22" dur="500"/>
                                        <p:tgtEl>
                                          <p:spTgt spid="17613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
          <p:cNvSpPr>
            <a:spLocks noGrp="1"/>
          </p:cNvSpPr>
          <p:nvPr>
            <p:ph type="sldNum" sz="quarter" idx="4294967295"/>
          </p:nvPr>
        </p:nvSpPr>
        <p:spPr>
          <a:xfrm>
            <a:off x="0" y="6553200"/>
            <a:ext cx="1905000" cy="304800"/>
          </a:xfrm>
          <a:prstGeom prst="rect">
            <a:avLst/>
          </a:prstGeom>
        </p:spPr>
        <p:txBody>
          <a:bodyPr/>
          <a:lstStyle/>
          <a:p>
            <a:fld id="{F53A4154-2849-4E42-8FEA-18DBF9BB5F3C}" type="slidenum">
              <a:rPr lang="en-US" altLang="en-US" sz="1200" smtClean="0"/>
              <a:pPr/>
              <a:t>50</a:t>
            </a:fld>
            <a:endParaRPr lang="en-US" altLang="en-US" sz="1200" dirty="0"/>
          </a:p>
        </p:txBody>
      </p:sp>
      <p:sp>
        <p:nvSpPr>
          <p:cNvPr id="1058825" name="Rectangle 9"/>
          <p:cNvSpPr>
            <a:spLocks noChangeArrowheads="1"/>
          </p:cNvSpPr>
          <p:nvPr/>
        </p:nvSpPr>
        <p:spPr bwMode="auto">
          <a:xfrm>
            <a:off x="266131" y="1414568"/>
            <a:ext cx="8686800" cy="5191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sz="2800" i="1" dirty="0">
                <a:latin typeface="Times New Roman" pitchFamily="18" charset="0"/>
              </a:rPr>
              <a:t>The first approach is to use double DES (2DES). </a:t>
            </a:r>
          </a:p>
        </p:txBody>
      </p:sp>
      <p:sp>
        <p:nvSpPr>
          <p:cNvPr id="1058826" name="Text Box 10"/>
          <p:cNvSpPr txBox="1">
            <a:spLocks noChangeArrowheads="1"/>
          </p:cNvSpPr>
          <p:nvPr/>
        </p:nvSpPr>
        <p:spPr bwMode="auto">
          <a:xfrm>
            <a:off x="1371600" y="264698"/>
            <a:ext cx="227017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dirty="0" smtClean="0">
                <a:latin typeface="Times New Roman" pitchFamily="18" charset="0"/>
              </a:rPr>
              <a:t>Double </a:t>
            </a:r>
            <a:r>
              <a:rPr lang="en-US" altLang="en-US" sz="3200" dirty="0">
                <a:latin typeface="Times New Roman" pitchFamily="18" charset="0"/>
              </a:rPr>
              <a:t>DES</a:t>
            </a:r>
          </a:p>
        </p:txBody>
      </p:sp>
      <p:sp>
        <p:nvSpPr>
          <p:cNvPr id="1058827" name="Rectangle 11"/>
          <p:cNvSpPr>
            <a:spLocks noChangeArrowheads="1"/>
          </p:cNvSpPr>
          <p:nvPr/>
        </p:nvSpPr>
        <p:spPr bwMode="auto">
          <a:xfrm>
            <a:off x="228600" y="2209800"/>
            <a:ext cx="8686800" cy="22272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just">
              <a:buFont typeface="Arial" panose="020B0604020202020204" pitchFamily="34" charset="0"/>
              <a:buChar char="•"/>
            </a:pPr>
            <a:r>
              <a:rPr lang="en-US" altLang="en-US" sz="2800" i="1" dirty="0">
                <a:solidFill>
                  <a:schemeClr val="folHlink"/>
                </a:solidFill>
                <a:latin typeface="Times New Roman" pitchFamily="18" charset="0"/>
              </a:rPr>
              <a:t>Meet-in-the-Middle </a:t>
            </a:r>
            <a:r>
              <a:rPr lang="en-US" altLang="en-US" sz="2800" i="1" dirty="0" smtClean="0">
                <a:solidFill>
                  <a:schemeClr val="folHlink"/>
                </a:solidFill>
                <a:latin typeface="Times New Roman" pitchFamily="18" charset="0"/>
              </a:rPr>
              <a:t>Attack</a:t>
            </a:r>
          </a:p>
          <a:p>
            <a:pPr marL="457200" indent="-457200" algn="just">
              <a:buFont typeface="Arial" panose="020B0604020202020204" pitchFamily="34" charset="0"/>
              <a:buChar char="•"/>
            </a:pPr>
            <a:r>
              <a:rPr lang="en-US" altLang="en-US" sz="2800" i="1" dirty="0" smtClean="0">
                <a:latin typeface="Times New Roman" pitchFamily="18" charset="0"/>
              </a:rPr>
              <a:t>Using a known-plaintext attack called </a:t>
            </a:r>
            <a:r>
              <a:rPr lang="en-US" altLang="en-US" sz="2800" i="1" dirty="0" smtClean="0">
                <a:solidFill>
                  <a:schemeClr val="hlink"/>
                </a:solidFill>
                <a:latin typeface="Times New Roman" pitchFamily="18" charset="0"/>
              </a:rPr>
              <a:t>meet-in-the-middle attack</a:t>
            </a:r>
            <a:r>
              <a:rPr lang="en-US" altLang="en-US" sz="2800" i="1" dirty="0" smtClean="0">
                <a:latin typeface="Times New Roman" pitchFamily="18" charset="0"/>
              </a:rPr>
              <a:t> shows that double DES improves this vulnerability slightly (to 2</a:t>
            </a:r>
            <a:r>
              <a:rPr lang="en-US" altLang="en-US" sz="2800" i="1" baseline="30000" dirty="0" smtClean="0">
                <a:latin typeface="Times New Roman" pitchFamily="18" charset="0"/>
              </a:rPr>
              <a:t>57</a:t>
            </a:r>
            <a:r>
              <a:rPr lang="en-US" altLang="en-US" sz="2800" i="1" dirty="0" smtClean="0">
                <a:latin typeface="Times New Roman" pitchFamily="18" charset="0"/>
              </a:rPr>
              <a:t> tests), but not tremendously (to 2</a:t>
            </a:r>
            <a:r>
              <a:rPr lang="en-US" altLang="en-US" sz="2800" i="1" baseline="30000" dirty="0" smtClean="0">
                <a:latin typeface="Times New Roman" pitchFamily="18" charset="0"/>
              </a:rPr>
              <a:t>112</a:t>
            </a:r>
            <a:r>
              <a:rPr lang="en-US" altLang="en-US" sz="2800" i="1" dirty="0" smtClean="0">
                <a:latin typeface="Times New Roman" pitchFamily="18" charset="0"/>
              </a:rPr>
              <a:t>). </a:t>
            </a:r>
            <a:endParaRPr lang="en-US" altLang="en-US" sz="2800" i="1" dirty="0">
              <a:latin typeface="Times New Roman" pitchFamily="18" charset="0"/>
            </a:endParaRPr>
          </a:p>
        </p:txBody>
      </p:sp>
    </p:spTree>
    <p:extLst>
      <p:ext uri="{BB962C8B-B14F-4D97-AF65-F5344CB8AC3E}">
        <p14:creationId xmlns:p14="http://schemas.microsoft.com/office/powerpoint/2010/main" val="37001302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
          <p:cNvSpPr>
            <a:spLocks noGrp="1"/>
          </p:cNvSpPr>
          <p:nvPr>
            <p:ph type="sldNum" sz="quarter" idx="4294967295"/>
          </p:nvPr>
        </p:nvSpPr>
        <p:spPr>
          <a:xfrm>
            <a:off x="0" y="6553200"/>
            <a:ext cx="1905000" cy="304800"/>
          </a:xfrm>
          <a:prstGeom prst="rect">
            <a:avLst/>
          </a:prstGeom>
        </p:spPr>
        <p:txBody>
          <a:bodyPr/>
          <a:lstStyle/>
          <a:p>
            <a:fld id="{70440562-1735-408D-A3D0-F26FC050D8AD}" type="slidenum">
              <a:rPr lang="en-US" altLang="en-US" sz="1200" smtClean="0"/>
              <a:pPr/>
              <a:t>51</a:t>
            </a:fld>
            <a:endParaRPr lang="en-US" altLang="en-US" sz="1200" dirty="0"/>
          </a:p>
        </p:txBody>
      </p:sp>
      <p:pic>
        <p:nvPicPr>
          <p:cNvPr id="112436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213" y="1393825"/>
            <a:ext cx="6554787"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4364" name="Text Box 12"/>
          <p:cNvSpPr txBox="1">
            <a:spLocks noChangeArrowheads="1"/>
          </p:cNvSpPr>
          <p:nvPr/>
        </p:nvSpPr>
        <p:spPr bwMode="auto">
          <a:xfrm>
            <a:off x="1524000" y="268227"/>
            <a:ext cx="715933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dirty="0" smtClean="0">
                <a:latin typeface="Times New Roman" pitchFamily="18" charset="0"/>
              </a:rPr>
              <a:t>Meet-in-the-middle </a:t>
            </a:r>
            <a:r>
              <a:rPr lang="en-US" altLang="en-US" sz="3200" dirty="0">
                <a:latin typeface="Times New Roman" pitchFamily="18" charset="0"/>
              </a:rPr>
              <a:t>attack for double DES</a:t>
            </a:r>
          </a:p>
        </p:txBody>
      </p:sp>
    </p:spTree>
    <p:extLst>
      <p:ext uri="{BB962C8B-B14F-4D97-AF65-F5344CB8AC3E}">
        <p14:creationId xmlns:p14="http://schemas.microsoft.com/office/powerpoint/2010/main" val="216501807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
          <p:cNvSpPr>
            <a:spLocks noGrp="1"/>
          </p:cNvSpPr>
          <p:nvPr>
            <p:ph type="sldNum" sz="quarter" idx="4294967295"/>
          </p:nvPr>
        </p:nvSpPr>
        <p:spPr>
          <a:xfrm>
            <a:off x="0" y="6553200"/>
            <a:ext cx="1905000" cy="304800"/>
          </a:xfrm>
          <a:prstGeom prst="rect">
            <a:avLst/>
          </a:prstGeom>
        </p:spPr>
        <p:txBody>
          <a:bodyPr/>
          <a:lstStyle/>
          <a:p>
            <a:fld id="{4BCDCF7B-89B7-40F0-9F59-9200F3CDCCA3}" type="slidenum">
              <a:rPr lang="en-US" altLang="en-US" sz="1200" smtClean="0"/>
              <a:pPr/>
              <a:t>52</a:t>
            </a:fld>
            <a:endParaRPr lang="en-US" altLang="en-US" dirty="0"/>
          </a:p>
        </p:txBody>
      </p:sp>
      <p:pic>
        <p:nvPicPr>
          <p:cNvPr id="1067022"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75" y="2052638"/>
            <a:ext cx="6856413" cy="282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67023" name="Text Box 15"/>
          <p:cNvSpPr txBox="1">
            <a:spLocks noChangeArrowheads="1"/>
          </p:cNvSpPr>
          <p:nvPr/>
        </p:nvSpPr>
        <p:spPr bwMode="auto">
          <a:xfrm>
            <a:off x="1600200" y="1447800"/>
            <a:ext cx="56149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folHlink"/>
                </a:solidFill>
                <a:latin typeface="Times New Roman" pitchFamily="18" charset="0"/>
              </a:rPr>
              <a:t>Figure 6.15  </a:t>
            </a:r>
            <a:r>
              <a:rPr lang="en-US" altLang="en-US" sz="2000" i="1">
                <a:latin typeface="Times New Roman" pitchFamily="18" charset="0"/>
              </a:rPr>
              <a:t>Tables for meet-in-the-middle attack</a:t>
            </a:r>
          </a:p>
        </p:txBody>
      </p:sp>
      <p:sp>
        <p:nvSpPr>
          <p:cNvPr id="14" name="Text Box 12"/>
          <p:cNvSpPr txBox="1">
            <a:spLocks noChangeArrowheads="1"/>
          </p:cNvSpPr>
          <p:nvPr/>
        </p:nvSpPr>
        <p:spPr bwMode="auto">
          <a:xfrm>
            <a:off x="1524000" y="268227"/>
            <a:ext cx="715933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dirty="0" smtClean="0">
                <a:latin typeface="Times New Roman" pitchFamily="18" charset="0"/>
              </a:rPr>
              <a:t>Meet-in-the-middle </a:t>
            </a:r>
            <a:r>
              <a:rPr lang="en-US" altLang="en-US" sz="3200" dirty="0">
                <a:latin typeface="Times New Roman" pitchFamily="18" charset="0"/>
              </a:rPr>
              <a:t>attack for double DES</a:t>
            </a:r>
          </a:p>
        </p:txBody>
      </p:sp>
    </p:spTree>
    <p:extLst>
      <p:ext uri="{BB962C8B-B14F-4D97-AF65-F5344CB8AC3E}">
        <p14:creationId xmlns:p14="http://schemas.microsoft.com/office/powerpoint/2010/main" val="34768547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
          <p:cNvSpPr>
            <a:spLocks noGrp="1"/>
          </p:cNvSpPr>
          <p:nvPr>
            <p:ph type="sldNum" sz="quarter" idx="4294967295"/>
          </p:nvPr>
        </p:nvSpPr>
        <p:spPr>
          <a:xfrm>
            <a:off x="0" y="6553200"/>
            <a:ext cx="1905000" cy="304800"/>
          </a:xfrm>
          <a:prstGeom prst="rect">
            <a:avLst/>
          </a:prstGeom>
        </p:spPr>
        <p:txBody>
          <a:bodyPr/>
          <a:lstStyle/>
          <a:p>
            <a:fld id="{406B167A-1EE7-4E8E-A5E7-C7C7A4B2D4F7}" type="slidenum">
              <a:rPr lang="en-US" altLang="en-US" sz="1200" smtClean="0"/>
              <a:pPr/>
              <a:t>53</a:t>
            </a:fld>
            <a:endParaRPr lang="en-US" altLang="en-US" sz="1200" dirty="0"/>
          </a:p>
        </p:txBody>
      </p:sp>
      <p:pic>
        <p:nvPicPr>
          <p:cNvPr id="1079308"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860" y="1447800"/>
            <a:ext cx="7075488" cy="498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79309" name="Text Box 13"/>
          <p:cNvSpPr txBox="1">
            <a:spLocks noChangeArrowheads="1"/>
          </p:cNvSpPr>
          <p:nvPr/>
        </p:nvSpPr>
        <p:spPr bwMode="auto">
          <a:xfrm>
            <a:off x="2971800" y="1012755"/>
            <a:ext cx="28526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dirty="0" smtClean="0">
                <a:solidFill>
                  <a:schemeClr val="tx2">
                    <a:lumMod val="75000"/>
                  </a:schemeClr>
                </a:solidFill>
                <a:latin typeface="Times New Roman" pitchFamily="18" charset="0"/>
              </a:rPr>
              <a:t>Triple DES with two keys</a:t>
            </a:r>
            <a:endParaRPr lang="en-US" altLang="en-US" sz="2000" dirty="0">
              <a:solidFill>
                <a:schemeClr val="tx2">
                  <a:lumMod val="75000"/>
                </a:schemeClr>
              </a:solidFill>
              <a:latin typeface="Times New Roman" pitchFamily="18" charset="0"/>
            </a:endParaRPr>
          </a:p>
        </p:txBody>
      </p:sp>
      <p:sp>
        <p:nvSpPr>
          <p:cNvPr id="13" name="Text Box 12"/>
          <p:cNvSpPr txBox="1">
            <a:spLocks noChangeArrowheads="1"/>
          </p:cNvSpPr>
          <p:nvPr/>
        </p:nvSpPr>
        <p:spPr bwMode="auto">
          <a:xfrm>
            <a:off x="1511490" y="268227"/>
            <a:ext cx="204895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dirty="0" smtClean="0">
                <a:latin typeface="Times New Roman" pitchFamily="18" charset="0"/>
              </a:rPr>
              <a:t>Triple DES</a:t>
            </a:r>
            <a:endParaRPr lang="en-US" altLang="en-US" sz="3200" dirty="0">
              <a:latin typeface="Times New Roman" pitchFamily="18" charset="0"/>
            </a:endParaRPr>
          </a:p>
        </p:txBody>
      </p:sp>
    </p:spTree>
    <p:extLst>
      <p:ext uri="{BB962C8B-B14F-4D97-AF65-F5344CB8AC3E}">
        <p14:creationId xmlns:p14="http://schemas.microsoft.com/office/powerpoint/2010/main" val="192424423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
          <p:cNvSpPr>
            <a:spLocks noGrp="1"/>
          </p:cNvSpPr>
          <p:nvPr>
            <p:ph type="sldNum" sz="quarter" idx="4294967295"/>
          </p:nvPr>
        </p:nvSpPr>
        <p:spPr>
          <a:xfrm>
            <a:off x="0" y="6477000"/>
            <a:ext cx="1905000" cy="381000"/>
          </a:xfrm>
          <a:prstGeom prst="rect">
            <a:avLst/>
          </a:prstGeom>
        </p:spPr>
        <p:txBody>
          <a:bodyPr/>
          <a:lstStyle/>
          <a:p>
            <a:fld id="{B96BE456-5407-4BBB-ACAE-C840FDA7C48D}" type="slidenum">
              <a:rPr lang="en-US" altLang="en-US" sz="1200" smtClean="0"/>
              <a:pPr/>
              <a:t>54</a:t>
            </a:fld>
            <a:endParaRPr lang="en-US" altLang="en-US" sz="1200" dirty="0"/>
          </a:p>
        </p:txBody>
      </p:sp>
      <p:sp>
        <p:nvSpPr>
          <p:cNvPr id="1081354" name="Rectangle 10"/>
          <p:cNvSpPr>
            <a:spLocks noChangeArrowheads="1"/>
          </p:cNvSpPr>
          <p:nvPr/>
        </p:nvSpPr>
        <p:spPr bwMode="auto">
          <a:xfrm>
            <a:off x="152400" y="1447800"/>
            <a:ext cx="8686800" cy="22272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sz="2800" dirty="0">
                <a:solidFill>
                  <a:schemeClr val="folHlink"/>
                </a:solidFill>
                <a:latin typeface="Times New Roman" pitchFamily="18" charset="0"/>
              </a:rPr>
              <a:t>Triple DES with Three Keys</a:t>
            </a:r>
          </a:p>
          <a:p>
            <a:pPr algn="just"/>
            <a:r>
              <a:rPr lang="en-US" altLang="en-US" sz="2800" dirty="0">
                <a:latin typeface="Times New Roman" pitchFamily="18" charset="0"/>
              </a:rPr>
              <a:t>The possibility of known-plaintext attacks on triple DES with two keys has enticed some applications to use triple DES with three keys. Triple DES with three keys is used by many applications such as PGP (See Chapter 16).</a:t>
            </a:r>
          </a:p>
        </p:txBody>
      </p:sp>
    </p:spTree>
    <p:extLst>
      <p:ext uri="{BB962C8B-B14F-4D97-AF65-F5344CB8AC3E}">
        <p14:creationId xmlns:p14="http://schemas.microsoft.com/office/powerpoint/2010/main" val="15103565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3400" y="1519238"/>
            <a:ext cx="8153400" cy="5053012"/>
          </a:xfrm>
          <a:noFill/>
          <a:extLst>
            <a:ext uri="{91240B29-F687-4F45-9708-019B960494DF}">
              <a14:hiddenLine xmlns:a14="http://schemas.microsoft.com/office/drawing/2010/main" w="9525">
                <a:solidFill>
                  <a:schemeClr val="accent2"/>
                </a:solidFill>
                <a:miter lim="800000"/>
                <a:headEnd/>
                <a:tailEnd/>
              </a14:hiddenLine>
            </a:ext>
          </a:extLst>
        </p:spPr>
      </p:pic>
      <p:sp>
        <p:nvSpPr>
          <p:cNvPr id="14339" name="Rectangle 2"/>
          <p:cNvSpPr>
            <a:spLocks noGrp="1" noChangeArrowheads="1"/>
          </p:cNvSpPr>
          <p:nvPr>
            <p:ph type="title"/>
          </p:nvPr>
        </p:nvSpPr>
        <p:spPr>
          <a:xfrm>
            <a:off x="1517650" y="0"/>
            <a:ext cx="7307263" cy="990600"/>
          </a:xfrm>
        </p:spPr>
        <p:txBody>
          <a:bodyPr/>
          <a:lstStyle/>
          <a:p>
            <a:pPr eaLnBrk="1" hangingPunct="1"/>
            <a:r>
              <a:rPr lang="en-US" altLang="en-US" smtClean="0"/>
              <a:t>Ideal Block Cipher</a:t>
            </a:r>
            <a:br>
              <a:rPr lang="en-US" altLang="en-US" smtClean="0"/>
            </a:br>
            <a:r>
              <a:rPr lang="en-US" altLang="en-US" smtClean="0"/>
              <a:t>(a general substitution cipher)</a:t>
            </a:r>
          </a:p>
        </p:txBody>
      </p:sp>
      <p:sp>
        <p:nvSpPr>
          <p:cNvPr id="180229" name="Line 5"/>
          <p:cNvSpPr>
            <a:spLocks noChangeShapeType="1"/>
          </p:cNvSpPr>
          <p:nvPr/>
        </p:nvSpPr>
        <p:spPr bwMode="auto">
          <a:xfrm flipH="1">
            <a:off x="1600200" y="3062288"/>
            <a:ext cx="914400" cy="1890712"/>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230" name="Text Box 6"/>
          <p:cNvSpPr txBox="1">
            <a:spLocks noChangeArrowheads="1"/>
          </p:cNvSpPr>
          <p:nvPr/>
        </p:nvSpPr>
        <p:spPr bwMode="auto">
          <a:xfrm>
            <a:off x="1524000" y="1371600"/>
            <a:ext cx="670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50000"/>
              </a:spcBef>
              <a:buClrTx/>
              <a:buSzTx/>
              <a:buFontTx/>
              <a:buNone/>
            </a:pPr>
            <a:r>
              <a:rPr lang="en-US" altLang="en-US">
                <a:solidFill>
                  <a:srgbClr val="FF3300"/>
                </a:solidFill>
                <a:latin typeface="Arial" charset="0"/>
              </a:rPr>
              <a:t> 0		  0		  1		   1</a:t>
            </a:r>
          </a:p>
        </p:txBody>
      </p:sp>
      <p:sp>
        <p:nvSpPr>
          <p:cNvPr id="180232" name="Text Box 8"/>
          <p:cNvSpPr txBox="1">
            <a:spLocks noChangeArrowheads="1"/>
          </p:cNvSpPr>
          <p:nvPr/>
        </p:nvSpPr>
        <p:spPr bwMode="auto">
          <a:xfrm>
            <a:off x="1524000" y="6248400"/>
            <a:ext cx="670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50000"/>
              </a:spcBef>
              <a:buClrTx/>
              <a:buSzTx/>
              <a:buFontTx/>
              <a:buNone/>
            </a:pPr>
            <a:r>
              <a:rPr lang="en-US" altLang="en-US">
                <a:solidFill>
                  <a:srgbClr val="FF3300"/>
                </a:solidFill>
                <a:latin typeface="Arial" charset="0"/>
              </a:rPr>
              <a:t> 0		  0		  0		   1</a:t>
            </a:r>
          </a:p>
        </p:txBody>
      </p:sp>
      <p:sp>
        <p:nvSpPr>
          <p:cNvPr id="14343" name="Slide Number Placeholder 1"/>
          <p:cNvSpPr txBox="1">
            <a:spLocks/>
          </p:cNvSpPr>
          <p:nvPr/>
        </p:nvSpPr>
        <p:spPr bwMode="auto">
          <a:xfrm>
            <a:off x="0" y="6492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fld id="{8B7AF137-B2A2-4346-9AD1-920DF2BDA44E}" type="slidenum">
              <a:rPr lang="ar-SA" altLang="en-US" sz="1200">
                <a:latin typeface="Arial" charset="0"/>
              </a:rPr>
              <a:pPr eaLnBrk="1" hangingPunct="1">
                <a:spcBef>
                  <a:spcPct val="0"/>
                </a:spcBef>
                <a:buClrTx/>
                <a:buSzTx/>
                <a:buFontTx/>
                <a:buNone/>
              </a:pPr>
              <a:t>6</a:t>
            </a:fld>
            <a:endParaRPr lang="en-US" altLang="en-US" sz="12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0229"/>
                                        </p:tgtEl>
                                        <p:attrNameLst>
                                          <p:attrName>style.visibility</p:attrName>
                                        </p:attrNameLst>
                                      </p:cBhvr>
                                      <p:to>
                                        <p:strVal val="visible"/>
                                      </p:to>
                                    </p:set>
                                    <p:animEffect transition="in" filter="blinds(horizontal)">
                                      <p:cBhvr>
                                        <p:cTn id="7" dur="500"/>
                                        <p:tgtEl>
                                          <p:spTgt spid="1802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0230"/>
                                        </p:tgtEl>
                                        <p:attrNameLst>
                                          <p:attrName>style.visibility</p:attrName>
                                        </p:attrNameLst>
                                      </p:cBhvr>
                                      <p:to>
                                        <p:strVal val="visible"/>
                                      </p:to>
                                    </p:set>
                                    <p:animEffect transition="in" filter="blinds(horizontal)">
                                      <p:cBhvr>
                                        <p:cTn id="12" dur="500"/>
                                        <p:tgtEl>
                                          <p:spTgt spid="18023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0232"/>
                                        </p:tgtEl>
                                        <p:attrNameLst>
                                          <p:attrName>style.visibility</p:attrName>
                                        </p:attrNameLst>
                                      </p:cBhvr>
                                      <p:to>
                                        <p:strVal val="visible"/>
                                      </p:to>
                                    </p:set>
                                    <p:animEffect transition="in" filter="blinds(horizontal)">
                                      <p:cBhvr>
                                        <p:cTn id="17" dur="500"/>
                                        <p:tgtEl>
                                          <p:spTgt spid="180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9" grpId="0" animBg="1"/>
      <p:bldP spid="180230" grpId="0"/>
      <p:bldP spid="1802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676400"/>
            <a:ext cx="2057400" cy="4411663"/>
          </a:xfrm>
        </p:spPr>
      </p:pic>
      <p:sp>
        <p:nvSpPr>
          <p:cNvPr id="15363" name="Rectangle 2"/>
          <p:cNvSpPr>
            <a:spLocks noGrp="1" noChangeArrowheads="1"/>
          </p:cNvSpPr>
          <p:nvPr>
            <p:ph type="title"/>
          </p:nvPr>
        </p:nvSpPr>
        <p:spPr>
          <a:xfrm>
            <a:off x="1447800" y="214313"/>
            <a:ext cx="7307263" cy="776287"/>
          </a:xfrm>
        </p:spPr>
        <p:txBody>
          <a:bodyPr/>
          <a:lstStyle/>
          <a:p>
            <a:pPr eaLnBrk="1" hangingPunct="1"/>
            <a:r>
              <a:rPr lang="en-US" altLang="en-US" smtClean="0"/>
              <a:t>Encryption/Decryption Table for Substitution Cipher </a:t>
            </a:r>
          </a:p>
        </p:txBody>
      </p:sp>
      <p:pic>
        <p:nvPicPr>
          <p:cNvPr id="1536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676400"/>
            <a:ext cx="19812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5" name="Slide Number Placeholder 1"/>
          <p:cNvSpPr txBox="1">
            <a:spLocks/>
          </p:cNvSpPr>
          <p:nvPr/>
        </p:nvSpPr>
        <p:spPr bwMode="auto">
          <a:xfrm>
            <a:off x="0" y="6492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fld id="{C2511B39-D6AC-45A5-A27B-D33749FEC137}" type="slidenum">
              <a:rPr lang="ar-SA" altLang="en-US" sz="1200">
                <a:latin typeface="Arial" charset="0"/>
              </a:rPr>
              <a:pPr eaLnBrk="1" hangingPunct="1">
                <a:spcBef>
                  <a:spcPct val="0"/>
                </a:spcBef>
                <a:buClrTx/>
                <a:buSzTx/>
                <a:buFontTx/>
                <a:buNone/>
              </a:pPr>
              <a:t>7</a:t>
            </a:fld>
            <a:endParaRPr lang="en-US" altLang="en-US" sz="1200">
              <a:latin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idx="1"/>
          </p:nvPr>
        </p:nvSpPr>
        <p:spPr>
          <a:xfrm>
            <a:off x="762000" y="1371600"/>
            <a:ext cx="7696200" cy="4760913"/>
          </a:xfrm>
        </p:spPr>
        <p:txBody>
          <a:bodyPr/>
          <a:lstStyle/>
          <a:p>
            <a:pPr eaLnBrk="1" hangingPunct="1">
              <a:lnSpc>
                <a:spcPct val="90000"/>
              </a:lnSpc>
            </a:pPr>
            <a:r>
              <a:rPr lang="en-US" altLang="en-US" dirty="0" smtClean="0"/>
              <a:t>If a small block size, such as n = 4, is used, then the system is equivalent to a classical substitution cipher </a:t>
            </a:r>
            <a:r>
              <a:rPr lang="en-US" altLang="en-US" dirty="0" smtClean="0">
                <a:sym typeface="Wingdings" pitchFamily="2" charset="2"/>
              </a:rPr>
              <a:t> Easy attack (statistical analysis of the plaintext)</a:t>
            </a:r>
          </a:p>
          <a:p>
            <a:pPr eaLnBrk="1" hangingPunct="1">
              <a:lnSpc>
                <a:spcPct val="90000"/>
              </a:lnSpc>
            </a:pPr>
            <a:endParaRPr lang="en-US" altLang="en-US" dirty="0" smtClean="0">
              <a:sym typeface="Wingdings" pitchFamily="2" charset="2"/>
            </a:endParaRPr>
          </a:p>
          <a:p>
            <a:pPr eaLnBrk="1" hangingPunct="1">
              <a:lnSpc>
                <a:spcPct val="90000"/>
              </a:lnSpc>
            </a:pPr>
            <a:r>
              <a:rPr lang="en-US" altLang="en-US" dirty="0" smtClean="0">
                <a:sym typeface="Wingdings" pitchFamily="2" charset="2"/>
              </a:rPr>
              <a:t>If large block size is used  not practical (for implementation and performance)</a:t>
            </a:r>
          </a:p>
          <a:p>
            <a:pPr lvl="1" eaLnBrk="1" hangingPunct="1">
              <a:lnSpc>
                <a:spcPct val="90000"/>
              </a:lnSpc>
            </a:pPr>
            <a:r>
              <a:rPr lang="en-US" altLang="en-US" dirty="0" smtClean="0">
                <a:sym typeface="Wingdings" pitchFamily="2" charset="2"/>
              </a:rPr>
              <a:t>Huge encryption/decryption tables</a:t>
            </a:r>
          </a:p>
          <a:p>
            <a:pPr lvl="1" eaLnBrk="1" hangingPunct="1">
              <a:lnSpc>
                <a:spcPct val="90000"/>
              </a:lnSpc>
            </a:pPr>
            <a:r>
              <a:rPr lang="en-US" altLang="en-US" dirty="0" smtClean="0">
                <a:sym typeface="Wingdings" pitchFamily="2" charset="2"/>
              </a:rPr>
              <a:t> Huge key: </a:t>
            </a:r>
          </a:p>
          <a:p>
            <a:pPr lvl="1" eaLnBrk="1" hangingPunct="1">
              <a:lnSpc>
                <a:spcPct val="90000"/>
              </a:lnSpc>
            </a:pPr>
            <a:r>
              <a:rPr lang="en-US" altLang="en-US" dirty="0" smtClean="0">
                <a:sym typeface="Wingdings" pitchFamily="2" charset="2"/>
              </a:rPr>
              <a:t>for n = 4, key size = 4 bits x 16 rows = 64 bits </a:t>
            </a:r>
          </a:p>
          <a:p>
            <a:pPr lvl="1" eaLnBrk="1" hangingPunct="1">
              <a:lnSpc>
                <a:spcPct val="90000"/>
              </a:lnSpc>
            </a:pPr>
            <a:r>
              <a:rPr lang="en-US" altLang="en-US" dirty="0" smtClean="0">
                <a:sym typeface="Wingdings" pitchFamily="2" charset="2"/>
              </a:rPr>
              <a:t>for n = 64, key size = 64 x 2</a:t>
            </a:r>
            <a:r>
              <a:rPr lang="en-US" altLang="en-US" baseline="30000" dirty="0" smtClean="0">
                <a:sym typeface="Wingdings" pitchFamily="2" charset="2"/>
              </a:rPr>
              <a:t>64</a:t>
            </a:r>
            <a:r>
              <a:rPr lang="en-US" altLang="en-US" dirty="0" smtClean="0">
                <a:sym typeface="Wingdings" pitchFamily="2" charset="2"/>
              </a:rPr>
              <a:t> = 2</a:t>
            </a:r>
            <a:r>
              <a:rPr lang="en-US" altLang="en-US" baseline="30000" dirty="0" smtClean="0">
                <a:sym typeface="Wingdings" pitchFamily="2" charset="2"/>
              </a:rPr>
              <a:t>70</a:t>
            </a:r>
            <a:r>
              <a:rPr lang="en-US" altLang="en-US" dirty="0" smtClean="0">
                <a:sym typeface="Wingdings" pitchFamily="2" charset="2"/>
              </a:rPr>
              <a:t> = 10</a:t>
            </a:r>
            <a:r>
              <a:rPr lang="en-US" altLang="en-US" baseline="30000" dirty="0" smtClean="0">
                <a:sym typeface="Wingdings" pitchFamily="2" charset="2"/>
              </a:rPr>
              <a:t>21</a:t>
            </a:r>
            <a:r>
              <a:rPr lang="en-US" altLang="en-US" dirty="0" smtClean="0">
                <a:sym typeface="Wingdings" pitchFamily="2" charset="2"/>
              </a:rPr>
              <a:t> bits</a:t>
            </a:r>
          </a:p>
        </p:txBody>
      </p:sp>
      <p:sp>
        <p:nvSpPr>
          <p:cNvPr id="16387" name="Rectangle 2"/>
          <p:cNvSpPr>
            <a:spLocks noGrp="1" noChangeArrowheads="1"/>
          </p:cNvSpPr>
          <p:nvPr>
            <p:ph type="title"/>
          </p:nvPr>
        </p:nvSpPr>
        <p:spPr/>
        <p:txBody>
          <a:bodyPr/>
          <a:lstStyle/>
          <a:p>
            <a:pPr eaLnBrk="1" hangingPunct="1"/>
            <a:r>
              <a:rPr lang="en-US" altLang="en-US" smtClean="0"/>
              <a:t>Problems with Ideal Cipher</a:t>
            </a:r>
          </a:p>
        </p:txBody>
      </p:sp>
      <p:sp>
        <p:nvSpPr>
          <p:cNvPr id="16388" name="Slide Number Placeholder 1"/>
          <p:cNvSpPr txBox="1">
            <a:spLocks/>
          </p:cNvSpPr>
          <p:nvPr/>
        </p:nvSpPr>
        <p:spPr bwMode="auto">
          <a:xfrm>
            <a:off x="0" y="6492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fld id="{09E9E227-03DD-4DFB-A9D7-D0CCAD75F79B}" type="slidenum">
              <a:rPr lang="ar-SA" altLang="en-US" sz="1200">
                <a:latin typeface="Arial" charset="0"/>
              </a:rPr>
              <a:pPr eaLnBrk="1" hangingPunct="1">
                <a:spcBef>
                  <a:spcPct val="0"/>
                </a:spcBef>
                <a:buClrTx/>
                <a:buSzTx/>
                <a:buFontTx/>
                <a:buNone/>
              </a:pPr>
              <a:t>8</a:t>
            </a:fld>
            <a:endParaRPr lang="en-US" altLang="en-US" sz="1200">
              <a:latin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9"/>
          <p:cNvSpPr>
            <a:spLocks noChangeArrowheads="1"/>
          </p:cNvSpPr>
          <p:nvPr/>
        </p:nvSpPr>
        <p:spPr bwMode="auto">
          <a:xfrm>
            <a:off x="228600" y="1474788"/>
            <a:ext cx="8686800" cy="22463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algn="just" eaLnBrk="1" hangingPunct="1">
              <a:spcBef>
                <a:spcPct val="0"/>
              </a:spcBef>
              <a:buClrTx/>
              <a:buSzTx/>
              <a:buFont typeface="Arial" charset="0"/>
              <a:buChar char="•"/>
            </a:pPr>
            <a:r>
              <a:rPr lang="en-US" altLang="en-US" sz="2800" dirty="0">
                <a:latin typeface="Times New Roman" pitchFamily="18" charset="0"/>
              </a:rPr>
              <a:t>Shannon introduced the concept of a product cipher. </a:t>
            </a:r>
          </a:p>
          <a:p>
            <a:pPr algn="just" eaLnBrk="1" hangingPunct="1">
              <a:spcBef>
                <a:spcPct val="0"/>
              </a:spcBef>
              <a:buClrTx/>
              <a:buSzTx/>
              <a:buFont typeface="Arial" charset="0"/>
              <a:buChar char="•"/>
            </a:pPr>
            <a:r>
              <a:rPr lang="en-US" altLang="en-US" sz="2800" dirty="0">
                <a:latin typeface="Times New Roman" pitchFamily="18" charset="0"/>
              </a:rPr>
              <a:t>Product cipher: is a complex cipher that combines simple ciphers, like: substitution, permutation, and other components.</a:t>
            </a:r>
          </a:p>
          <a:p>
            <a:pPr algn="just" eaLnBrk="1" hangingPunct="1">
              <a:spcBef>
                <a:spcPct val="0"/>
              </a:spcBef>
              <a:buClrTx/>
              <a:buSzTx/>
              <a:buFont typeface="Arial" charset="0"/>
              <a:buChar char="•"/>
            </a:pPr>
            <a:r>
              <a:rPr lang="en-US" altLang="en-US" sz="2800" dirty="0" err="1">
                <a:latin typeface="Times New Roman" pitchFamily="18" charset="0"/>
              </a:rPr>
              <a:t>Feistel</a:t>
            </a:r>
            <a:r>
              <a:rPr lang="en-US" altLang="en-US" sz="2800" dirty="0">
                <a:latin typeface="Times New Roman" pitchFamily="18" charset="0"/>
              </a:rPr>
              <a:t> cipher is an example of product cipher. </a:t>
            </a:r>
          </a:p>
        </p:txBody>
      </p:sp>
      <p:sp>
        <p:nvSpPr>
          <p:cNvPr id="17411" name="Text Box 10"/>
          <p:cNvSpPr txBox="1">
            <a:spLocks noChangeArrowheads="1"/>
          </p:cNvSpPr>
          <p:nvPr/>
        </p:nvSpPr>
        <p:spPr bwMode="auto">
          <a:xfrm>
            <a:off x="1489075" y="228600"/>
            <a:ext cx="3082925"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r>
              <a:rPr lang="en-US" altLang="en-US" sz="3200" b="1" dirty="0">
                <a:latin typeface="Times New Roman" pitchFamily="18" charset="0"/>
              </a:rPr>
              <a:t>Product Ciphers</a:t>
            </a:r>
          </a:p>
        </p:txBody>
      </p:sp>
      <p:sp>
        <p:nvSpPr>
          <p:cNvPr id="17412" name="Slide Number Placeholder 1"/>
          <p:cNvSpPr txBox="1">
            <a:spLocks/>
          </p:cNvSpPr>
          <p:nvPr/>
        </p:nvSpPr>
        <p:spPr bwMode="auto">
          <a:xfrm>
            <a:off x="0" y="649287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eaLnBrk="0" hangingPunct="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eaLnBrk="0" hangingPunct="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eaLnBrk="0" hangingPunct="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fld id="{124EF5B6-F6A4-4694-AB2B-B01B924DD51B}" type="slidenum">
              <a:rPr lang="ar-SA" altLang="en-US" sz="1200">
                <a:latin typeface="Arial" charset="0"/>
              </a:rPr>
              <a:pPr eaLnBrk="1" hangingPunct="1">
                <a:spcBef>
                  <a:spcPct val="0"/>
                </a:spcBef>
                <a:buClrTx/>
                <a:buSzTx/>
                <a:buFontTx/>
                <a:buNone/>
              </a:pPr>
              <a:t>9</a:t>
            </a:fld>
            <a:endParaRPr lang="en-US" altLang="en-US" sz="1200">
              <a:latin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eme2">
  <a:themeElements>
    <a:clrScheme name="1_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1_Blends">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1_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1_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1_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1_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1_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1_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798</TotalTime>
  <Words>1432</Words>
  <Application>Microsoft Office PowerPoint</Application>
  <PresentationFormat>On-screen Show (4:3)</PresentationFormat>
  <Paragraphs>238</Paragraphs>
  <Slides>54</Slides>
  <Notes>36</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Theme2</vt:lpstr>
      <vt:lpstr>Block Ciphers &amp; DES</vt:lpstr>
      <vt:lpstr>Outline</vt:lpstr>
      <vt:lpstr>Stream Cipher &amp; Block Cipher</vt:lpstr>
      <vt:lpstr>Motivation</vt:lpstr>
      <vt:lpstr>Reversible vs. Irreversible</vt:lpstr>
      <vt:lpstr>Ideal Block Cipher (a general substitution cipher)</vt:lpstr>
      <vt:lpstr>Encryption/Decryption Table for Substitution Cipher </vt:lpstr>
      <vt:lpstr>Problems with Ideal Cipher</vt:lpstr>
      <vt:lpstr>PowerPoint Presentation</vt:lpstr>
      <vt:lpstr>Feistel Cipher</vt:lpstr>
      <vt:lpstr>Confusion and Diffusion</vt:lpstr>
      <vt:lpstr>Feistel Cipher (First design)</vt:lpstr>
      <vt:lpstr>Feistel Cipher (Improved design)</vt:lpstr>
      <vt:lpstr>Feistel Cipher  (Final design of two rounds)</vt:lpstr>
      <vt:lpstr>Data Encryption Standard (DES)</vt:lpstr>
      <vt:lpstr>DES Encryption </vt:lpstr>
      <vt:lpstr>DES: Initial Permutation (IP) </vt:lpstr>
      <vt:lpstr>DES: Inverse Initial Permutation </vt:lpstr>
      <vt:lpstr>Single Round of DES Algorithm </vt:lpstr>
      <vt:lpstr>DES: Expansion Permutation (E) </vt:lpstr>
      <vt:lpstr>DES: S-Boxes </vt:lpstr>
      <vt:lpstr>DES Encryption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Cryptography</dc:title>
  <dc:subject>Stallings- Ch 4</dc:subject>
  <dc:creator>Dr. Sultan Almuhammadi</dc:creator>
  <cp:lastModifiedBy>Sultan Almuhammadi</cp:lastModifiedBy>
  <cp:revision>37</cp:revision>
  <dcterms:created xsi:type="dcterms:W3CDTF">2008-04-22T04:01:29Z</dcterms:created>
  <dcterms:modified xsi:type="dcterms:W3CDTF">2021-02-18T20:41:58Z</dcterms:modified>
</cp:coreProperties>
</file>