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  <p:sldMasterId id="2147483749" r:id="rId5"/>
    <p:sldMasterId id="2147483763" r:id="rId6"/>
  </p:sldMasterIdLst>
  <p:notesMasterIdLst>
    <p:notesMasterId r:id="rId34"/>
  </p:notesMasterIdLst>
  <p:handoutMasterIdLst>
    <p:handoutMasterId r:id="rId35"/>
  </p:handoutMasterIdLst>
  <p:sldIdLst>
    <p:sldId id="360" r:id="rId7"/>
    <p:sldId id="281" r:id="rId8"/>
    <p:sldId id="305" r:id="rId9"/>
    <p:sldId id="328" r:id="rId10"/>
    <p:sldId id="306" r:id="rId11"/>
    <p:sldId id="329" r:id="rId12"/>
    <p:sldId id="330" r:id="rId13"/>
    <p:sldId id="331" r:id="rId14"/>
    <p:sldId id="286" r:id="rId15"/>
    <p:sldId id="364" r:id="rId16"/>
    <p:sldId id="332" r:id="rId17"/>
    <p:sldId id="366" r:id="rId18"/>
    <p:sldId id="368" r:id="rId19"/>
    <p:sldId id="333" r:id="rId20"/>
    <p:sldId id="334" r:id="rId21"/>
    <p:sldId id="335" r:id="rId22"/>
    <p:sldId id="336" r:id="rId23"/>
    <p:sldId id="371" r:id="rId24"/>
    <p:sldId id="370" r:id="rId25"/>
    <p:sldId id="343" r:id="rId26"/>
    <p:sldId id="345" r:id="rId27"/>
    <p:sldId id="363" r:id="rId28"/>
    <p:sldId id="367" r:id="rId29"/>
    <p:sldId id="369" r:id="rId30"/>
    <p:sldId id="361" r:id="rId31"/>
    <p:sldId id="362" r:id="rId32"/>
    <p:sldId id="327" r:id="rId3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96" autoAdjust="0"/>
  </p:normalViewPr>
  <p:slideViewPr>
    <p:cSldViewPr>
      <p:cViewPr>
        <p:scale>
          <a:sx n="90" d="100"/>
          <a:sy n="90" d="100"/>
        </p:scale>
        <p:origin x="-88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-14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F217DA43-F7AE-7641-96F9-03D7730E69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184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1B765E1-EB55-3F42-96E6-9BC39CDD5E7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947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This book focuses on two broad areas: cryptographic algorithms and protocols, which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have a broad range of applications; and network and Internet security, which rely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heavily on cryptographic techniques.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8CB0-B256-FB46-8B41-13A19D2B6A57}" type="slidenum">
              <a:rPr lang="en-AU" smtClean="0">
                <a:latin typeface="Arial" pitchFamily="-1" charset="0"/>
              </a:rPr>
              <a:pPr/>
              <a:t>1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F37AB-E29E-B94D-B797-40264BDA9EBB}" type="slidenum">
              <a:rPr lang="en-AU">
                <a:latin typeface="Arial" pitchFamily="-84" charset="0"/>
              </a:rPr>
              <a:pPr/>
              <a:t>10</a:t>
            </a:fld>
            <a:endParaRPr lang="en-AU">
              <a:latin typeface="Arial" pitchFamily="-8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One of the basic techniques of number theory is the Euclidean algorithm, which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is a simple procedure for determining the greatest common divisor of two positive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integers. First, we need a simple definition: Two integers are relatively prime  if their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only common positive integer factor is 1.</a:t>
            </a:r>
            <a:endParaRPr lang="en-US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In this example, we begin by dividing 1160718174 by 316258250, which gives 3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with a remainder of 211943424. Next we take 316258250 and divide it by 211943424.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The process continues until we get a remainder of 0, yielding a result of 1078.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E76CD-330F-DD41-BA79-88804F486D86}" type="slidenum">
              <a:rPr lang="en-AU" smtClean="0">
                <a:latin typeface="Arial" pitchFamily="-84" charset="0"/>
              </a:rPr>
              <a:pPr/>
              <a:t>11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12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13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If a  is an integer and n  is a positive integer, we define a  mod n  to be the remainder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when a  is divided by n . The integer n  is called the modulus . Thus, for any integer a: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 =  qn +  r   0 ≤ r &lt;  n;  q = [ a/ n]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 = [a/ n] *  n + ( a mod  n)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118FC-DFA6-EC48-AF68-EC43E4DB831B}" type="slidenum">
              <a:rPr lang="en-AU" smtClean="0">
                <a:latin typeface="Arial" pitchFamily="-84" charset="0"/>
              </a:rPr>
              <a:pPr/>
              <a:t>14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Two integers a  and b  are said to be congruent modulo n , if (a  mod n ) =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(b  mod n ). This is written as a K b  (mod n ).</a:t>
            </a:r>
            <a:r>
              <a:rPr lang="en-US" baseline="30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2</a:t>
            </a:r>
          </a:p>
          <a:p>
            <a:endParaRPr lang="en-US" baseline="3000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Note that if a = 0 (mod n ), then n | a .</a:t>
            </a:r>
            <a:endParaRPr lang="en-US" baseline="3000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F70A2-E83B-B941-A8BF-73D587A67417}" type="slidenum">
              <a:rPr lang="en-AU" smtClean="0">
                <a:latin typeface="Arial" pitchFamily="-84" charset="0"/>
              </a:rPr>
              <a:pPr/>
              <a:t>15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Congruences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have the following properties:</a:t>
            </a:r>
          </a:p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		1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a = b (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mod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n)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if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 (a – b)</a:t>
            </a:r>
          </a:p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		2.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 = b 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 implies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 = a 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		3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a = b 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 = c 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 imply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 = c 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To demonstrate the first point, if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 (a - b)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then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(a - b) = </a:t>
            </a:r>
            <a:r>
              <a:rPr lang="en-US" i="1" dirty="0" err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kn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for some </a:t>
            </a:r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k</a:t>
            </a:r>
          </a:p>
          <a:p>
            <a:pPr lvl="1"/>
            <a:r>
              <a:rPr lang="en-US" dirty="0" smtClean="0">
                <a:latin typeface="Arial" pitchFamily="-84" charset="0"/>
              </a:rPr>
              <a:t>So we can write </a:t>
            </a:r>
            <a:r>
              <a:rPr lang="en-US" i="1" dirty="0" smtClean="0">
                <a:latin typeface="Arial" pitchFamily="-84" charset="0"/>
              </a:rPr>
              <a:t>a = b + </a:t>
            </a:r>
            <a:r>
              <a:rPr lang="en-US" i="1" dirty="0" err="1" smtClean="0">
                <a:latin typeface="Arial" pitchFamily="-84" charset="0"/>
              </a:rPr>
              <a:t>kn</a:t>
            </a:r>
            <a:r>
              <a:rPr lang="en-US" dirty="0" smtClean="0">
                <a:latin typeface="Arial" pitchFamily="-84" charset="0"/>
              </a:rPr>
              <a:t> </a:t>
            </a:r>
          </a:p>
          <a:p>
            <a:pPr lvl="1"/>
            <a:r>
              <a:rPr lang="en-US" dirty="0" smtClean="0">
                <a:latin typeface="Arial" pitchFamily="-84" charset="0"/>
              </a:rPr>
              <a:t>Therefore, (</a:t>
            </a:r>
            <a:r>
              <a:rPr lang="en-US" i="1" dirty="0" smtClean="0">
                <a:latin typeface="Arial" pitchFamily="-84" charset="0"/>
              </a:rPr>
              <a:t>a </a:t>
            </a:r>
            <a:r>
              <a:rPr lang="en-US" dirty="0" smtClean="0">
                <a:latin typeface="Arial" pitchFamily="-84" charset="0"/>
              </a:rPr>
              <a:t>mod </a:t>
            </a:r>
            <a:r>
              <a:rPr lang="en-US" i="1" dirty="0" smtClean="0">
                <a:latin typeface="Arial" pitchFamily="-84" charset="0"/>
              </a:rPr>
              <a:t>n</a:t>
            </a:r>
            <a:r>
              <a:rPr lang="en-US" dirty="0" smtClean="0">
                <a:latin typeface="Arial" pitchFamily="-84" charset="0"/>
              </a:rPr>
              <a:t>) = (remainder when </a:t>
            </a:r>
            <a:r>
              <a:rPr lang="en-US" i="1" dirty="0" smtClean="0">
                <a:latin typeface="Arial" pitchFamily="-84" charset="0"/>
              </a:rPr>
              <a:t>b + </a:t>
            </a:r>
            <a:r>
              <a:rPr lang="en-US" i="1" dirty="0" err="1" smtClean="0">
                <a:latin typeface="Arial" pitchFamily="-84" charset="0"/>
              </a:rPr>
              <a:t>kn</a:t>
            </a:r>
            <a:r>
              <a:rPr lang="en-US" i="1" dirty="0" smtClean="0">
                <a:latin typeface="Arial" pitchFamily="-84" charset="0"/>
              </a:rPr>
              <a:t> </a:t>
            </a:r>
            <a:r>
              <a:rPr lang="en-US" dirty="0" smtClean="0">
                <a:latin typeface="Arial" pitchFamily="-84" charset="0"/>
              </a:rPr>
              <a:t>is divided by </a:t>
            </a:r>
            <a:r>
              <a:rPr lang="en-US" i="1" dirty="0" smtClean="0">
                <a:latin typeface="Arial" pitchFamily="-84" charset="0"/>
              </a:rPr>
              <a:t>n</a:t>
            </a:r>
            <a:r>
              <a:rPr lang="en-US" dirty="0" smtClean="0">
                <a:latin typeface="Arial" pitchFamily="-84" charset="0"/>
              </a:rPr>
              <a:t>) = (remainder when </a:t>
            </a:r>
            <a:r>
              <a:rPr lang="en-US" i="1" dirty="0" smtClean="0">
                <a:latin typeface="Arial" pitchFamily="-84" charset="0"/>
              </a:rPr>
              <a:t>b</a:t>
            </a:r>
            <a:r>
              <a:rPr lang="en-US" dirty="0" smtClean="0">
                <a:latin typeface="Arial" pitchFamily="-84" charset="0"/>
              </a:rPr>
              <a:t> is divided by </a:t>
            </a:r>
            <a:r>
              <a:rPr lang="en-US" i="1" dirty="0" smtClean="0">
                <a:latin typeface="Arial" pitchFamily="-84" charset="0"/>
              </a:rPr>
              <a:t>n</a:t>
            </a:r>
            <a:r>
              <a:rPr lang="en-US" dirty="0" smtClean="0">
                <a:latin typeface="Arial" pitchFamily="-84" charset="0"/>
              </a:rPr>
              <a:t>) = (</a:t>
            </a:r>
            <a:r>
              <a:rPr lang="en-US" i="1" dirty="0" smtClean="0">
                <a:latin typeface="Arial" pitchFamily="-84" charset="0"/>
              </a:rPr>
              <a:t>b</a:t>
            </a:r>
            <a:r>
              <a:rPr lang="en-US" dirty="0" smtClean="0">
                <a:latin typeface="Arial" pitchFamily="-84" charset="0"/>
              </a:rPr>
              <a:t> mod </a:t>
            </a:r>
            <a:r>
              <a:rPr lang="en-US" i="1" dirty="0" smtClean="0">
                <a:latin typeface="Arial" pitchFamily="-84" charset="0"/>
              </a:rPr>
              <a:t>n</a:t>
            </a:r>
            <a:r>
              <a:rPr lang="en-US" dirty="0" smtClean="0">
                <a:latin typeface="Arial" pitchFamily="-84" charset="0"/>
              </a:rPr>
              <a:t>)</a:t>
            </a: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94C3A-2C59-124A-9480-A1DD054BCF2A}" type="slidenum">
              <a:rPr lang="en-AU" smtClean="0">
                <a:latin typeface="Arial" pitchFamily="-84" charset="0"/>
              </a:rPr>
              <a:pPr/>
              <a:t>16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200" dirty="0" smtClean="0"/>
              <a:t>Modular arithmetic exhibits the following properties: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 smtClean="0"/>
              <a:t>		1.  [(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 + (</a:t>
            </a:r>
            <a:r>
              <a:rPr lang="en-US" i="1" dirty="0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)] mod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i="1" dirty="0" smtClean="0"/>
              <a:t>= (a + b)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 smtClean="0"/>
              <a:t>		2.  [(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 - (</a:t>
            </a:r>
            <a:r>
              <a:rPr lang="en-US" i="1" dirty="0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)] mod </a:t>
            </a:r>
            <a:r>
              <a:rPr lang="en-US" i="1" dirty="0" smtClean="0"/>
              <a:t>n = (a - b)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 smtClean="0"/>
              <a:t>		3.  [(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 * (</a:t>
            </a:r>
            <a:r>
              <a:rPr lang="en-US" i="1" dirty="0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)] mod </a:t>
            </a:r>
            <a:r>
              <a:rPr lang="en-US" i="1" dirty="0" smtClean="0"/>
              <a:t>n = (a * b)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 smtClean="0"/>
              <a:t>We demonstrate the first property: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 smtClean="0"/>
              <a:t>Define (</a:t>
            </a:r>
            <a:r>
              <a:rPr lang="en-US" sz="3000" i="1" dirty="0" smtClean="0"/>
              <a:t>a</a:t>
            </a:r>
            <a:r>
              <a:rPr lang="en-US" sz="3000" dirty="0" smtClean="0"/>
              <a:t> mod </a:t>
            </a:r>
            <a:r>
              <a:rPr lang="en-US" sz="3000" i="1" dirty="0" smtClean="0"/>
              <a:t>n)</a:t>
            </a:r>
            <a:r>
              <a:rPr lang="en-US" sz="3000" dirty="0" smtClean="0"/>
              <a:t> = </a:t>
            </a:r>
            <a:r>
              <a:rPr lang="en-US" sz="3000" i="1" dirty="0" smtClean="0"/>
              <a:t>r</a:t>
            </a:r>
            <a:r>
              <a:rPr lang="en-US" sz="3000" i="1" baseline="-25000" dirty="0" smtClean="0"/>
              <a:t>a</a:t>
            </a:r>
            <a:r>
              <a:rPr lang="en-US" sz="3000" i="1" dirty="0" smtClean="0"/>
              <a:t> </a:t>
            </a:r>
            <a:r>
              <a:rPr lang="en-US" sz="3000" dirty="0" smtClean="0"/>
              <a:t>and (</a:t>
            </a:r>
            <a:r>
              <a:rPr lang="en-US" sz="3000" i="1" dirty="0" smtClean="0"/>
              <a:t>b</a:t>
            </a:r>
            <a:r>
              <a:rPr lang="en-US" sz="3000" dirty="0" smtClean="0"/>
              <a:t> mod </a:t>
            </a:r>
            <a:r>
              <a:rPr lang="en-US" sz="3000" i="1" dirty="0" smtClean="0"/>
              <a:t>n</a:t>
            </a:r>
            <a:r>
              <a:rPr lang="en-US" sz="3000" dirty="0" smtClean="0"/>
              <a:t>) = </a:t>
            </a:r>
            <a:r>
              <a:rPr lang="en-US" sz="3000" i="1" dirty="0" smtClean="0"/>
              <a:t>r</a:t>
            </a:r>
            <a:r>
              <a:rPr lang="en-US" sz="3000" i="1" baseline="-25000" dirty="0" smtClean="0"/>
              <a:t>b</a:t>
            </a:r>
            <a:r>
              <a:rPr lang="en-US" sz="3000" dirty="0" smtClean="0"/>
              <a:t>. Then we can write </a:t>
            </a:r>
            <a:r>
              <a:rPr lang="en-US" sz="3000" i="1" dirty="0" smtClean="0"/>
              <a:t>a = r</a:t>
            </a:r>
            <a:r>
              <a:rPr lang="en-US" sz="3000" i="1" baseline="-25000" dirty="0" smtClean="0"/>
              <a:t>a</a:t>
            </a:r>
            <a:r>
              <a:rPr lang="en-US" sz="3000" i="1" dirty="0" smtClean="0"/>
              <a:t> </a:t>
            </a:r>
            <a:r>
              <a:rPr lang="en-US" sz="3000" dirty="0" smtClean="0"/>
              <a:t>+ </a:t>
            </a:r>
            <a:r>
              <a:rPr lang="en-US" sz="3000" i="1" dirty="0" smtClean="0"/>
              <a:t>jn</a:t>
            </a:r>
            <a:r>
              <a:rPr lang="en-US" sz="3000" dirty="0" smtClean="0"/>
              <a:t> for some integer</a:t>
            </a:r>
            <a:r>
              <a:rPr lang="en-US" sz="3000" i="1" dirty="0" smtClean="0"/>
              <a:t> j </a:t>
            </a:r>
            <a:r>
              <a:rPr lang="en-US" sz="3000" dirty="0" smtClean="0"/>
              <a:t>and </a:t>
            </a:r>
            <a:r>
              <a:rPr lang="en-US" sz="3000" i="1" dirty="0" smtClean="0"/>
              <a:t>b = r</a:t>
            </a:r>
            <a:r>
              <a:rPr lang="en-US" sz="3000" i="1" baseline="-25000" dirty="0" smtClean="0"/>
              <a:t>b</a:t>
            </a:r>
            <a:r>
              <a:rPr lang="en-US" sz="3000" i="1" dirty="0" smtClean="0"/>
              <a:t> + kn </a:t>
            </a:r>
            <a:r>
              <a:rPr lang="en-US" sz="3000" dirty="0" smtClean="0"/>
              <a:t>for some integer </a:t>
            </a:r>
            <a:r>
              <a:rPr lang="en-US" sz="3000" i="1" dirty="0" smtClean="0"/>
              <a:t>k</a:t>
            </a:r>
            <a:r>
              <a:rPr lang="en-US" sz="3000" dirty="0" smtClean="0"/>
              <a:t>.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 smtClean="0"/>
              <a:t>Then: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(a + b) mod n = (ra + jn + rb + kn)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	        = (ra + rb + (k + j)n)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	        = (ra + rb)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	        = [(a mod n) + (b mod n)] mod 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B2419-3275-C04F-8FDC-CEB8F0A9BFC5}" type="slidenum">
              <a:rPr lang="en-AU" smtClean="0">
                <a:latin typeface="Arial" pitchFamily="-84" charset="0"/>
              </a:rPr>
              <a:pPr/>
              <a:t>17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200" dirty="0" smtClean="0"/>
              <a:t>Modular arithmetic exhibits the following properties: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 smtClean="0"/>
              <a:t>		1.  [(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 + (</a:t>
            </a:r>
            <a:r>
              <a:rPr lang="en-US" i="1" dirty="0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)] mod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i="1" dirty="0" smtClean="0"/>
              <a:t>= (a + b)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 smtClean="0"/>
              <a:t>		2.  [(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 - (</a:t>
            </a:r>
            <a:r>
              <a:rPr lang="en-US" i="1" dirty="0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)] mod </a:t>
            </a:r>
            <a:r>
              <a:rPr lang="en-US" i="1" dirty="0" smtClean="0"/>
              <a:t>n = (a - b)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 smtClean="0"/>
              <a:t>		3.  [(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 * (</a:t>
            </a:r>
            <a:r>
              <a:rPr lang="en-US" i="1" dirty="0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)] mod </a:t>
            </a:r>
            <a:r>
              <a:rPr lang="en-US" i="1" dirty="0" smtClean="0"/>
              <a:t>n = (a * b)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 smtClean="0"/>
              <a:t>We demonstrate the first property: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 smtClean="0"/>
              <a:t>Define (</a:t>
            </a:r>
            <a:r>
              <a:rPr lang="en-US" sz="3000" i="1" dirty="0" smtClean="0"/>
              <a:t>a</a:t>
            </a:r>
            <a:r>
              <a:rPr lang="en-US" sz="3000" dirty="0" smtClean="0"/>
              <a:t> mod </a:t>
            </a:r>
            <a:r>
              <a:rPr lang="en-US" sz="3000" i="1" dirty="0" smtClean="0"/>
              <a:t>n)</a:t>
            </a:r>
            <a:r>
              <a:rPr lang="en-US" sz="3000" dirty="0" smtClean="0"/>
              <a:t> = </a:t>
            </a:r>
            <a:r>
              <a:rPr lang="en-US" sz="3000" i="1" dirty="0" smtClean="0"/>
              <a:t>r</a:t>
            </a:r>
            <a:r>
              <a:rPr lang="en-US" sz="3000" i="1" baseline="-25000" dirty="0" smtClean="0"/>
              <a:t>a</a:t>
            </a:r>
            <a:r>
              <a:rPr lang="en-US" sz="3000" i="1" dirty="0" smtClean="0"/>
              <a:t> </a:t>
            </a:r>
            <a:r>
              <a:rPr lang="en-US" sz="3000" dirty="0" smtClean="0"/>
              <a:t>and (</a:t>
            </a:r>
            <a:r>
              <a:rPr lang="en-US" sz="3000" i="1" dirty="0" smtClean="0"/>
              <a:t>b</a:t>
            </a:r>
            <a:r>
              <a:rPr lang="en-US" sz="3000" dirty="0" smtClean="0"/>
              <a:t> mod </a:t>
            </a:r>
            <a:r>
              <a:rPr lang="en-US" sz="3000" i="1" dirty="0" smtClean="0"/>
              <a:t>n</a:t>
            </a:r>
            <a:r>
              <a:rPr lang="en-US" sz="3000" dirty="0" smtClean="0"/>
              <a:t>) = </a:t>
            </a:r>
            <a:r>
              <a:rPr lang="en-US" sz="3000" i="1" dirty="0" smtClean="0"/>
              <a:t>r</a:t>
            </a:r>
            <a:r>
              <a:rPr lang="en-US" sz="3000" i="1" baseline="-25000" dirty="0" smtClean="0"/>
              <a:t>b</a:t>
            </a:r>
            <a:r>
              <a:rPr lang="en-US" sz="3000" dirty="0" smtClean="0"/>
              <a:t>. Then we can write </a:t>
            </a:r>
            <a:r>
              <a:rPr lang="en-US" sz="3000" i="1" dirty="0" smtClean="0"/>
              <a:t>a = r</a:t>
            </a:r>
            <a:r>
              <a:rPr lang="en-US" sz="3000" i="1" baseline="-25000" dirty="0" smtClean="0"/>
              <a:t>a</a:t>
            </a:r>
            <a:r>
              <a:rPr lang="en-US" sz="3000" i="1" dirty="0" smtClean="0"/>
              <a:t> </a:t>
            </a:r>
            <a:r>
              <a:rPr lang="en-US" sz="3000" dirty="0" smtClean="0"/>
              <a:t>+ </a:t>
            </a:r>
            <a:r>
              <a:rPr lang="en-US" sz="3000" i="1" dirty="0" smtClean="0"/>
              <a:t>jn</a:t>
            </a:r>
            <a:r>
              <a:rPr lang="en-US" sz="3000" dirty="0" smtClean="0"/>
              <a:t> for some integer</a:t>
            </a:r>
            <a:r>
              <a:rPr lang="en-US" sz="3000" i="1" dirty="0" smtClean="0"/>
              <a:t> j </a:t>
            </a:r>
            <a:r>
              <a:rPr lang="en-US" sz="3000" dirty="0" smtClean="0"/>
              <a:t>and </a:t>
            </a:r>
            <a:r>
              <a:rPr lang="en-US" sz="3000" i="1" dirty="0" smtClean="0"/>
              <a:t>b = r</a:t>
            </a:r>
            <a:r>
              <a:rPr lang="en-US" sz="3000" i="1" baseline="-25000" dirty="0" smtClean="0"/>
              <a:t>b</a:t>
            </a:r>
            <a:r>
              <a:rPr lang="en-US" sz="3000" i="1" dirty="0" smtClean="0"/>
              <a:t> + kn </a:t>
            </a:r>
            <a:r>
              <a:rPr lang="en-US" sz="3000" dirty="0" smtClean="0"/>
              <a:t>for some integer </a:t>
            </a:r>
            <a:r>
              <a:rPr lang="en-US" sz="3000" i="1" dirty="0" smtClean="0"/>
              <a:t>k</a:t>
            </a:r>
            <a:r>
              <a:rPr lang="en-US" sz="3000" dirty="0" smtClean="0"/>
              <a:t>.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 smtClean="0"/>
              <a:t>Then: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(a + b) mod n = (ra + jn + rb + kn)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	        = (ra + rb + (k + j)n)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	        = (ra + rb)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	        = [(a mod n) + (b mod n)] mod 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B2419-3275-C04F-8FDC-CEB8F0A9BFC5}" type="slidenum">
              <a:rPr lang="en-AU" smtClean="0">
                <a:latin typeface="Arial" pitchFamily="-84" charset="0"/>
              </a:rPr>
              <a:pPr/>
              <a:t>18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200" dirty="0" smtClean="0"/>
              <a:t>Modular arithmetic exhibits the following properties: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 smtClean="0"/>
              <a:t>		1.  [(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 + (</a:t>
            </a:r>
            <a:r>
              <a:rPr lang="en-US" i="1" dirty="0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)] mod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i="1" dirty="0" smtClean="0"/>
              <a:t>= (a + b)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 smtClean="0"/>
              <a:t>		2.  [(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 - (</a:t>
            </a:r>
            <a:r>
              <a:rPr lang="en-US" i="1" dirty="0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)] mod </a:t>
            </a:r>
            <a:r>
              <a:rPr lang="en-US" i="1" dirty="0" smtClean="0"/>
              <a:t>n = (a - b)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 smtClean="0"/>
              <a:t>		3.  [(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 * (</a:t>
            </a:r>
            <a:r>
              <a:rPr lang="en-US" i="1" dirty="0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)] mod </a:t>
            </a:r>
            <a:r>
              <a:rPr lang="en-US" i="1" dirty="0" smtClean="0"/>
              <a:t>n = (a * b)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 smtClean="0"/>
              <a:t>We demonstrate the first property: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 smtClean="0"/>
              <a:t>Define (</a:t>
            </a:r>
            <a:r>
              <a:rPr lang="en-US" sz="3000" i="1" dirty="0" smtClean="0"/>
              <a:t>a</a:t>
            </a:r>
            <a:r>
              <a:rPr lang="en-US" sz="3000" dirty="0" smtClean="0"/>
              <a:t> mod </a:t>
            </a:r>
            <a:r>
              <a:rPr lang="en-US" sz="3000" i="1" dirty="0" smtClean="0"/>
              <a:t>n)</a:t>
            </a:r>
            <a:r>
              <a:rPr lang="en-US" sz="3000" dirty="0" smtClean="0"/>
              <a:t> = </a:t>
            </a:r>
            <a:r>
              <a:rPr lang="en-US" sz="3000" i="1" dirty="0" smtClean="0"/>
              <a:t>r</a:t>
            </a:r>
            <a:r>
              <a:rPr lang="en-US" sz="3000" i="1" baseline="-25000" dirty="0" smtClean="0"/>
              <a:t>a</a:t>
            </a:r>
            <a:r>
              <a:rPr lang="en-US" sz="3000" i="1" dirty="0" smtClean="0"/>
              <a:t> </a:t>
            </a:r>
            <a:r>
              <a:rPr lang="en-US" sz="3000" dirty="0" smtClean="0"/>
              <a:t>and (</a:t>
            </a:r>
            <a:r>
              <a:rPr lang="en-US" sz="3000" i="1" dirty="0" smtClean="0"/>
              <a:t>b</a:t>
            </a:r>
            <a:r>
              <a:rPr lang="en-US" sz="3000" dirty="0" smtClean="0"/>
              <a:t> mod </a:t>
            </a:r>
            <a:r>
              <a:rPr lang="en-US" sz="3000" i="1" dirty="0" smtClean="0"/>
              <a:t>n</a:t>
            </a:r>
            <a:r>
              <a:rPr lang="en-US" sz="3000" dirty="0" smtClean="0"/>
              <a:t>) = </a:t>
            </a:r>
            <a:r>
              <a:rPr lang="en-US" sz="3000" i="1" dirty="0" smtClean="0"/>
              <a:t>r</a:t>
            </a:r>
            <a:r>
              <a:rPr lang="en-US" sz="3000" i="1" baseline="-25000" dirty="0" smtClean="0"/>
              <a:t>b</a:t>
            </a:r>
            <a:r>
              <a:rPr lang="en-US" sz="3000" dirty="0" smtClean="0"/>
              <a:t>. Then we can write </a:t>
            </a:r>
            <a:r>
              <a:rPr lang="en-US" sz="3000" i="1" dirty="0" smtClean="0"/>
              <a:t>a = r</a:t>
            </a:r>
            <a:r>
              <a:rPr lang="en-US" sz="3000" i="1" baseline="-25000" dirty="0" smtClean="0"/>
              <a:t>a</a:t>
            </a:r>
            <a:r>
              <a:rPr lang="en-US" sz="3000" i="1" dirty="0" smtClean="0"/>
              <a:t> </a:t>
            </a:r>
            <a:r>
              <a:rPr lang="en-US" sz="3000" dirty="0" smtClean="0"/>
              <a:t>+ </a:t>
            </a:r>
            <a:r>
              <a:rPr lang="en-US" sz="3000" i="1" dirty="0" smtClean="0"/>
              <a:t>jn</a:t>
            </a:r>
            <a:r>
              <a:rPr lang="en-US" sz="3000" dirty="0" smtClean="0"/>
              <a:t> for some integer</a:t>
            </a:r>
            <a:r>
              <a:rPr lang="en-US" sz="3000" i="1" dirty="0" smtClean="0"/>
              <a:t> j </a:t>
            </a:r>
            <a:r>
              <a:rPr lang="en-US" sz="3000" dirty="0" smtClean="0"/>
              <a:t>and </a:t>
            </a:r>
            <a:r>
              <a:rPr lang="en-US" sz="3000" i="1" dirty="0" smtClean="0"/>
              <a:t>b = r</a:t>
            </a:r>
            <a:r>
              <a:rPr lang="en-US" sz="3000" i="1" baseline="-25000" dirty="0" smtClean="0"/>
              <a:t>b</a:t>
            </a:r>
            <a:r>
              <a:rPr lang="en-US" sz="3000" i="1" dirty="0" smtClean="0"/>
              <a:t> + kn </a:t>
            </a:r>
            <a:r>
              <a:rPr lang="en-US" sz="3000" dirty="0" smtClean="0"/>
              <a:t>for some integer </a:t>
            </a:r>
            <a:r>
              <a:rPr lang="en-US" sz="3000" i="1" dirty="0" smtClean="0"/>
              <a:t>k</a:t>
            </a:r>
            <a:r>
              <a:rPr lang="en-US" sz="3000" dirty="0" smtClean="0"/>
              <a:t>.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 smtClean="0"/>
              <a:t>Then: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(a + b) mod n = (ra + jn + rb + kn)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	        = (ra + rb + (k + j)n)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	        = (ra + rb)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			        = [(a mod n) + (b mod n)] mod 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B2419-3275-C04F-8FDC-CEB8F0A9BFC5}" type="slidenum">
              <a:rPr lang="en-AU" smtClean="0">
                <a:latin typeface="Arial" pitchFamily="-84" charset="0"/>
              </a:rPr>
              <a:pPr/>
              <a:t>19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02A24-FA59-FB47-B5ED-F3B289B39302}" type="slidenum">
              <a:rPr lang="en-AU">
                <a:latin typeface="Arial" pitchFamily="-84" charset="0"/>
              </a:rPr>
              <a:pPr/>
              <a:t>2</a:t>
            </a:fld>
            <a:endParaRPr lang="en-AU">
              <a:latin typeface="Arial" pitchFamily="-8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-84" charset="0"/>
                <a:ea typeface="Arial" pitchFamily="-84" charset="0"/>
                <a:cs typeface="Arial" pitchFamily="-84" charset="0"/>
              </a:rPr>
              <a:t>We say that a nonzero b divides a if a=mb for some m, where a, b, and m are integers. That is, b divides a if there is no remainder on division.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The notation b | a is commonly used to mean b  divides a . Also, if b | a , we say that b is a divisor of a .</a:t>
            </a:r>
            <a:endParaRPr lang="en-US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Table 4.2 provides an illustration of modular addition and multiplication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modulo 8. Looking at addition, the results are straightforward, and there is a regular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pattern to the matrix. Both matrices are symmetric about the main diagonal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 conformance to the commutative property of addition and multiplication. </a:t>
            </a:r>
            <a:endParaRPr lang="en-AU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12EAA-F774-4A4F-8A80-46A3893DE848}" type="slidenum">
              <a:rPr lang="en-AU" smtClean="0">
                <a:latin typeface="Arial" pitchFamily="-84" charset="0"/>
              </a:rPr>
              <a:pPr/>
              <a:t>20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Similarly, the entries in the multiplication table are straightforward. In ordinary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arithmetic, there is a multiplicative inverse, or reciprocal, to each integer. In modular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arithmetic mod 8, the multiplicative inverse of x  is the integer y  such that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(x * y ) mod 8 =  1 mod 8. Now, to find the multiplicative inverse of an integer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from the multiplication table, scan across the matrix in the row for that integer to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find the value 1; the integer at the top of that column is the multiplicative inverse;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thus, (3 *  3) mod 8 =  1. Note that not all integers mod 8 have a multiplicative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inverse; more about that later.</a:t>
            </a:r>
            <a:endParaRPr lang="en-AU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755E3-5E80-4046-B358-B8EC7915C077}" type="slidenum">
              <a:rPr lang="en-AU" smtClean="0">
                <a:latin typeface="Arial" pitchFamily="-84" charset="0"/>
              </a:rPr>
              <a:pPr/>
              <a:t>21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22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23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24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As in ordinary addition, there is an additive inverse, or negative, to each integer in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modular arithmetic. In this case, the negative of an integer x  is the integer y  such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that (x + y ) mod 8 =  0. To find the additive inverse of an integer in the left-hand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column, scan across the corresponding row of the matrix to find the value 0; the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integer at the top of that column is the additive inverse; thus, (2 +  6) mod 8 =  0.</a:t>
            </a:r>
            <a:endParaRPr lang="en-AU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5FE4E-337E-8542-8758-D390F14993B4}" type="slidenum">
              <a:rPr lang="en-AU" smtClean="0">
                <a:latin typeface="Arial" pitchFamily="-84" charset="0"/>
              </a:rPr>
              <a:pPr/>
              <a:t>25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If we perform modular arithmetic within Z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the properties shown in Table 4.3 hold for integers in Z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We show in the next section that this implies that Z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is a commutative ring with a multiplicative identity element. Note that unlike ordinary arithmetic, the following statement is true only with the attached condition:</a:t>
            </a:r>
          </a:p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if (a x b) = (a x c) (mod n) then b = c (mod n)    if a is relatively prime to n</a:t>
            </a:r>
          </a:p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 general, an integer has a multiplicative inverse in Z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if that integer is relatively prime to n. Table 4.2 cin the text shows that the integers 1, 3, 5, and 7 have a multiplicative inverse in Z 8, but 2, 4, and 6 do not.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66F9F-413C-7D4C-A627-B4D99621AA15}" type="slidenum">
              <a:rPr lang="en-AU" smtClean="0">
                <a:latin typeface="Arial" pitchFamily="-84" charset="0"/>
              </a:rPr>
              <a:pPr/>
              <a:t>26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FD7ED-C008-874C-A44A-6FBCC1FFE7C2}" type="slidenum">
              <a:rPr lang="en-AU">
                <a:latin typeface="Arial" pitchFamily="-84" charset="0"/>
              </a:rPr>
              <a:pPr/>
              <a:t>27</a:t>
            </a:fld>
            <a:endParaRPr lang="en-AU">
              <a:latin typeface="Arial" pitchFamily="-8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 4 summary.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Subsequently, we will need some simple properties of divisibility for integers, which are as follows: </a:t>
            </a:r>
          </a:p>
          <a:p>
            <a:pPr eaLnBrk="1" hangingPunct="1"/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• If 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a|1, then a = ±1.</a:t>
            </a:r>
          </a:p>
          <a:p>
            <a:pPr eaLnBrk="1" hangingPunct="1"/>
            <a:endParaRPr lang="en-US" i="1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• If a|b and b|a, then a = ±b.</a:t>
            </a:r>
          </a:p>
          <a:p>
            <a:pPr eaLnBrk="1" hangingPunct="1"/>
            <a:endParaRPr lang="en-US" i="1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• Any b ≠ 0 divides 0. </a:t>
            </a:r>
          </a:p>
          <a:p>
            <a:pPr eaLnBrk="1" hangingPunct="1"/>
            <a:endParaRPr lang="en-US" i="1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If a | b and b | c, then a | c </a:t>
            </a:r>
          </a:p>
          <a:p>
            <a:pPr eaLnBrk="1" hangingPunct="1"/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If 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b|g and b|h, then b|(mg + nh) for arbitrary integers m and n.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48B4-5558-1C4E-9943-D091830B32AF}" type="slidenum">
              <a:rPr lang="en-AU" smtClean="0">
                <a:latin typeface="Arial" pitchFamily="-84" charset="0"/>
              </a:rPr>
              <a:pPr/>
              <a:t>3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To see this last point, note that</a:t>
            </a: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 If b | g , then g  is of the form g = b * g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for some integer g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.</a:t>
            </a: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 If b | h , then h  is of the form h = b * h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for some integer h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.</a:t>
            </a: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So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mg + nh = mbg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+ nbh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= b *  (mg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+ nh</a:t>
            </a:r>
            <a:r>
              <a:rPr lang="en-US" baseline="-2500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)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and therefore b  divides mg + nh 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6235F-3FA9-AE45-89D1-A58CF8B779DB}" type="slidenum">
              <a:rPr lang="en-AU" smtClean="0">
                <a:latin typeface="Arial" pitchFamily="-84" charset="0"/>
              </a:rPr>
              <a:pPr/>
              <a:t>4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Given any positive integer 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and any nonnegative integer 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if we divide 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by 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we get an integer quotient 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q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and an integer remainder 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that obey the following relationship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endParaRPr lang="en-US" i="1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 = qn + r, 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  </a:t>
            </a:r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0 ≤ r &lt; n; q = [a/n] </a:t>
            </a:r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which is referred to as the division algorithm. </a:t>
            </a:r>
          </a:p>
          <a:p>
            <a:pPr eaLnBrk="1" hangingPunct="1"/>
            <a:endParaRPr lang="en-US" b="1" i="1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DC2E6-EEFD-874E-B170-9A85AC6E093F}" type="slidenum">
              <a:rPr lang="en-AU" smtClean="0">
                <a:latin typeface="Arial" pitchFamily="-84" charset="0"/>
              </a:rPr>
              <a:pPr/>
              <a:t>5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Figure 4.1a demonstrates that, given a and positive n, it is always possible to find q and r that satisfy the preceding relationship. Represent the integers on the number line; a will fall somewhere on that line (positive a is shown, a similar demonstration can be made for negative a). Starting at 0, proceed to n, 2n, up to qn such that qn ≤ a and (q + 1)n &gt; a. The distance from qn to a is r, and we have found the unique values of q and r. The remainder r  is often referred to as a residue .</a:t>
            </a:r>
          </a:p>
          <a:p>
            <a:pPr eaLnBrk="1" hangingPunct="1"/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For example: </a:t>
            </a:r>
          </a:p>
          <a:p>
            <a:pPr eaLnBrk="1" hangingPunct="1"/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 a = 11; n = 7; 	11 = 1 x 7 + 4; 	r = 4 q = 1 </a:t>
            </a:r>
          </a:p>
          <a:p>
            <a:pPr eaLnBrk="1" hangingPunct="1"/>
            <a:r>
              <a:rPr lang="en-US" i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 a = –11; n = 7; 	–11 = (–2) x 7 + 3; 	r = 3 q = –2 </a:t>
            </a:r>
          </a:p>
          <a:p>
            <a:pPr eaLnBrk="1" hangingPunct="1"/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Figure 4.1b provides another example. </a:t>
            </a: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2CBD-66AF-E241-A037-ABBDAFF689DC}" type="slidenum">
              <a:rPr lang="en-AU" smtClean="0">
                <a:latin typeface="Arial" pitchFamily="-84" charset="0"/>
              </a:rPr>
              <a:pPr/>
              <a:t>6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 Recall that nonzero b  is defined to be a divisor of a  if a = mb  for some m , where a , b , and</a:t>
            </a:r>
          </a:p>
          <a:p>
            <a:pPr>
              <a:defRPr/>
            </a:pPr>
            <a:r>
              <a:rPr lang="en-US" dirty="0" smtClean="0"/>
              <a:t>m  are integers. We will use the notation gcd(a , b ) to mean the greatest common divisor</a:t>
            </a:r>
          </a:p>
          <a:p>
            <a:pPr>
              <a:defRPr/>
            </a:pPr>
            <a:r>
              <a:rPr lang="en-US" dirty="0" smtClean="0"/>
              <a:t> of a  and b . The greatest common divisor of a  and b  is the largest integer that divides</a:t>
            </a:r>
          </a:p>
          <a:p>
            <a:pPr>
              <a:defRPr/>
            </a:pPr>
            <a:r>
              <a:rPr lang="en-US" dirty="0" smtClean="0"/>
              <a:t>both a  and b . We also define gcd(0, 0) =  0.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More formally, the positive integer c  is said to be the greatest common divisor</a:t>
            </a:r>
          </a:p>
          <a:p>
            <a:pPr>
              <a:defRPr/>
            </a:pPr>
            <a:r>
              <a:rPr lang="en-US" dirty="0" smtClean="0"/>
              <a:t>of a  and b  if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1. c  is a divisor of a  and of b 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2.  Any divisor of a  and b  is a divisor of c 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 equivalent definition is the following: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gcd(a , b ) =  max[k , such that k | a  and k | b ]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896B-A8FC-4A47-B28C-34D1D9795B34}" type="slidenum">
              <a:rPr lang="en-AU" smtClean="0">
                <a:latin typeface="Arial" pitchFamily="-84" charset="0"/>
              </a:rPr>
              <a:pPr/>
              <a:t>7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Because we require that the greatest common divisor be positive, gcd(a , b ) =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gcd(a , -b ) =  gcd(-a , b ) =  gcd(-a ,-b ). In general, gcd(a , b ) =  gcd( | a | , | b |  ).</a:t>
            </a: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Also, because all nonzero integers divide 0, we have gcd(a , 0) =  a  .</a:t>
            </a:r>
          </a:p>
          <a:p>
            <a:endParaRPr lang="en-US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 stated that two integers a  and b  are relatively prime if their only common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positive integer factor is 1. This is equivalent to saying that a  and b  are relatively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prime if gcd(a , b ) =  1.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B5EFD-BDF2-DC42-8674-BFFF97780EEF}" type="slidenum">
              <a:rPr lang="en-AU" smtClean="0">
                <a:latin typeface="Arial" pitchFamily="-84" charset="0"/>
              </a:rPr>
              <a:pPr/>
              <a:t>8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F37AB-E29E-B94D-B797-40264BDA9EBB}" type="slidenum">
              <a:rPr lang="en-AU">
                <a:latin typeface="Arial" pitchFamily="-84" charset="0"/>
              </a:rPr>
              <a:pPr/>
              <a:t>9</a:t>
            </a:fld>
            <a:endParaRPr lang="en-AU">
              <a:latin typeface="Arial" pitchFamily="-8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One of the basic techniques of number theory is the Euclidean algorithm, which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is a simple procedure for determining the greatest common divisor of two positive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integers. First, we need a simple definition: Two integers are relatively prime  if their</a:t>
            </a:r>
          </a:p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only common positive integer factor is 1.</a:t>
            </a:r>
            <a:endParaRPr lang="en-US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901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F581-0E8B-1644-973A-58ABAC7E0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71F1-141D-9947-B89B-C71570E7C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F3187-063D-B44F-AB3F-7977ABF9E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0187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50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B29EF890-8711-409B-9866-5CD47ADD6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0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39ABBED8-B2EE-4069-861B-B81FD909F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1D24-2EC1-FF44-89DA-12B55CC0C8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0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DF3F7320-DC06-4D84-9AB3-B2F039B4E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1168-E824-D04D-83FF-C98F1CA65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9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="" xmlns:a16="http://schemas.microsoft.com/office/drawing/2014/main" id="{64BA88CA-5519-4B1A-92CF-9A28E358E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744C-4E5E-B44F-858E-4DFAADC169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9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13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26D21D62-77E1-42A1-9E43-933C42E77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B74E-94C9-3A46-BDDD-4A5C29C0C5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B294C-D295-9A41-A644-AA4385FA0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48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5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214313"/>
            <a:ext cx="1997075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14313"/>
            <a:ext cx="5843588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97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214313"/>
            <a:ext cx="7993063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8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44BF-7537-EE4D-B10C-E03246C2E2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3AEFF-5E1D-1344-A51F-4E32BAFF37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441C3-1BF6-ED4A-A044-95467CE040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9FC7-6686-5347-9CB0-1546F2BC5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DCCAA-7C73-3B4C-A71C-8A80ADA107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A371-69C3-6140-9789-97FA9384AE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5596CAAF-9D24-0C45-9877-D780AD7084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5ED1B-F40F-B945-9F1C-A1F072E0B5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CA49C-4816-5548-9A30-0DF23F022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AD9AD-2D1B-A64A-B5EE-4F53A0EC5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E59C2-72A5-FB42-8B31-1E1DCF41DA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C8B5-2ACE-8D46-AC11-C6D02B882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763C-3782-2941-8360-E3F03AEA7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0AA3-233B-FB4A-9F8F-C96C5A6CF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372B-D420-C54D-8767-D73AC5A10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42DF-26EE-714A-A24A-028B6D176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039-DE9B-EB48-B3A9-EAE8E5289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909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89094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5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6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7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8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9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00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01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9102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3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4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5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6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3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4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5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6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7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8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9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0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1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2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3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4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5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6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7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8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9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40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41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89143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4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5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6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7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8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91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89154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155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6D4DF42E-3762-4049-AE2C-F3CF68EA2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8D361E2-348E-481E-B5A7-D91EAC821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D68060D-798E-4B73-A925-C8EF159A0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65968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D4DF42E-3762-4049-AE2C-F3CF68EA2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D70CA49C-4816-5548-9A30-0DF23F022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6624736" cy="792088"/>
          </a:xfrm>
        </p:spPr>
        <p:txBody>
          <a:bodyPr/>
          <a:lstStyle/>
          <a:p>
            <a:r>
              <a:rPr lang="en-US" dirty="0" smtClean="0"/>
              <a:t>Divisibility and Modular Arithmetic</a:t>
            </a:r>
            <a:endParaRPr lang="en-US" dirty="0"/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>
          <a:xfrm>
            <a:off x="1763688" y="5157192"/>
            <a:ext cx="6408712" cy="936104"/>
          </a:xfrm>
        </p:spPr>
        <p:txBody>
          <a:bodyPr/>
          <a:lstStyle/>
          <a:p>
            <a:pPr algn="l" eaLnBrk="1" hangingPunct="1"/>
            <a:r>
              <a:rPr lang="en-US" sz="1800" dirty="0" smtClean="0"/>
              <a:t>This lecture is based on:</a:t>
            </a:r>
          </a:p>
          <a:p>
            <a:pPr algn="l"/>
            <a:r>
              <a:rPr lang="en-US" sz="1800" dirty="0" smtClean="0"/>
              <a:t>Stallings, Cryptography </a:t>
            </a:r>
            <a:r>
              <a:rPr lang="en-US" sz="1800" dirty="0"/>
              <a:t>and Network </a:t>
            </a:r>
            <a:r>
              <a:rPr lang="en-US" sz="1800" dirty="0" smtClean="0"/>
              <a:t>Security: Sec 2.1-2.3</a:t>
            </a:r>
          </a:p>
        </p:txBody>
      </p:sp>
      <p:sp>
        <p:nvSpPr>
          <p:cNvPr id="5" name="Subtitle 13"/>
          <p:cNvSpPr txBox="1">
            <a:spLocks/>
          </p:cNvSpPr>
          <p:nvPr/>
        </p:nvSpPr>
        <p:spPr bwMode="auto">
          <a:xfrm>
            <a:off x="1907704" y="3789040"/>
            <a:ext cx="66247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400" kern="0" dirty="0" smtClean="0"/>
          </a:p>
          <a:p>
            <a:r>
              <a:rPr lang="en-US" sz="1400" kern="0" dirty="0" smtClean="0"/>
              <a:t>Prepared </a:t>
            </a:r>
            <a:r>
              <a:rPr lang="en-US" sz="1400" kern="0" dirty="0"/>
              <a:t>by: </a:t>
            </a:r>
          </a:p>
          <a:p>
            <a:r>
              <a:rPr 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Sultan Almuhammadi</a:t>
            </a:r>
          </a:p>
          <a:p>
            <a:endParaRPr lang="en-US" altLang="en-US" sz="1800" dirty="0"/>
          </a:p>
          <a:p>
            <a:endParaRPr lang="en-US" sz="1400" kern="0" dirty="0" smtClean="0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A213CE22-262A-465F-AA18-7664A0FA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Fahd University of Petroleum &amp; Minerals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Computer Sciences &amp;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200800" cy="750168"/>
          </a:xfrm>
        </p:spPr>
        <p:txBody>
          <a:bodyPr/>
          <a:lstStyle/>
          <a:p>
            <a:r>
              <a:rPr lang="en-AU" sz="3200" b="0" dirty="0" smtClean="0"/>
              <a:t>Example (EA mathematician style)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5616" y="19888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Find: </a:t>
            </a:r>
            <a:r>
              <a:rPr lang="en-US" dirty="0" err="1" smtClean="0"/>
              <a:t>gcd</a:t>
            </a:r>
            <a:r>
              <a:rPr lang="en-US" dirty="0" smtClean="0"/>
              <a:t>(252</a:t>
            </a:r>
            <a:r>
              <a:rPr lang="en-US" dirty="0"/>
              <a:t>, 198)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112474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Euclidean </a:t>
            </a:r>
            <a:r>
              <a:rPr lang="en-AU" dirty="0" smtClean="0"/>
              <a:t>Algorithm: </a:t>
            </a:r>
          </a:p>
          <a:p>
            <a:r>
              <a:rPr lang="en-AU" dirty="0" err="1" smtClean="0"/>
              <a:t>gcd</a:t>
            </a:r>
            <a:r>
              <a:rPr lang="en-AU" dirty="0" smtClean="0"/>
              <a:t>(</a:t>
            </a:r>
            <a:r>
              <a:rPr lang="en-AU" dirty="0" err="1" smtClean="0"/>
              <a:t>a,b</a:t>
            </a:r>
            <a:r>
              <a:rPr lang="en-AU" dirty="0"/>
              <a:t>) = </a:t>
            </a:r>
            <a:r>
              <a:rPr lang="en-AU" dirty="0" err="1"/>
              <a:t>gcd</a:t>
            </a:r>
            <a:r>
              <a:rPr lang="en-AU" dirty="0"/>
              <a:t>(b, a mod b)</a:t>
            </a:r>
          </a:p>
        </p:txBody>
      </p:sp>
    </p:spTree>
    <p:extLst>
      <p:ext uri="{BB962C8B-B14F-4D97-AF65-F5344CB8AC3E}">
        <p14:creationId xmlns:p14="http://schemas.microsoft.com/office/powerpoint/2010/main" val="22506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1259632" y="39688"/>
            <a:ext cx="7884368" cy="941039"/>
          </a:xfrm>
        </p:spPr>
        <p:txBody>
          <a:bodyPr/>
          <a:lstStyle/>
          <a:p>
            <a:r>
              <a:rPr lang="en-US" sz="2800" dirty="0" smtClean="0"/>
              <a:t>Table 4.1</a:t>
            </a:r>
            <a:br>
              <a:rPr lang="en-US" sz="2800" dirty="0" smtClean="0"/>
            </a:br>
            <a:r>
              <a:rPr lang="en-US" sz="2800" dirty="0" smtClean="0"/>
              <a:t>Euclidean Algorithm Example </a:t>
            </a: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458376" y="6165304"/>
            <a:ext cx="552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(This table can be found on page 91 in the textbook)</a:t>
            </a:r>
          </a:p>
        </p:txBody>
      </p:sp>
      <p:pic>
        <p:nvPicPr>
          <p:cNvPr id="5222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84784"/>
            <a:ext cx="8818563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12159" y="476672"/>
            <a:ext cx="2952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(Programmer style)</a:t>
            </a:r>
            <a:endParaRPr lang="en-US" sz="2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 smtClean="0"/>
              <a:t>Extended Euclidean Algorithm (EEA)</a:t>
            </a:r>
            <a:endParaRPr lang="en-US" sz="2000" dirty="0" smtClean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899592" y="5085184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340768"/>
            <a:ext cx="6984776" cy="4778375"/>
          </a:xfrm>
        </p:spPr>
        <p:txBody>
          <a:bodyPr/>
          <a:lstStyle/>
          <a:p>
            <a:r>
              <a:rPr lang="en-US" dirty="0" smtClean="0"/>
              <a:t>Theorem:</a:t>
            </a:r>
          </a:p>
          <a:p>
            <a:pPr lvl="1"/>
            <a:r>
              <a:rPr lang="en-US" dirty="0" smtClean="0"/>
              <a:t>For any two positive integers, a and b, the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can be expressed as a linear combination of a and b. </a:t>
            </a:r>
          </a:p>
          <a:p>
            <a:pPr lvl="1"/>
            <a:r>
              <a:rPr lang="en-US" dirty="0" smtClean="0"/>
              <a:t>Thus,  there are two integers x and y such that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= x a + y b</a:t>
            </a:r>
          </a:p>
          <a:p>
            <a:r>
              <a:rPr lang="en-US" dirty="0" smtClean="0"/>
              <a:t>Example: Express </a:t>
            </a:r>
            <a:r>
              <a:rPr lang="en-US" dirty="0" err="1" smtClean="0"/>
              <a:t>gcd</a:t>
            </a:r>
            <a:r>
              <a:rPr lang="en-US" dirty="0" smtClean="0"/>
              <a:t>(252, 198) as a linear combination of 252 and 198.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869950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 smtClean="0"/>
              <a:t>Extended Euclidean Algorithm (EEA)</a:t>
            </a:r>
            <a:endParaRPr lang="en-US" sz="2000" dirty="0" smtClean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899592" y="5085184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052736"/>
            <a:ext cx="6984776" cy="5066407"/>
          </a:xfrm>
        </p:spPr>
        <p:txBody>
          <a:bodyPr/>
          <a:lstStyle/>
          <a:p>
            <a:r>
              <a:rPr lang="en-US" dirty="0" smtClean="0"/>
              <a:t>Example: Express </a:t>
            </a:r>
            <a:r>
              <a:rPr lang="en-US" dirty="0" err="1" smtClean="0"/>
              <a:t>gcd</a:t>
            </a:r>
            <a:r>
              <a:rPr lang="en-US" dirty="0" smtClean="0"/>
              <a:t>(252, 198) as a linear combination of 252 and 198.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72572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modulus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a </a:t>
            </a:r>
            <a:r>
              <a:rPr lang="en-US" dirty="0" smtClean="0"/>
              <a:t>is an integer and </a:t>
            </a:r>
            <a:r>
              <a:rPr lang="en-US" i="1" dirty="0" smtClean="0"/>
              <a:t>n </a:t>
            </a:r>
            <a:r>
              <a:rPr lang="en-US" dirty="0" smtClean="0"/>
              <a:t>is a positive integer, we define </a:t>
            </a:r>
            <a:r>
              <a:rPr lang="en-US" i="1" dirty="0" smtClean="0"/>
              <a:t>a </a:t>
            </a:r>
            <a:r>
              <a:rPr lang="en-US" dirty="0" smtClean="0"/>
              <a:t>mod </a:t>
            </a:r>
            <a:r>
              <a:rPr lang="en-US" i="1" dirty="0" smtClean="0"/>
              <a:t>n </a:t>
            </a:r>
            <a:r>
              <a:rPr lang="en-US" dirty="0" smtClean="0"/>
              <a:t>to be the remainder when </a:t>
            </a:r>
            <a:r>
              <a:rPr lang="en-US" i="1" dirty="0" smtClean="0"/>
              <a:t>a </a:t>
            </a:r>
            <a:r>
              <a:rPr lang="en-US" dirty="0" smtClean="0"/>
              <a:t>is divided by </a:t>
            </a:r>
            <a:r>
              <a:rPr lang="en-US" i="1" dirty="0" smtClean="0"/>
              <a:t>n; </a:t>
            </a:r>
            <a:r>
              <a:rPr lang="en-US" dirty="0" smtClean="0"/>
              <a:t>the integer </a:t>
            </a:r>
            <a:r>
              <a:rPr lang="en-US" i="1" dirty="0" smtClean="0"/>
              <a:t>n </a:t>
            </a:r>
            <a:r>
              <a:rPr lang="en-US" dirty="0" smtClean="0"/>
              <a:t>is called the </a:t>
            </a:r>
            <a:r>
              <a:rPr lang="en-US" b="1" dirty="0" smtClean="0"/>
              <a:t>modulus</a:t>
            </a:r>
          </a:p>
          <a:p>
            <a:pPr lvl="1"/>
            <a:r>
              <a:rPr lang="en-US" dirty="0" smtClean="0"/>
              <a:t>thus, for any integer </a:t>
            </a:r>
            <a:r>
              <a:rPr lang="en-US" i="1" dirty="0" smtClean="0"/>
              <a:t>a:</a:t>
            </a:r>
          </a:p>
          <a:p>
            <a:pPr lvl="1">
              <a:buFont typeface="Candara" pitchFamily="-84" charset="0"/>
              <a:buNone/>
            </a:pPr>
            <a:r>
              <a:rPr lang="en-US" i="1" dirty="0" smtClean="0"/>
              <a:t>		</a:t>
            </a:r>
            <a:r>
              <a:rPr lang="en-US" dirty="0" smtClean="0"/>
              <a:t> </a:t>
            </a:r>
            <a:r>
              <a:rPr lang="en-US" i="1" dirty="0" smtClean="0"/>
              <a:t>a =  </a:t>
            </a:r>
            <a:r>
              <a:rPr lang="en-US" i="1" dirty="0" err="1" smtClean="0"/>
              <a:t>qn</a:t>
            </a:r>
            <a:r>
              <a:rPr lang="en-US" i="1" dirty="0" smtClean="0"/>
              <a:t> +  r </a:t>
            </a:r>
            <a:r>
              <a:rPr lang="en-US" dirty="0" smtClean="0"/>
              <a:t>	0 </a:t>
            </a:r>
            <a:r>
              <a:rPr lang="en-US" i="1" dirty="0" smtClean="0"/>
              <a:t>≤ r &lt; n;  q = [a/ n]</a:t>
            </a:r>
          </a:p>
          <a:p>
            <a:pPr lvl="1">
              <a:buFont typeface="Candara" pitchFamily="-84" charset="0"/>
              <a:buNone/>
            </a:pPr>
            <a:r>
              <a:rPr lang="en-US" dirty="0" smtClean="0"/>
              <a:t>	</a:t>
            </a:r>
            <a:r>
              <a:rPr lang="en-US" i="1" dirty="0" smtClean="0"/>
              <a:t>    a = [a/ n] *  n + ( a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Modular Arithmetic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4410075"/>
            <a:ext cx="2736304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Arial" pitchFamily="-1" charset="0"/>
              </a:rPr>
              <a:t>Examples:</a:t>
            </a:r>
            <a:endParaRPr lang="en-US" dirty="0">
              <a:latin typeface="Arial" pitchFamily="-1" charset="0"/>
            </a:endParaRPr>
          </a:p>
          <a:p>
            <a:pPr>
              <a:defRPr/>
            </a:pPr>
            <a:r>
              <a:rPr lang="en-US" dirty="0" smtClean="0">
                <a:latin typeface="Arial" pitchFamily="-1" charset="0"/>
              </a:rPr>
              <a:t>8 </a:t>
            </a:r>
            <a:r>
              <a:rPr lang="en-US" dirty="0">
                <a:latin typeface="Arial" pitchFamily="-1" charset="0"/>
              </a:rPr>
              <a:t>mod </a:t>
            </a:r>
            <a:r>
              <a:rPr lang="en-US" dirty="0" smtClean="0">
                <a:latin typeface="Arial" pitchFamily="-1" charset="0"/>
              </a:rPr>
              <a:t>5 </a:t>
            </a:r>
            <a:r>
              <a:rPr lang="en-US" dirty="0">
                <a:latin typeface="Arial" pitchFamily="-1" charset="0"/>
              </a:rPr>
              <a:t>=  </a:t>
            </a:r>
            <a:endParaRPr lang="en-US" dirty="0" smtClean="0">
              <a:latin typeface="Arial" pitchFamily="-1" charset="0"/>
            </a:endParaRPr>
          </a:p>
          <a:p>
            <a:pPr>
              <a:defRPr/>
            </a:pPr>
            <a:r>
              <a:rPr lang="en-US" dirty="0" smtClean="0">
                <a:latin typeface="Arial" pitchFamily="-1" charset="0"/>
              </a:rPr>
              <a:t>15 </a:t>
            </a:r>
            <a:r>
              <a:rPr lang="en-US" dirty="0">
                <a:latin typeface="Arial" pitchFamily="-1" charset="0"/>
              </a:rPr>
              <a:t>mod </a:t>
            </a:r>
            <a:r>
              <a:rPr lang="en-US" dirty="0" smtClean="0">
                <a:latin typeface="Arial" pitchFamily="-1" charset="0"/>
              </a:rPr>
              <a:t>5 </a:t>
            </a:r>
            <a:r>
              <a:rPr lang="en-US" dirty="0">
                <a:latin typeface="Arial" pitchFamily="-1" charset="0"/>
              </a:rPr>
              <a:t>=  </a:t>
            </a:r>
            <a:endParaRPr lang="en-US" dirty="0" smtClean="0">
              <a:latin typeface="Arial" pitchFamily="-1" charset="0"/>
            </a:endParaRPr>
          </a:p>
          <a:p>
            <a:pPr>
              <a:defRPr/>
            </a:pPr>
            <a:r>
              <a:rPr lang="en-US" dirty="0" smtClean="0">
                <a:latin typeface="Arial" pitchFamily="-1" charset="0"/>
              </a:rPr>
              <a:t>-14 mod 5 =  </a:t>
            </a:r>
            <a:endParaRPr lang="en-US" dirty="0">
              <a:latin typeface="Arial" pitchFamily="-1" charset="0"/>
            </a:endParaRPr>
          </a:p>
          <a:p>
            <a:pPr>
              <a:defRPr/>
            </a:pPr>
            <a:endParaRPr lang="en-US" dirty="0">
              <a:latin typeface="Arial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4"/>
          <p:cNvSpPr>
            <a:spLocks noGrp="1"/>
          </p:cNvSpPr>
          <p:nvPr>
            <p:ph idx="1"/>
          </p:nvPr>
        </p:nvSpPr>
        <p:spPr>
          <a:xfrm>
            <a:off x="395536" y="1556792"/>
            <a:ext cx="8089652" cy="346288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Congruent modulo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integers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said to be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congruent modulo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written as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b(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  <a:endParaRPr lang="en-US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| 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Modular Arithmetic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4800600"/>
            <a:ext cx="3981450" cy="923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 </a:t>
            </a:r>
          </a:p>
          <a:p>
            <a:pPr algn="ctr">
              <a:defRPr/>
            </a:pPr>
            <a:r>
              <a:rPr lang="en-US" dirty="0">
                <a:latin typeface="Arial" pitchFamily="-1" charset="0"/>
              </a:rPr>
              <a:t>73 = 4 (mod 23);   21 = - 9 (mod 10)</a:t>
            </a:r>
          </a:p>
          <a:p>
            <a:pPr algn="ctr">
              <a:defRPr/>
            </a:pPr>
            <a:endParaRPr lang="en-US" dirty="0">
              <a:latin typeface="Arial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268760"/>
            <a:ext cx="8132440" cy="4289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Congruences have the following properties: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= b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(a – b)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implies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= 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imply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first point, 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(a - b)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(a - b) = kn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we can write </a:t>
            </a:r>
            <a:r>
              <a:rPr lang="en-US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 b + kn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Therefore, (</a:t>
            </a:r>
            <a:r>
              <a:rPr lang="en-US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 </a:t>
            </a:r>
            <a:r>
              <a:rPr lang="en-US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= (remainder when </a:t>
            </a:r>
            <a:r>
              <a:rPr lang="en-US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+ kn 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divided by </a:t>
            </a:r>
            <a:r>
              <a:rPr lang="en-US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= (remainder when </a:t>
            </a:r>
            <a:r>
              <a:rPr lang="en-US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divided by </a:t>
            </a:r>
            <a:r>
              <a:rPr lang="en-US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= (</a:t>
            </a:r>
            <a:r>
              <a:rPr lang="en-US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mod </a:t>
            </a:r>
            <a:r>
              <a:rPr lang="en-US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0" name="Title 4"/>
          <p:cNvSpPr>
            <a:spLocks noGrp="1"/>
          </p:cNvSpPr>
          <p:nvPr>
            <p:ph type="title"/>
          </p:nvPr>
        </p:nvSpPr>
        <p:spPr>
          <a:xfrm>
            <a:off x="1259632" y="39689"/>
            <a:ext cx="7884368" cy="869032"/>
          </a:xfrm>
        </p:spPr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Congruences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19672" y="5517232"/>
            <a:ext cx="6480720" cy="923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       23</a:t>
            </a:r>
            <a:r>
              <a:rPr lang="en-US" dirty="0" smtClean="0">
                <a:latin typeface="Arial" pitchFamily="-1" charset="0"/>
              </a:rPr>
              <a:t> =  </a:t>
            </a:r>
            <a:r>
              <a:rPr lang="en-US" dirty="0">
                <a:latin typeface="Arial" pitchFamily="-1" charset="0"/>
              </a:rPr>
              <a:t>8 (mod 5) because 23 -  8 =  15 =  5 *  3</a:t>
            </a:r>
          </a:p>
          <a:p>
            <a:pPr>
              <a:defRPr/>
            </a:pPr>
            <a:r>
              <a:rPr lang="en-US" dirty="0">
                <a:latin typeface="Arial" pitchFamily="-1" charset="0"/>
              </a:rPr>
              <a:t>       - 11</a:t>
            </a:r>
            <a:r>
              <a:rPr lang="en-US" dirty="0" smtClean="0">
                <a:latin typeface="Arial" pitchFamily="-1" charset="0"/>
              </a:rPr>
              <a:t> =  </a:t>
            </a:r>
            <a:r>
              <a:rPr lang="en-US" dirty="0">
                <a:latin typeface="Arial" pitchFamily="-1" charset="0"/>
              </a:rPr>
              <a:t>5 (mod 8) because - 11 -  5 = - 16 =  8 *  (- 2)</a:t>
            </a:r>
          </a:p>
          <a:p>
            <a:pPr>
              <a:defRPr/>
            </a:pPr>
            <a:r>
              <a:rPr lang="en-US" dirty="0">
                <a:latin typeface="Arial" pitchFamily="-1" charset="0"/>
              </a:rPr>
              <a:t>       81</a:t>
            </a:r>
            <a:r>
              <a:rPr lang="en-US" dirty="0" smtClean="0">
                <a:latin typeface="Arial" pitchFamily="-1" charset="0"/>
              </a:rPr>
              <a:t> =  </a:t>
            </a:r>
            <a:r>
              <a:rPr lang="en-US" dirty="0">
                <a:latin typeface="Arial" pitchFamily="-1" charset="0"/>
              </a:rPr>
              <a:t>0 (mod 27) because 81 -  0 =  81 =  27 *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196752"/>
            <a:ext cx="7570788" cy="5181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1800" dirty="0" smtClean="0"/>
              <a:t>Modular arithmetic exhibits the following properties: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800" dirty="0" smtClean="0"/>
              <a:t>	If      a = b (mod n)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800" dirty="0" smtClean="0"/>
              <a:t>	and   c = d (mod n),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800" dirty="0" smtClean="0"/>
              <a:t>	then  </a:t>
            </a:r>
          </a:p>
          <a:p>
            <a:pPr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1400" dirty="0" smtClean="0">
                <a:ea typeface="+mn-ea"/>
                <a:cs typeface="+mn-cs"/>
              </a:rPr>
              <a:t>	</a:t>
            </a:r>
            <a:r>
              <a:rPr lang="en-US" sz="1600" dirty="0" smtClean="0">
                <a:ea typeface="+mn-ea"/>
                <a:cs typeface="+mn-cs"/>
              </a:rPr>
              <a:t>	1.  a + c = b + d (mod n)</a:t>
            </a:r>
            <a:endParaRPr lang="en-US" sz="1600" i="1" dirty="0" smtClean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1600" dirty="0" smtClean="0">
                <a:ea typeface="+mn-ea"/>
                <a:cs typeface="+mn-cs"/>
              </a:rPr>
              <a:t>		2.  a – c = b – d (mod n)</a:t>
            </a:r>
            <a:endParaRPr lang="en-US" sz="1600" i="1" dirty="0" smtClean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1600" dirty="0" smtClean="0">
                <a:ea typeface="+mn-ea"/>
                <a:cs typeface="+mn-cs"/>
              </a:rPr>
              <a:t>		3.  a * c = b * d (mod n)</a:t>
            </a:r>
            <a:endParaRPr lang="en-US" sz="1600" i="1" dirty="0" smtClean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E</a:t>
            </a:r>
            <a:r>
              <a:rPr lang="en-US" sz="1800" dirty="0" smtClean="0">
                <a:ea typeface="+mn-ea"/>
                <a:cs typeface="+mn-cs"/>
              </a:rPr>
              <a:t>xamples: </a:t>
            </a: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dirty="0" smtClean="0">
                <a:ea typeface="+mn-ea"/>
                <a:cs typeface="+mn-cs"/>
              </a:rPr>
              <a:t>Compute: (23 * 22) mod 5</a:t>
            </a: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1600" dirty="0">
              <a:ea typeface="+mn-ea"/>
            </a:endParaRP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dirty="0" smtClean="0">
                <a:ea typeface="+mn-ea"/>
                <a:cs typeface="+mn-cs"/>
              </a:rPr>
              <a:t>Compute:  (220 * 3499) mod 7 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1400" dirty="0" smtClean="0">
              <a:ea typeface="+mn-ea"/>
              <a:cs typeface="+mn-cs"/>
            </a:endParaRPr>
          </a:p>
        </p:txBody>
      </p:sp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Modular Arithmetic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196752"/>
            <a:ext cx="7570788" cy="5181600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1400" dirty="0" smtClean="0">
              <a:ea typeface="+mn-ea"/>
              <a:cs typeface="+mn-cs"/>
            </a:endParaRPr>
          </a:p>
        </p:txBody>
      </p:sp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Examples:</a:t>
            </a:r>
          </a:p>
        </p:txBody>
      </p:sp>
    </p:spTree>
    <p:extLst>
      <p:ext uri="{BB962C8B-B14F-4D97-AF65-F5344CB8AC3E}">
        <p14:creationId xmlns:p14="http://schemas.microsoft.com/office/powerpoint/2010/main" val="2647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196752"/>
            <a:ext cx="7570788" cy="5181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1800" dirty="0" smtClean="0"/>
              <a:t>Definition:  Zn =  {0, 1, 2, …, n-1}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1800" dirty="0" smtClean="0"/>
              <a:t>Example: Z</a:t>
            </a:r>
            <a:r>
              <a:rPr lang="en-US" sz="1800" baseline="-25000" dirty="0" smtClean="0"/>
              <a:t>8 </a:t>
            </a:r>
            <a:r>
              <a:rPr lang="en-US" sz="1800" dirty="0" smtClean="0"/>
              <a:t>= {0, 1, 2, 3, 4, 5, 6, 7}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1800" dirty="0" smtClean="0"/>
              <a:t>Compute the addition and multiplication tables of Z</a:t>
            </a:r>
            <a:r>
              <a:rPr lang="en-US" sz="1800" baseline="-25000" dirty="0" smtClean="0"/>
              <a:t>8</a:t>
            </a:r>
            <a:r>
              <a:rPr lang="en-US" sz="1800" dirty="0"/>
              <a:t> in modulo 8</a:t>
            </a:r>
            <a:endParaRPr lang="en-US" sz="1800" baseline="-25000" dirty="0" smtClean="0"/>
          </a:p>
        </p:txBody>
      </p:sp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and multiplication tables</a:t>
            </a:r>
          </a:p>
        </p:txBody>
      </p:sp>
    </p:spTree>
    <p:extLst>
      <p:ext uri="{BB962C8B-B14F-4D97-AF65-F5344CB8AC3E}">
        <p14:creationId xmlns:p14="http://schemas.microsoft.com/office/powerpoint/2010/main" val="7099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say that a nonzero </a:t>
            </a:r>
            <a:r>
              <a:rPr lang="en-US" i="1" dirty="0" smtClean="0"/>
              <a:t>b </a:t>
            </a:r>
            <a:r>
              <a:rPr lang="en-US" b="1" dirty="0" smtClean="0"/>
              <a:t>divides </a:t>
            </a:r>
            <a:r>
              <a:rPr lang="en-US" i="1" dirty="0" smtClean="0"/>
              <a:t>a </a:t>
            </a:r>
            <a:r>
              <a:rPr lang="en-US" dirty="0" smtClean="0"/>
              <a:t>if </a:t>
            </a:r>
            <a:r>
              <a:rPr lang="en-US" i="1" dirty="0" smtClean="0"/>
              <a:t>a = </a:t>
            </a:r>
            <a:r>
              <a:rPr lang="en-US" i="1" dirty="0" err="1" smtClean="0"/>
              <a:t>mb</a:t>
            </a:r>
            <a:r>
              <a:rPr lang="en-US" i="1" dirty="0" smtClean="0"/>
              <a:t> </a:t>
            </a:r>
            <a:r>
              <a:rPr lang="en-US" dirty="0" smtClean="0"/>
              <a:t>for some </a:t>
            </a:r>
            <a:r>
              <a:rPr lang="en-US" i="1" dirty="0" smtClean="0"/>
              <a:t>m,</a:t>
            </a:r>
            <a:r>
              <a:rPr lang="en-US" dirty="0" smtClean="0"/>
              <a:t> where </a:t>
            </a:r>
            <a:r>
              <a:rPr lang="en-US" i="1" dirty="0" smtClean="0"/>
              <a:t>a, b, </a:t>
            </a:r>
            <a:r>
              <a:rPr lang="en-US" dirty="0" smtClean="0"/>
              <a:t>and </a:t>
            </a:r>
            <a:r>
              <a:rPr lang="en-US" i="1" dirty="0" smtClean="0"/>
              <a:t>m </a:t>
            </a:r>
            <a:r>
              <a:rPr lang="en-US" dirty="0" smtClean="0"/>
              <a:t>are integers</a:t>
            </a:r>
          </a:p>
          <a:p>
            <a:r>
              <a:rPr lang="en-US" i="1" dirty="0" smtClean="0"/>
              <a:t>b </a:t>
            </a:r>
            <a:r>
              <a:rPr lang="en-US" dirty="0" smtClean="0"/>
              <a:t>divides </a:t>
            </a:r>
            <a:r>
              <a:rPr lang="en-US" i="1" dirty="0" smtClean="0"/>
              <a:t>a </a:t>
            </a:r>
            <a:r>
              <a:rPr lang="en-US" dirty="0" smtClean="0"/>
              <a:t>if there is no remainder on division</a:t>
            </a:r>
          </a:p>
          <a:p>
            <a:r>
              <a:rPr lang="en-US" dirty="0" smtClean="0"/>
              <a:t>The notation </a:t>
            </a:r>
            <a:r>
              <a:rPr lang="en-US" i="1" dirty="0" smtClean="0"/>
              <a:t>b </a:t>
            </a:r>
            <a:r>
              <a:rPr lang="en-US" dirty="0" smtClean="0"/>
              <a:t>| </a:t>
            </a:r>
            <a:r>
              <a:rPr lang="en-US" i="1" dirty="0" smtClean="0"/>
              <a:t>a </a:t>
            </a:r>
            <a:r>
              <a:rPr lang="en-US" dirty="0" smtClean="0"/>
              <a:t>is commonly used to mean </a:t>
            </a:r>
            <a:r>
              <a:rPr lang="en-US" i="1" dirty="0" smtClean="0"/>
              <a:t>b </a:t>
            </a:r>
            <a:r>
              <a:rPr lang="en-US" dirty="0" smtClean="0"/>
              <a:t>divides </a:t>
            </a:r>
            <a:r>
              <a:rPr lang="en-US" i="1" dirty="0" smtClean="0"/>
              <a:t>a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b </a:t>
            </a:r>
            <a:r>
              <a:rPr lang="en-US" dirty="0" smtClean="0"/>
              <a:t>|</a:t>
            </a:r>
            <a:r>
              <a:rPr lang="en-US" i="1" dirty="0" smtClean="0"/>
              <a:t> a </a:t>
            </a:r>
            <a:r>
              <a:rPr lang="en-US" dirty="0" smtClean="0"/>
              <a:t>we say that </a:t>
            </a:r>
            <a:r>
              <a:rPr lang="en-US" i="1" dirty="0" smtClean="0"/>
              <a:t>b </a:t>
            </a:r>
            <a:r>
              <a:rPr lang="en-US" dirty="0" smtClean="0"/>
              <a:t>is a </a:t>
            </a:r>
            <a:r>
              <a:rPr lang="en-US" b="1" dirty="0" smtClean="0"/>
              <a:t>divisor </a:t>
            </a:r>
            <a:r>
              <a:rPr lang="en-US" dirty="0" smtClean="0"/>
              <a:t>of </a:t>
            </a:r>
            <a:r>
              <a:rPr lang="en-US" i="1" dirty="0" smtClean="0"/>
              <a:t>a</a:t>
            </a:r>
            <a:endParaRPr lang="en-US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Divisibility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6349" y="4365104"/>
            <a:ext cx="6705600" cy="984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-1" charset="0"/>
              </a:rPr>
              <a:t> </a:t>
            </a:r>
            <a:r>
              <a:rPr lang="en-US" sz="2000" dirty="0">
                <a:latin typeface="+mn-lt"/>
              </a:rPr>
              <a:t>The positive divisors of 24 are 1, 2, 3, 4, 6, 8, 12, and 24</a:t>
            </a:r>
          </a:p>
          <a:p>
            <a:pPr algn="ctr">
              <a:defRPr/>
            </a:pPr>
            <a:r>
              <a:rPr lang="en-US" sz="2000" dirty="0">
                <a:latin typeface="+mn-lt"/>
              </a:rPr>
              <a:t>13 | 182; - 5 | 30; 17 | 289; - 3 | 33; 17 | 0</a:t>
            </a:r>
          </a:p>
          <a:p>
            <a:pPr algn="ctr">
              <a:defRPr/>
            </a:pPr>
            <a:endParaRPr lang="en-US" dirty="0">
              <a:latin typeface="Arial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Table 4.2(a)</a:t>
            </a:r>
            <a:br>
              <a:rPr lang="en-US" sz="2400" dirty="0" smtClean="0"/>
            </a:br>
            <a:r>
              <a:rPr lang="en-US" sz="2400" dirty="0" smtClean="0"/>
              <a:t>Arithmetic Modulo 8</a:t>
            </a:r>
          </a:p>
        </p:txBody>
      </p:sp>
      <p:pic>
        <p:nvPicPr>
          <p:cNvPr id="64515" name="Picture 2"/>
          <p:cNvPicPr>
            <a:picLocks noChangeAspect="1"/>
          </p:cNvPicPr>
          <p:nvPr/>
        </p:nvPicPr>
        <p:blipFill>
          <a:blip r:embed="rId3"/>
          <a:srcRect r="36000"/>
          <a:stretch>
            <a:fillRect/>
          </a:stretch>
        </p:blipFill>
        <p:spPr bwMode="auto">
          <a:xfrm>
            <a:off x="322784" y="1268760"/>
            <a:ext cx="835183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331640" y="39688"/>
            <a:ext cx="7812360" cy="941039"/>
          </a:xfrm>
        </p:spPr>
        <p:txBody>
          <a:bodyPr/>
          <a:lstStyle/>
          <a:p>
            <a:r>
              <a:rPr lang="en-US" dirty="0" smtClean="0"/>
              <a:t>Table 4.2(b)</a:t>
            </a:r>
            <a:br>
              <a:rPr lang="en-US" dirty="0" smtClean="0"/>
            </a:br>
            <a:r>
              <a:rPr lang="en-US" sz="2800" dirty="0" smtClean="0"/>
              <a:t>Multiplication Modulo 8</a:t>
            </a:r>
            <a:endParaRPr lang="en-US" sz="1600" dirty="0" smtClean="0"/>
          </a:p>
        </p:txBody>
      </p:sp>
      <p:pic>
        <p:nvPicPr>
          <p:cNvPr id="66563" name="Picture 2"/>
          <p:cNvPicPr>
            <a:picLocks noChangeAspect="1"/>
          </p:cNvPicPr>
          <p:nvPr/>
        </p:nvPicPr>
        <p:blipFill>
          <a:blip r:embed="rId3"/>
          <a:srcRect r="36151"/>
          <a:stretch>
            <a:fillRect/>
          </a:stretch>
        </p:blipFill>
        <p:spPr bwMode="auto">
          <a:xfrm>
            <a:off x="381000" y="1340768"/>
            <a:ext cx="83058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 smtClean="0"/>
              <a:t>Linear congruence</a:t>
            </a:r>
            <a:endParaRPr lang="en-US" sz="2000" dirty="0" smtClean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899592" y="5085184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340768"/>
            <a:ext cx="6984776" cy="477837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for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 following equation: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divide both sides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division is not defined in modulo-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good way to safely divide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(i.e. without getting fractions)?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48186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 smtClean="0"/>
              <a:t>Linear congruence</a:t>
            </a:r>
            <a:endParaRPr lang="en-US" sz="2000" dirty="0" smtClean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899592" y="5085184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340768"/>
            <a:ext cx="6984776" cy="4778375"/>
          </a:xfrm>
        </p:spPr>
        <p:txBody>
          <a:bodyPr/>
          <a:lstStyle/>
          <a:p>
            <a:r>
              <a:rPr lang="en-US" dirty="0" smtClean="0"/>
              <a:t>The inverse of a in modulo-n is a-1 such that</a:t>
            </a:r>
          </a:p>
          <a:p>
            <a:r>
              <a:rPr lang="en-US" dirty="0" smtClean="0"/>
              <a:t>a * a</a:t>
            </a:r>
            <a:r>
              <a:rPr lang="en-US" baseline="30000" dirty="0" smtClean="0"/>
              <a:t>-1</a:t>
            </a:r>
            <a:r>
              <a:rPr lang="en-US" dirty="0" smtClean="0"/>
              <a:t>  = a</a:t>
            </a:r>
            <a:r>
              <a:rPr lang="en-US" baseline="30000" dirty="0" smtClean="0"/>
              <a:t>-1</a:t>
            </a:r>
            <a:r>
              <a:rPr lang="en-US" dirty="0" smtClean="0"/>
              <a:t> * a = 1 (mod n)</a:t>
            </a:r>
          </a:p>
          <a:p>
            <a:r>
              <a:rPr lang="en-US" dirty="0" smtClean="0"/>
              <a:t>Example: What is the inverse of</a:t>
            </a:r>
          </a:p>
          <a:p>
            <a:pPr lvl="1"/>
            <a:r>
              <a:rPr lang="en-US" dirty="0" smtClean="0"/>
              <a:t>5 (mod 7) ?</a:t>
            </a:r>
          </a:p>
          <a:p>
            <a:pPr lvl="1"/>
            <a:r>
              <a:rPr lang="en-US" dirty="0" smtClean="0"/>
              <a:t>2 (mod 7) ?</a:t>
            </a:r>
          </a:p>
          <a:p>
            <a:pPr lvl="1"/>
            <a:r>
              <a:rPr lang="en-US" dirty="0" smtClean="0"/>
              <a:t>5 (mod 8) ?</a:t>
            </a:r>
          </a:p>
          <a:p>
            <a:pPr lvl="1"/>
            <a:r>
              <a:rPr lang="en-US" dirty="0" smtClean="0"/>
              <a:t>2 (mod 8) 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17862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 smtClean="0"/>
              <a:t>Linear congruence</a:t>
            </a:r>
            <a:endParaRPr lang="en-US" sz="2000" dirty="0" smtClean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899592" y="5085184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340768"/>
            <a:ext cx="6984776" cy="477837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for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 following equation: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x = 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may multiply both sides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we have: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a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solve 5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(mod 7)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28973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4320480" cy="1872208"/>
          </a:xfrm>
        </p:spPr>
        <p:txBody>
          <a:bodyPr/>
          <a:lstStyle/>
          <a:p>
            <a:r>
              <a:rPr lang="en-US" sz="2800" b="0" dirty="0" smtClean="0"/>
              <a:t>Table 4.2(c)</a:t>
            </a:r>
            <a:br>
              <a:rPr lang="en-US" sz="2800" b="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Additive and Multiplicative Inverses Modulo 8</a:t>
            </a:r>
          </a:p>
        </p:txBody>
      </p:sp>
      <p:pic>
        <p:nvPicPr>
          <p:cNvPr id="68611" name="Picture 2"/>
          <p:cNvPicPr>
            <a:picLocks noChangeAspect="1"/>
          </p:cNvPicPr>
          <p:nvPr/>
        </p:nvPicPr>
        <p:blipFill>
          <a:blip r:embed="rId3"/>
          <a:srcRect r="76820"/>
          <a:stretch>
            <a:fillRect/>
          </a:stretch>
        </p:blipFill>
        <p:spPr bwMode="auto">
          <a:xfrm>
            <a:off x="5386848" y="764704"/>
            <a:ext cx="337615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937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864096"/>
          </a:xfrm>
        </p:spPr>
        <p:txBody>
          <a:bodyPr/>
          <a:lstStyle/>
          <a:p>
            <a:r>
              <a:rPr lang="en-AU" sz="4000" dirty="0" smtClean="0"/>
              <a:t>Table 4.3</a:t>
            </a:r>
            <a:r>
              <a:rPr lang="en-AU" sz="4400" dirty="0" smtClean="0"/>
              <a:t/>
            </a:r>
            <a:br>
              <a:rPr lang="en-AU" sz="4400" dirty="0" smtClean="0"/>
            </a:br>
            <a:r>
              <a:rPr lang="en-AU" sz="2400" dirty="0" smtClean="0"/>
              <a:t>Properties of Modular Arithmetic for Integers in Z</a:t>
            </a:r>
            <a:r>
              <a:rPr lang="en-AU" sz="2400" baseline="-25000" dirty="0" smtClean="0"/>
              <a:t>n</a:t>
            </a:r>
            <a:endParaRPr lang="en-US" sz="2400" baseline="-25000" dirty="0" smtClean="0"/>
          </a:p>
        </p:txBody>
      </p:sp>
      <p:pic>
        <p:nvPicPr>
          <p:cNvPr id="7065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84784"/>
            <a:ext cx="89995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98358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AU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1600" y="1844824"/>
            <a:ext cx="7200800" cy="477837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Divisibility and the division algorithm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Euclidean algorithm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compute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efficiently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Modular arithmetic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congruence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solve: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x = 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b a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no inverse in modulo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(HW)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If </a:t>
            </a:r>
            <a:r>
              <a:rPr lang="en-US" i="1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  <a:cs typeface="+mn-cs"/>
              </a:rPr>
              <a:t>| 1, then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= ±1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If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, then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= ±</a:t>
            </a:r>
            <a:r>
              <a:rPr lang="en-US" i="1" dirty="0" smtClean="0">
                <a:ea typeface="+mn-ea"/>
                <a:cs typeface="+mn-cs"/>
              </a:rPr>
              <a:t>b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Any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≠ 0 divides 0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, then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| </a:t>
            </a:r>
            <a:r>
              <a:rPr lang="en-US" i="1" dirty="0" smtClean="0">
                <a:ea typeface="+mn-ea"/>
                <a:cs typeface="+mn-cs"/>
              </a:rPr>
              <a:t>g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| </a:t>
            </a:r>
            <a:r>
              <a:rPr lang="en-US" i="1" dirty="0" smtClean="0">
                <a:ea typeface="+mn-ea"/>
                <a:cs typeface="+mn-cs"/>
              </a:rPr>
              <a:t>h</a:t>
            </a:r>
            <a:r>
              <a:rPr lang="en-US" dirty="0" smtClean="0">
                <a:ea typeface="+mn-ea"/>
                <a:cs typeface="+mn-cs"/>
              </a:rPr>
              <a:t>, then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| (</a:t>
            </a:r>
            <a:r>
              <a:rPr lang="en-US" i="1" dirty="0" smtClean="0">
                <a:ea typeface="+mn-ea"/>
                <a:cs typeface="+mn-cs"/>
              </a:rPr>
              <a:t>mg</a:t>
            </a:r>
            <a:r>
              <a:rPr lang="en-US" dirty="0" smtClean="0">
                <a:ea typeface="+mn-ea"/>
                <a:cs typeface="+mn-cs"/>
              </a:rPr>
              <a:t> + </a:t>
            </a:r>
            <a:r>
              <a:rPr lang="en-US" i="1" dirty="0" smtClean="0">
                <a:ea typeface="+mn-ea"/>
                <a:cs typeface="+mn-cs"/>
              </a:rPr>
              <a:t>nh</a:t>
            </a:r>
            <a:r>
              <a:rPr lang="en-US" dirty="0" smtClean="0">
                <a:ea typeface="+mn-ea"/>
                <a:cs typeface="+mn-cs"/>
              </a:rPr>
              <a:t>) for arbitrary integers </a:t>
            </a:r>
            <a:r>
              <a:rPr lang="en-US" i="1" dirty="0" smtClean="0">
                <a:ea typeface="+mn-ea"/>
                <a:cs typeface="+mn-cs"/>
              </a:rPr>
              <a:t>m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n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Divisibility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5005388"/>
            <a:ext cx="590465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 </a:t>
            </a:r>
            <a:r>
              <a:rPr lang="en-US" sz="2400" dirty="0">
                <a:latin typeface="+mn-lt"/>
              </a:rPr>
              <a:t>11 | 66 and 66 | </a:t>
            </a:r>
            <a:r>
              <a:rPr lang="en-US" sz="2400" dirty="0" smtClean="0">
                <a:latin typeface="+mn-lt"/>
              </a:rPr>
              <a:t>198, implies  </a:t>
            </a:r>
            <a:r>
              <a:rPr lang="en-US" sz="2400" dirty="0">
                <a:latin typeface="+mn-lt"/>
              </a:rPr>
              <a:t>11 | 198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24800" cy="3456384"/>
          </a:xfrm>
        </p:spPr>
        <p:txBody>
          <a:bodyPr/>
          <a:lstStyle/>
          <a:p>
            <a:r>
              <a:rPr lang="en-US" sz="2600" dirty="0" smtClean="0"/>
              <a:t> To see this last point, note that: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i="1" dirty="0" smtClean="0"/>
              <a:t>b |</a:t>
            </a:r>
            <a:r>
              <a:rPr lang="en-US" sz="2400" dirty="0" smtClean="0"/>
              <a:t> </a:t>
            </a:r>
            <a:r>
              <a:rPr lang="en-US" sz="2400" i="1" dirty="0" err="1" smtClean="0"/>
              <a:t>g</a:t>
            </a:r>
            <a:r>
              <a:rPr lang="en-US" sz="2400" dirty="0" smtClean="0"/>
              <a:t> , then </a:t>
            </a:r>
            <a:r>
              <a:rPr lang="en-US" sz="2400" i="1" dirty="0" err="1" smtClean="0"/>
              <a:t>g</a:t>
            </a:r>
            <a:r>
              <a:rPr lang="en-US" sz="2400" dirty="0" smtClean="0"/>
              <a:t>  is of the form </a:t>
            </a:r>
            <a:r>
              <a:rPr lang="en-US" sz="2400" i="1" dirty="0" err="1" smtClean="0"/>
              <a:t>g</a:t>
            </a:r>
            <a:r>
              <a:rPr lang="en-US" sz="2400" i="1" dirty="0" smtClean="0"/>
              <a:t> = b * g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 </a:t>
            </a:r>
            <a:r>
              <a:rPr lang="en-US" sz="2400" dirty="0" smtClean="0"/>
              <a:t>for some integer g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i="1" dirty="0" smtClean="0"/>
              <a:t>b |</a:t>
            </a:r>
            <a:r>
              <a:rPr lang="en-US" sz="2400" dirty="0" smtClean="0"/>
              <a:t> </a:t>
            </a:r>
            <a:r>
              <a:rPr lang="en-US" sz="2400" i="1" dirty="0" err="1" smtClean="0"/>
              <a:t>h</a:t>
            </a:r>
            <a:r>
              <a:rPr lang="en-US" sz="2400" dirty="0" smtClean="0"/>
              <a:t> , then </a:t>
            </a:r>
            <a:r>
              <a:rPr lang="en-US" sz="2400" i="1" dirty="0" err="1" smtClean="0"/>
              <a:t>h</a:t>
            </a:r>
            <a:r>
              <a:rPr lang="en-US" sz="2400" dirty="0" smtClean="0"/>
              <a:t>  is of the form </a:t>
            </a:r>
            <a:r>
              <a:rPr lang="en-US" sz="2400" i="1" dirty="0" err="1" smtClean="0"/>
              <a:t>h</a:t>
            </a:r>
            <a:r>
              <a:rPr lang="en-US" sz="2400" i="1" dirty="0" smtClean="0"/>
              <a:t> = b * h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 </a:t>
            </a:r>
            <a:r>
              <a:rPr lang="en-US" sz="2400" dirty="0" smtClean="0"/>
              <a:t>for some integer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i="1" dirty="0" smtClean="0"/>
              <a:t>mg + </a:t>
            </a:r>
            <a:r>
              <a:rPr lang="en-US" sz="2400" i="1" dirty="0" err="1" smtClean="0"/>
              <a:t>nh</a:t>
            </a:r>
            <a:r>
              <a:rPr lang="en-US" sz="2400" i="1" dirty="0" smtClean="0"/>
              <a:t> = mbg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+ nbh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= b *  (mg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+ nh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) </a:t>
            </a:r>
          </a:p>
          <a:p>
            <a:pPr lvl="1">
              <a:buFont typeface="Candara" pitchFamily="-84" charset="0"/>
              <a:buNone/>
            </a:pPr>
            <a:r>
              <a:rPr lang="en-US" sz="2400" i="1" dirty="0" smtClean="0"/>
              <a:t>     </a:t>
            </a:r>
            <a:r>
              <a:rPr lang="en-US" sz="2400" dirty="0" smtClean="0"/>
              <a:t>and therefore </a:t>
            </a:r>
            <a:r>
              <a:rPr lang="en-US" sz="2400" i="1" dirty="0" smtClean="0"/>
              <a:t>b</a:t>
            </a:r>
            <a:r>
              <a:rPr lang="en-US" sz="2400" dirty="0" smtClean="0"/>
              <a:t>  divides </a:t>
            </a:r>
            <a:r>
              <a:rPr lang="en-US" sz="2400" i="1" dirty="0" smtClean="0"/>
              <a:t>mg + </a:t>
            </a:r>
            <a:r>
              <a:rPr lang="en-US" sz="2400" i="1" dirty="0" err="1" smtClean="0"/>
              <a:t>nh</a:t>
            </a:r>
            <a:r>
              <a:rPr lang="en-US" sz="2400" i="1" dirty="0" smtClean="0"/>
              <a:t> </a:t>
            </a:r>
            <a:endParaRPr lang="en-US" sz="2400" dirty="0" smtClean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Divisibility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4365104"/>
            <a:ext cx="6840760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    </a:t>
            </a:r>
            <a:r>
              <a:rPr lang="en-US" sz="2000" i="1" dirty="0">
                <a:latin typeface="+mn-lt"/>
              </a:rPr>
              <a:t>b</a:t>
            </a:r>
            <a:r>
              <a:rPr lang="en-US" sz="2000" dirty="0">
                <a:latin typeface="+mn-lt"/>
              </a:rPr>
              <a:t> = 7; </a:t>
            </a:r>
            <a:r>
              <a:rPr lang="en-US" sz="2000" i="1" dirty="0">
                <a:latin typeface="+mn-lt"/>
              </a:rPr>
              <a:t> g</a:t>
            </a:r>
            <a:r>
              <a:rPr lang="en-US" sz="2000" dirty="0">
                <a:latin typeface="+mn-lt"/>
              </a:rPr>
              <a:t> = 14;  </a:t>
            </a:r>
            <a:r>
              <a:rPr lang="en-US" sz="2000" i="1" dirty="0">
                <a:latin typeface="+mn-lt"/>
              </a:rPr>
              <a:t>h</a:t>
            </a:r>
            <a:r>
              <a:rPr lang="en-US" sz="2000" dirty="0">
                <a:latin typeface="+mn-lt"/>
              </a:rPr>
              <a:t> = 63;  </a:t>
            </a:r>
            <a:r>
              <a:rPr lang="en-US" sz="2000" i="1" dirty="0">
                <a:latin typeface="+mn-lt"/>
              </a:rPr>
              <a:t>m</a:t>
            </a:r>
            <a:r>
              <a:rPr lang="en-US" sz="2000" dirty="0">
                <a:latin typeface="+mn-lt"/>
              </a:rPr>
              <a:t> = 3;  </a:t>
            </a:r>
            <a:r>
              <a:rPr lang="en-US" sz="2000" i="1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 = 2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    7 | 14 and 7 | 63.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    To show 7 (3 * 14 + 2 * 63),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    we have (3 * 14 + 2 * 63) = 7(3 * 2 + 2 * 9</a:t>
            </a:r>
            <a:r>
              <a:rPr lang="en-US" sz="2000" dirty="0" smtClean="0">
                <a:latin typeface="+mn-lt"/>
              </a:rPr>
              <a:t>), and </a:t>
            </a:r>
            <a:r>
              <a:rPr lang="en-US" sz="2000" dirty="0">
                <a:latin typeface="+mn-lt"/>
              </a:rPr>
              <a:t>it is obvious that 7 | (7(3 * 2 + 2 * 9)).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any positive integer </a:t>
            </a:r>
            <a:r>
              <a:rPr lang="en-US" i="1" dirty="0" smtClean="0"/>
              <a:t>n </a:t>
            </a:r>
            <a:r>
              <a:rPr lang="en-US" dirty="0" smtClean="0"/>
              <a:t>and any integer </a:t>
            </a:r>
            <a:r>
              <a:rPr lang="en-US" i="1" dirty="0" smtClean="0"/>
              <a:t>a, </a:t>
            </a:r>
            <a:r>
              <a:rPr lang="en-US" dirty="0" smtClean="0"/>
              <a:t>if we divide </a:t>
            </a:r>
            <a:r>
              <a:rPr lang="en-US" i="1" dirty="0" smtClean="0"/>
              <a:t>a</a:t>
            </a:r>
            <a:r>
              <a:rPr lang="en-US" dirty="0" smtClean="0"/>
              <a:t> by </a:t>
            </a:r>
            <a:r>
              <a:rPr lang="en-US" i="1" dirty="0" smtClean="0"/>
              <a:t>n</a:t>
            </a:r>
            <a:r>
              <a:rPr lang="en-US" dirty="0" smtClean="0"/>
              <a:t> we get unique two integers, </a:t>
            </a:r>
            <a:r>
              <a:rPr lang="en-US" i="1" dirty="0" smtClean="0"/>
              <a:t>q</a:t>
            </a:r>
            <a:r>
              <a:rPr lang="en-US" dirty="0" smtClean="0"/>
              <a:t> and r, such that</a:t>
            </a:r>
            <a:r>
              <a:rPr lang="en-US" sz="2800" i="1" dirty="0" smtClean="0"/>
              <a:t>	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 smtClean="0"/>
              <a:t>	</a:t>
            </a:r>
            <a:r>
              <a:rPr lang="en-US" i="1" dirty="0" smtClean="0"/>
              <a:t>a = </a:t>
            </a:r>
            <a:r>
              <a:rPr lang="en-US" i="1" dirty="0" err="1" smtClean="0"/>
              <a:t>qn</a:t>
            </a:r>
            <a:r>
              <a:rPr lang="en-US" i="1" dirty="0" smtClean="0"/>
              <a:t> + r       and      0 ≤ r &lt; n;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Here, q is called the quotient and r is remainder.</a:t>
            </a:r>
          </a:p>
          <a:p>
            <a:pPr lvl="1"/>
            <a:r>
              <a:rPr lang="en-US" dirty="0" smtClean="0"/>
              <a:t>Moreover,  q = [a / n]    	(the integer division function)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   r = a mod n     (the mod function)</a:t>
            </a:r>
          </a:p>
          <a:p>
            <a:pPr marL="457200" lvl="1" indent="0">
              <a:buNone/>
            </a:pPr>
            <a:r>
              <a:rPr lang="en-US" dirty="0" smtClean="0"/>
              <a:t>Examples: 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Let a = 11, n = 4, find q and r</a:t>
            </a:r>
          </a:p>
          <a:p>
            <a:pPr marL="914400" lvl="1" indent="-457200">
              <a:buAutoNum type="arabicParenBoth"/>
            </a:pPr>
            <a:endParaRPr lang="en-US" dirty="0" smtClean="0"/>
          </a:p>
          <a:p>
            <a:pPr marL="914400" lvl="1" indent="-457200">
              <a:buAutoNum type="arabicParenBoth"/>
            </a:pPr>
            <a:r>
              <a:rPr lang="en-US" dirty="0" smtClean="0"/>
              <a:t>Let a = -11, n = 4, find q and 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Division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1.pdf"/>
          <p:cNvPicPr>
            <a:picLocks noChangeAspect="1"/>
          </p:cNvPicPr>
          <p:nvPr/>
        </p:nvPicPr>
        <p:blipFill>
          <a:blip r:embed="rId3"/>
          <a:srcRect l="5882" t="18182" r="4706" b="309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greatest common divisor of </a:t>
            </a:r>
            <a:r>
              <a:rPr lang="en-US" i="1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is the largest integer that divides both </a:t>
            </a:r>
            <a:r>
              <a:rPr lang="en-US" i="1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b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 can use the notation gcd</a:t>
            </a:r>
            <a:r>
              <a:rPr lang="en-US" i="1" dirty="0" smtClean="0">
                <a:ea typeface="+mn-ea"/>
                <a:cs typeface="+mn-cs"/>
              </a:rPr>
              <a:t>(a,b) </a:t>
            </a:r>
            <a:r>
              <a:rPr lang="en-US" dirty="0" smtClean="0">
                <a:ea typeface="+mn-ea"/>
                <a:cs typeface="+mn-cs"/>
              </a:rPr>
              <a:t> to mean the </a:t>
            </a:r>
            <a:r>
              <a:rPr lang="en-US" b="1" dirty="0" smtClean="0">
                <a:ea typeface="+mn-ea"/>
                <a:cs typeface="+mn-cs"/>
              </a:rPr>
              <a:t>greatest common divisor </a:t>
            </a:r>
            <a:r>
              <a:rPr lang="en-US" dirty="0" smtClean="0">
                <a:ea typeface="+mn-ea"/>
                <a:cs typeface="+mn-cs"/>
              </a:rPr>
              <a:t>of </a:t>
            </a:r>
            <a:r>
              <a:rPr lang="en-US" i="1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b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 also define gcd(0,0) = 0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Positive integer </a:t>
            </a:r>
            <a:r>
              <a:rPr lang="en-US" i="1" dirty="0" smtClean="0">
                <a:ea typeface="+mn-ea"/>
                <a:cs typeface="+mn-cs"/>
              </a:rPr>
              <a:t>c </a:t>
            </a:r>
            <a:r>
              <a:rPr lang="en-US" dirty="0" smtClean="0">
                <a:ea typeface="+mn-ea"/>
                <a:cs typeface="+mn-cs"/>
              </a:rPr>
              <a:t>is said to be the gcd of </a:t>
            </a:r>
            <a:r>
              <a:rPr lang="en-US" i="1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if: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i="1" dirty="0" smtClean="0">
                <a:ea typeface="+mn-ea"/>
              </a:rPr>
              <a:t>c </a:t>
            </a:r>
            <a:r>
              <a:rPr lang="en-US" dirty="0" smtClean="0">
                <a:ea typeface="+mn-ea"/>
              </a:rPr>
              <a:t>is a divisor of </a:t>
            </a:r>
            <a:r>
              <a:rPr lang="en-US" i="1" dirty="0" smtClean="0">
                <a:ea typeface="+mn-ea"/>
              </a:rPr>
              <a:t>a </a:t>
            </a:r>
            <a:r>
              <a:rPr lang="en-US" dirty="0" smtClean="0">
                <a:ea typeface="+mn-ea"/>
              </a:rPr>
              <a:t>and </a:t>
            </a:r>
            <a:r>
              <a:rPr lang="en-US" i="1" dirty="0" smtClean="0">
                <a:ea typeface="+mn-ea"/>
              </a:rPr>
              <a:t>b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Any divisor of </a:t>
            </a:r>
            <a:r>
              <a:rPr lang="en-US" i="1" dirty="0" smtClean="0">
                <a:ea typeface="+mn-ea"/>
              </a:rPr>
              <a:t>a </a:t>
            </a:r>
            <a:r>
              <a:rPr lang="en-US" dirty="0" smtClean="0">
                <a:ea typeface="+mn-ea"/>
              </a:rPr>
              <a:t>and </a:t>
            </a:r>
            <a:r>
              <a:rPr lang="en-US" i="1" dirty="0" smtClean="0">
                <a:ea typeface="+mn-ea"/>
              </a:rPr>
              <a:t>b </a:t>
            </a:r>
            <a:r>
              <a:rPr lang="en-US" dirty="0" smtClean="0">
                <a:ea typeface="+mn-ea"/>
              </a:rPr>
              <a:t>is a divisor of </a:t>
            </a:r>
            <a:r>
              <a:rPr lang="en-US" i="1" dirty="0" smtClean="0">
                <a:ea typeface="+mn-ea"/>
              </a:rPr>
              <a:t>c</a:t>
            </a:r>
          </a:p>
          <a:p>
            <a:pPr marL="342900" lvl="1" indent="-342900" fontAlgn="auto"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811" dirty="0" smtClean="0">
                <a:ea typeface="+mn-ea"/>
              </a:rPr>
              <a:t>An equivalent definition is:</a:t>
            </a:r>
          </a:p>
          <a:p>
            <a:pPr marL="342900" lvl="1" indent="-342900" algn="ctr" fontAlgn="auto"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2811" dirty="0" smtClean="0">
                <a:ea typeface="+mn-ea"/>
              </a:rPr>
              <a:t>gcd(</a:t>
            </a:r>
            <a:r>
              <a:rPr lang="en-US" sz="2811" i="1" dirty="0" smtClean="0">
                <a:ea typeface="+mn-ea"/>
              </a:rPr>
              <a:t>a,b) = </a:t>
            </a:r>
            <a:r>
              <a:rPr lang="en-US" sz="2811" dirty="0" smtClean="0">
                <a:ea typeface="+mn-ea"/>
              </a:rPr>
              <a:t>max[</a:t>
            </a:r>
            <a:r>
              <a:rPr lang="en-US" sz="2811" i="1" dirty="0" smtClean="0">
                <a:ea typeface="+mn-ea"/>
              </a:rPr>
              <a:t>k, </a:t>
            </a:r>
            <a:r>
              <a:rPr lang="en-US" sz="2811" dirty="0" smtClean="0">
                <a:ea typeface="+mn-ea"/>
              </a:rPr>
              <a:t>such that </a:t>
            </a:r>
            <a:r>
              <a:rPr lang="en-US" sz="2811" i="1" dirty="0" smtClean="0">
                <a:ea typeface="+mn-ea"/>
              </a:rPr>
              <a:t>k | a </a:t>
            </a:r>
            <a:r>
              <a:rPr lang="en-US" sz="2811" dirty="0" smtClean="0">
                <a:ea typeface="+mn-ea"/>
              </a:rPr>
              <a:t>and </a:t>
            </a:r>
            <a:r>
              <a:rPr lang="en-US" sz="2811" i="1" dirty="0" smtClean="0">
                <a:ea typeface="+mn-ea"/>
              </a:rPr>
              <a:t>k | b]</a:t>
            </a:r>
            <a:endParaRPr lang="en-US" sz="2811" dirty="0" smtClean="0">
              <a:ea typeface="+mn-ea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Greatest Common Divisor (GCD)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763000" cy="48547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Because we require that the greatest common divisor be positive, gcd(</a:t>
            </a:r>
            <a:r>
              <a:rPr lang="en-US" i="1" dirty="0" smtClean="0">
                <a:ea typeface="+mn-ea"/>
                <a:cs typeface="+mn-cs"/>
              </a:rPr>
              <a:t>a,b) = </a:t>
            </a:r>
            <a:r>
              <a:rPr lang="en-US" dirty="0" smtClean="0">
                <a:ea typeface="+mn-ea"/>
                <a:cs typeface="+mn-cs"/>
              </a:rPr>
              <a:t>gcd</a:t>
            </a:r>
            <a:r>
              <a:rPr lang="en-US" i="1" dirty="0" smtClean="0">
                <a:ea typeface="+mn-ea"/>
                <a:cs typeface="+mn-cs"/>
              </a:rPr>
              <a:t>(a,-b) = </a:t>
            </a:r>
            <a:r>
              <a:rPr lang="en-US" dirty="0" smtClean="0">
                <a:ea typeface="+mn-ea"/>
                <a:cs typeface="+mn-cs"/>
              </a:rPr>
              <a:t>gcd</a:t>
            </a:r>
            <a:r>
              <a:rPr lang="en-US" i="1" dirty="0" smtClean="0">
                <a:ea typeface="+mn-ea"/>
                <a:cs typeface="+mn-cs"/>
              </a:rPr>
              <a:t>(-a,b) = </a:t>
            </a:r>
            <a:r>
              <a:rPr lang="en-US" dirty="0" smtClean="0">
                <a:ea typeface="+mn-ea"/>
                <a:cs typeface="+mn-cs"/>
              </a:rPr>
              <a:t>gcd</a:t>
            </a:r>
            <a:r>
              <a:rPr lang="en-US" i="1" dirty="0" smtClean="0">
                <a:ea typeface="+mn-ea"/>
                <a:cs typeface="+mn-cs"/>
              </a:rPr>
              <a:t>(-a,-b)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 general, gcd(</a:t>
            </a:r>
            <a:r>
              <a:rPr lang="en-US" i="1" dirty="0" smtClean="0">
                <a:ea typeface="+mn-ea"/>
                <a:cs typeface="+mn-cs"/>
              </a:rPr>
              <a:t>a,b) = </a:t>
            </a:r>
            <a:r>
              <a:rPr lang="en-US" dirty="0" smtClean="0">
                <a:ea typeface="+mn-ea"/>
                <a:cs typeface="+mn-cs"/>
              </a:rPr>
              <a:t>gcd(| </a:t>
            </a:r>
            <a:r>
              <a:rPr lang="en-US" i="1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  <a:cs typeface="+mn-cs"/>
              </a:rPr>
              <a:t>|, | </a:t>
            </a:r>
            <a:r>
              <a:rPr lang="en-US" i="1" dirty="0" smtClean="0">
                <a:ea typeface="+mn-ea"/>
                <a:cs typeface="+mn-cs"/>
              </a:rPr>
              <a:t>b |)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2000" i="1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Also, because all nonzero integers divide 0, we have gcd(</a:t>
            </a:r>
            <a:r>
              <a:rPr lang="en-US" i="1" dirty="0" smtClean="0">
                <a:ea typeface="+mn-ea"/>
                <a:cs typeface="+mn-cs"/>
              </a:rPr>
              <a:t>a,</a:t>
            </a:r>
            <a:r>
              <a:rPr lang="en-US" dirty="0" smtClean="0">
                <a:ea typeface="+mn-ea"/>
                <a:cs typeface="+mn-cs"/>
              </a:rPr>
              <a:t>0) = | a |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 stated that two integers </a:t>
            </a:r>
            <a:r>
              <a:rPr lang="en-US" i="1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are relatively prime if their only common positive integer factor is 1; this is equivalent to saying that </a:t>
            </a:r>
            <a:r>
              <a:rPr lang="en-US" i="1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are </a:t>
            </a:r>
            <a:r>
              <a:rPr lang="en-US" b="1" dirty="0" smtClean="0">
                <a:ea typeface="+mn-ea"/>
                <a:cs typeface="+mn-cs"/>
              </a:rPr>
              <a:t>relatively prime </a:t>
            </a:r>
            <a:r>
              <a:rPr lang="en-US" dirty="0" smtClean="0">
                <a:ea typeface="+mn-ea"/>
                <a:cs typeface="+mn-cs"/>
              </a:rPr>
              <a:t>if gcd(</a:t>
            </a:r>
            <a:r>
              <a:rPr lang="en-US" i="1" dirty="0" smtClean="0">
                <a:ea typeface="+mn-ea"/>
                <a:cs typeface="+mn-cs"/>
              </a:rPr>
              <a:t>a,b) = 1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GCD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2588361"/>
            <a:ext cx="5382344" cy="461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-1" charset="0"/>
              </a:rPr>
              <a:t>  </a:t>
            </a:r>
            <a:r>
              <a:rPr lang="en-US" sz="2400" dirty="0">
                <a:latin typeface="+mn-lt"/>
              </a:rPr>
              <a:t>gcd(60, 24) =  gcd(60, - 24) =  12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8534400" cy="1077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-1" charset="0"/>
              </a:rPr>
              <a:t> </a:t>
            </a:r>
            <a:r>
              <a:rPr lang="en-US" sz="2000" dirty="0">
                <a:latin typeface="+mn-lt"/>
              </a:rPr>
              <a:t>8 and 15 are relatively prime because the positive divisors of 8 are 1, 2, 4, and 8, and the positive divisors of 15 are 1, 3, 5, and 15. So 1 is the only integer on both lists.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4767064" cy="750168"/>
          </a:xfrm>
        </p:spPr>
        <p:txBody>
          <a:bodyPr/>
          <a:lstStyle/>
          <a:p>
            <a:r>
              <a:rPr lang="en-AU" sz="3200" b="0" dirty="0" smtClean="0"/>
              <a:t>Euclidean Algorithm (EA)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5111750" cy="4785395"/>
          </a:xfrm>
        </p:spPr>
        <p:txBody>
          <a:bodyPr/>
          <a:lstStyle/>
          <a:p>
            <a:r>
              <a:rPr lang="en-AU" sz="2400" dirty="0" smtClean="0"/>
              <a:t>One of the basic techniques of number theory</a:t>
            </a:r>
          </a:p>
          <a:p>
            <a:r>
              <a:rPr lang="en-AU" sz="2400" dirty="0" smtClean="0"/>
              <a:t>Procedure for determining the greatest common divisor of two positive integers</a:t>
            </a:r>
          </a:p>
          <a:p>
            <a:r>
              <a:rPr lang="en-AU" sz="2400" dirty="0"/>
              <a:t>Euclidean </a:t>
            </a:r>
            <a:r>
              <a:rPr lang="en-AU" sz="2400" dirty="0" smtClean="0"/>
              <a:t>Algorithm:</a:t>
            </a:r>
            <a:br>
              <a:rPr lang="en-AU" sz="2400" dirty="0" smtClean="0"/>
            </a:br>
            <a:r>
              <a:rPr lang="en-AU" sz="2400" dirty="0" err="1" smtClean="0"/>
              <a:t>gcd</a:t>
            </a:r>
            <a:r>
              <a:rPr lang="en-AU" sz="2400" dirty="0" smtClean="0"/>
              <a:t>(</a:t>
            </a:r>
            <a:r>
              <a:rPr lang="en-AU" sz="2400" dirty="0" err="1" smtClean="0"/>
              <a:t>a,b</a:t>
            </a:r>
            <a:r>
              <a:rPr lang="en-AU" sz="2400" dirty="0" smtClean="0"/>
              <a:t>) = </a:t>
            </a:r>
            <a:r>
              <a:rPr lang="en-AU" sz="2400" dirty="0" err="1" smtClean="0"/>
              <a:t>gcd</a:t>
            </a:r>
            <a:r>
              <a:rPr lang="en-AU" sz="2400" dirty="0" smtClean="0"/>
              <a:t>(b, a mod b)</a:t>
            </a:r>
          </a:p>
        </p:txBody>
      </p:sp>
      <p:pic>
        <p:nvPicPr>
          <p:cNvPr id="4608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356992"/>
            <a:ext cx="29464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6" ma:contentTypeDescription="Create a new document." ma:contentTypeScope="" ma:versionID="5f57a964a969fa96cffce544ca04598b">
  <xsd:schema xmlns:xsd="http://www.w3.org/2001/XMLSchema" xmlns:xs="http://www.w3.org/2001/XMLSchema" xmlns:p="http://schemas.microsoft.com/office/2006/metadata/properties" xmlns:ns2="837904e5-5329-4e50-8811-0545955fba74" xmlns:ns3="ccaa9185-e72c-47aa-806a-f9ac8cb32082" targetNamespace="http://schemas.microsoft.com/office/2006/metadata/properties" ma:root="true" ma:fieldsID="dbb4e4ad03682abfd7279554c27b24f7" ns2:_="" ns3:_="">
    <xsd:import namespace="837904e5-5329-4e50-8811-0545955fba74"/>
    <xsd:import namespace="ccaa9185-e72c-47aa-806a-f9ac8cb32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a9185-e72c-47aa-806a-f9ac8cb320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A46B41-E45C-48F7-9759-678729675D7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AA3960-B234-4C71-95FB-CA33889C0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751BA4-6B45-4561-9F9E-2D841CD50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904e5-5329-4e50-8811-0545955fba74"/>
    <ds:schemaRef ds:uri="ccaa9185-e72c-47aa-806a-f9ac8cb320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8444</TotalTime>
  <Words>2798</Words>
  <Application>Microsoft Office PowerPoint</Application>
  <PresentationFormat>On-screen Show (4:3)</PresentationFormat>
  <Paragraphs>336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ch01</vt:lpstr>
      <vt:lpstr>1_Blends</vt:lpstr>
      <vt:lpstr>1_Infusion</vt:lpstr>
      <vt:lpstr>Divisibility and Modular Arithmetic</vt:lpstr>
      <vt:lpstr>Divisibility</vt:lpstr>
      <vt:lpstr>Properties of Divisibility</vt:lpstr>
      <vt:lpstr>Properties of Divisibility</vt:lpstr>
      <vt:lpstr>Division Algorithm</vt:lpstr>
      <vt:lpstr>PowerPoint Presentation</vt:lpstr>
      <vt:lpstr>Greatest Common Divisor (GCD)</vt:lpstr>
      <vt:lpstr>GCD</vt:lpstr>
      <vt:lpstr>Euclidean Algorithm (EA)</vt:lpstr>
      <vt:lpstr>Example (EA mathematician style)</vt:lpstr>
      <vt:lpstr>Table 4.1 Euclidean Algorithm Example </vt:lpstr>
      <vt:lpstr>Extended Euclidean Algorithm (EEA)</vt:lpstr>
      <vt:lpstr>Extended Euclidean Algorithm (EEA)</vt:lpstr>
      <vt:lpstr>Modular Arithmetic</vt:lpstr>
      <vt:lpstr>Modular Arithmetic</vt:lpstr>
      <vt:lpstr>Properties of Congruences</vt:lpstr>
      <vt:lpstr>Modular Arithmetic</vt:lpstr>
      <vt:lpstr>More Examples:</vt:lpstr>
      <vt:lpstr>Addition and multiplication tables</vt:lpstr>
      <vt:lpstr>Table 4.2(a) Arithmetic Modulo 8</vt:lpstr>
      <vt:lpstr>Table 4.2(b) Multiplication Modulo 8</vt:lpstr>
      <vt:lpstr>Linear congruence</vt:lpstr>
      <vt:lpstr>Linear congruence</vt:lpstr>
      <vt:lpstr>Linear congruence</vt:lpstr>
      <vt:lpstr>Table 4.2(c)  Additive and Multiplicative Inverses Modulo 8</vt:lpstr>
      <vt:lpstr>Table 4.3 Properties of Modular Arithmetic for Integers in Zn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</dc:title>
  <dc:subject>Lecture Overheads - Ch2</dc:subject>
  <dc:creator>Dr. Sultan Almuhammadi</dc:creator>
  <cp:lastModifiedBy>Sultan Almuhammadi</cp:lastModifiedBy>
  <cp:revision>100</cp:revision>
  <cp:lastPrinted>2009-08-06T03:57:36Z</cp:lastPrinted>
  <dcterms:created xsi:type="dcterms:W3CDTF">2013-02-04T18:58:23Z</dcterms:created>
  <dcterms:modified xsi:type="dcterms:W3CDTF">2021-01-25T06:52:34Z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0x010100B8D80A0EA57A7747A10508C03AE9B5FD</vt:lpwstr>
  </property>
</Properties>
</file>