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19"/>
  </p:notesMasterIdLst>
  <p:sldIdLst>
    <p:sldId id="285" r:id="rId2"/>
    <p:sldId id="312" r:id="rId3"/>
    <p:sldId id="301" r:id="rId4"/>
    <p:sldId id="313" r:id="rId5"/>
    <p:sldId id="314" r:id="rId6"/>
    <p:sldId id="315" r:id="rId7"/>
    <p:sldId id="316" r:id="rId8"/>
    <p:sldId id="317" r:id="rId9"/>
    <p:sldId id="321" r:id="rId10"/>
    <p:sldId id="318" r:id="rId11"/>
    <p:sldId id="319" r:id="rId12"/>
    <p:sldId id="320" r:id="rId13"/>
    <p:sldId id="322" r:id="rId14"/>
    <p:sldId id="325" r:id="rId15"/>
    <p:sldId id="326" r:id="rId16"/>
    <p:sldId id="327" r:id="rId17"/>
    <p:sldId id="32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32" autoAdjust="0"/>
  </p:normalViewPr>
  <p:slideViewPr>
    <p:cSldViewPr>
      <p:cViewPr varScale="1">
        <p:scale>
          <a:sx n="70" d="100"/>
          <a:sy n="70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Sultan KFUPM" userId="0cbaf235bccc99f4" providerId="LiveId" clId="{FD0E6361-EA8C-4962-8996-27516D4B6BA3}"/>
    <pc:docChg chg="modSld">
      <pc:chgData name="Dr. Sultan KFUPM" userId="0cbaf235bccc99f4" providerId="LiveId" clId="{FD0E6361-EA8C-4962-8996-27516D4B6BA3}" dt="2023-08-27T00:22:26.664" v="2" actId="20577"/>
      <pc:docMkLst>
        <pc:docMk/>
      </pc:docMkLst>
      <pc:sldChg chg="modSp mod">
        <pc:chgData name="Dr. Sultan KFUPM" userId="0cbaf235bccc99f4" providerId="LiveId" clId="{FD0E6361-EA8C-4962-8996-27516D4B6BA3}" dt="2023-08-27T00:22:26.664" v="2" actId="20577"/>
        <pc:sldMkLst>
          <pc:docMk/>
          <pc:sldMk cId="1161332041" sldId="321"/>
        </pc:sldMkLst>
        <pc:spChg chg="mod">
          <ac:chgData name="Dr. Sultan KFUPM" userId="0cbaf235bccc99f4" providerId="LiveId" clId="{FD0E6361-EA8C-4962-8996-27516D4B6BA3}" dt="2023-08-27T00:22:26.664" v="2" actId="20577"/>
          <ac:spMkLst>
            <pc:docMk/>
            <pc:sldMk cId="1161332041" sldId="321"/>
            <ac:spMk id="9" creationId="{64334693-5EA4-41A9-8257-9EBBA5F3427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4965EA-5117-4777-A37E-29628DEED442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43118DC-9ADE-4674-9B91-0D368E5D79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812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A8CB0-B256-FB46-8B41-13A19D2B6A57}" type="slidenum">
              <a:rPr lang="en-AU" smtClean="0">
                <a:latin typeface="Arial" pitchFamily="-1" charset="0"/>
              </a:rPr>
              <a:pPr/>
              <a:t>1</a:t>
            </a:fld>
            <a:endParaRPr lang="en-AU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118DC-9ADE-4674-9B91-0D368E5D791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728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118DC-9ADE-4674-9B91-0D368E5D791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9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118DC-9ADE-4674-9B91-0D368E5D791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633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118DC-9ADE-4674-9B91-0D368E5D791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345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118DC-9ADE-4674-9B91-0D368E5D791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453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118DC-9ADE-4674-9B91-0D368E5D791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667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118DC-9ADE-4674-9B91-0D368E5D791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118DC-9ADE-4674-9B91-0D368E5D791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077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118DC-9ADE-4674-9B91-0D368E5D791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2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118DC-9ADE-4674-9B91-0D368E5D791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371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118DC-9ADE-4674-9B91-0D368E5D791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142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118DC-9ADE-4674-9B91-0D368E5D791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351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118DC-9ADE-4674-9B91-0D368E5D791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320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118DC-9ADE-4674-9B91-0D368E5D791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692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118DC-9ADE-4674-9B91-0D368E5D791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38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728913"/>
            <a:ext cx="6096000" cy="7762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0187886"/>
      </p:ext>
    </p:extLst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35530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7988" y="214313"/>
            <a:ext cx="1997075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14313"/>
            <a:ext cx="5843588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359787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214313"/>
            <a:ext cx="7993063" cy="591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658297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35003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29EF890-8711-409B-9866-5CD47ADD6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103DA0FF-FC11-4486-B353-98DF36FC93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509884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75285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71600"/>
            <a:ext cx="3754438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9ABBED8-B2EE-4069-861B-B81FD909F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A1187D-5596-4354-A120-0A08060C85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50366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F3F7320-DC06-4D84-9AB3-B2F039B4E0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A1187D-5596-4354-A120-0A08060C85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49542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4BA88CA-5519-4B1A-92CF-9A28E358EE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AD7A08-37D8-49C0-9292-8A1B922E5B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79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1359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6D21D62-77E1-42A1-9E43-933C42E771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A1187D-5596-4354-A120-0A08060C85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08626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48061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D361E2-348E-481E-B5A7-D91EAC821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14313"/>
            <a:ext cx="730726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68060D-798E-4B73-A925-C8EF159A0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659688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2E2470-7BBC-4971-A3C8-04B3A69E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42A1187D-5596-4354-A120-0A08060C85D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24"/>
          <p:cNvSpPr txBox="1">
            <a:spLocks noChangeArrowheads="1"/>
          </p:cNvSpPr>
          <p:nvPr userDrawn="1"/>
        </p:nvSpPr>
        <p:spPr bwMode="auto">
          <a:xfrm>
            <a:off x="5143500" y="120650"/>
            <a:ext cx="4000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400" b="1">
                <a:solidFill>
                  <a:srgbClr val="FFFF99"/>
                </a:solidFill>
                <a:latin typeface="Times New Roman" pitchFamily="18" charset="0"/>
              </a:rPr>
              <a:t>Dynamic Programming</a:t>
            </a:r>
          </a:p>
        </p:txBody>
      </p:sp>
      <p:sp>
        <p:nvSpPr>
          <p:cNvPr id="6" name="TextBox 25"/>
          <p:cNvSpPr txBox="1">
            <a:spLocks noChangeArrowheads="1"/>
          </p:cNvSpPr>
          <p:nvPr userDrawn="1"/>
        </p:nvSpPr>
        <p:spPr bwMode="auto">
          <a:xfrm>
            <a:off x="68263" y="120650"/>
            <a:ext cx="386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rgbClr val="FFFF99"/>
                </a:solidFill>
                <a:latin typeface="Times New Roman" pitchFamily="18" charset="0"/>
              </a:rPr>
              <a:t>ICS 353: Design and Analysis of Algorithms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transition>
    <p:split orient="vert" dir="in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2195736" y="2276872"/>
            <a:ext cx="6096000" cy="1152128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Quantum Cryptography:</a:t>
            </a:r>
            <a:br>
              <a:rPr lang="en-US" dirty="0"/>
            </a:br>
            <a:r>
              <a:rPr lang="en-US" dirty="0"/>
              <a:t>An Overview</a:t>
            </a:r>
          </a:p>
        </p:txBody>
      </p:sp>
      <p:sp>
        <p:nvSpPr>
          <p:cNvPr id="19459" name="Subtitle 13"/>
          <p:cNvSpPr>
            <a:spLocks noGrp="1"/>
          </p:cNvSpPr>
          <p:nvPr>
            <p:ph type="subTitle" idx="1"/>
          </p:nvPr>
        </p:nvSpPr>
        <p:spPr>
          <a:xfrm>
            <a:off x="1763688" y="5445224"/>
            <a:ext cx="6408712" cy="648072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002060"/>
                </a:solidFill>
              </a:rPr>
              <a:t>ICS 562: Quantum Cryptography</a:t>
            </a:r>
          </a:p>
        </p:txBody>
      </p:sp>
      <p:sp>
        <p:nvSpPr>
          <p:cNvPr id="5" name="Subtitle 13"/>
          <p:cNvSpPr txBox="1">
            <a:spLocks/>
          </p:cNvSpPr>
          <p:nvPr/>
        </p:nvSpPr>
        <p:spPr bwMode="auto">
          <a:xfrm>
            <a:off x="1907704" y="3861048"/>
            <a:ext cx="66247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0000"/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US" sz="1400" kern="0" dirty="0"/>
          </a:p>
          <a:p>
            <a:r>
              <a:rPr lang="en-US" sz="1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Sultan Almuhammadi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A213CE22-262A-465F-AA18-7664A0FA7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"/>
            <a:ext cx="792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 Fahd University of Petroleum &amp; Minerals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151" y="188640"/>
            <a:ext cx="7305305" cy="609600"/>
          </a:xfrm>
        </p:spPr>
        <p:txBody>
          <a:bodyPr/>
          <a:lstStyle/>
          <a:p>
            <a:r>
              <a:rPr lang="en-US" altLang="en-US" sz="4000" dirty="0"/>
              <a:t>What to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65DAB5-C482-43C7-ADFB-E8045DD491AE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4334693-5EA4-41A9-8257-9EBBA5F34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" y="1268413"/>
            <a:ext cx="8524057" cy="3888779"/>
          </a:xfrm>
        </p:spPr>
        <p:txBody>
          <a:bodyPr/>
          <a:lstStyle/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How to prevent or reduce the impact of Quantum Attacks?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Quantum Cryptography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Post-Quantum Cryptography</a:t>
            </a:r>
          </a:p>
          <a:p>
            <a:pPr marL="1009650" lvl="1" indent="-609600"/>
            <a:endParaRPr lang="en-US" altLang="en-US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198528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412428-FE4B-4A1E-9CAF-CBEDD7D0B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52" y="1849978"/>
            <a:ext cx="7674466" cy="5014275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151" y="188640"/>
            <a:ext cx="7305305" cy="609600"/>
          </a:xfrm>
        </p:spPr>
        <p:txBody>
          <a:bodyPr/>
          <a:lstStyle/>
          <a:p>
            <a:r>
              <a:rPr lang="en-US" altLang="en-US" sz="4000" dirty="0"/>
              <a:t>Quantum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65DAB5-C482-43C7-ADFB-E8045DD491AE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4334693-5EA4-41A9-8257-9EBBA5F34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" y="1268413"/>
            <a:ext cx="8524057" cy="3888779"/>
          </a:xfrm>
        </p:spPr>
        <p:txBody>
          <a:bodyPr/>
          <a:lstStyle/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Quantum Cryptography uses the law of quantum mechanics to design quantum-safe cryptosystems.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E.g. BB84 (by 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Bennett and Brassard in 1984) 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/>
            <a:endParaRPr lang="en-US" altLang="en-US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63703099"/>
      </p:ext>
    </p:extLst>
  </p:cSld>
  <p:clrMapOvr>
    <a:masterClrMapping/>
  </p:clrMapOvr>
  <p:transition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151" y="188640"/>
            <a:ext cx="7305305" cy="609600"/>
          </a:xfrm>
        </p:spPr>
        <p:txBody>
          <a:bodyPr/>
          <a:lstStyle/>
          <a:p>
            <a:r>
              <a:rPr lang="en-US" altLang="en-US" sz="4000" dirty="0"/>
              <a:t>Post-Quantum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65DAB5-C482-43C7-ADFB-E8045DD491AE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4334693-5EA4-41A9-8257-9EBBA5F34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" y="1268413"/>
            <a:ext cx="8524057" cy="3888779"/>
          </a:xfrm>
        </p:spPr>
        <p:txBody>
          <a:bodyPr/>
          <a:lstStyle/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Post-Quantum Cryptography is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604020202020204" pitchFamily="34" charset="0"/>
              </a:rPr>
              <a:t> to develop cryptographic systems that are secure against both quantum and classical computers.</a:t>
            </a:r>
          </a:p>
          <a:p>
            <a:pPr marL="1009650" lvl="1" indent="-609600"/>
            <a:r>
              <a:rPr lang="en-US" b="0" i="0" dirty="0">
                <a:solidFill>
                  <a:srgbClr val="333333"/>
                </a:solidFill>
                <a:effectLst/>
                <a:latin typeface="Source Sans Pro" panose="020B0604020202020204" pitchFamily="34" charset="0"/>
              </a:rPr>
              <a:t>Can be implemented on existing computers</a:t>
            </a:r>
          </a:p>
          <a:p>
            <a:pPr marL="1009650" lvl="1" indent="-609600"/>
            <a:r>
              <a:rPr lang="en-US" dirty="0">
                <a:solidFill>
                  <a:srgbClr val="333333"/>
                </a:solidFill>
                <a:latin typeface="Source Sans Pro" panose="020B0604020202020204" pitchFamily="34" charset="0"/>
              </a:rPr>
              <a:t>E.g. Lattice-based Cryptography </a:t>
            </a:r>
          </a:p>
          <a:p>
            <a:pPr marL="1009650" lvl="1" indent="-609600"/>
            <a:r>
              <a:rPr lang="en-US" dirty="0">
                <a:solidFill>
                  <a:srgbClr val="333333"/>
                </a:solidFill>
                <a:latin typeface="Source Sans Pro" panose="020B0604020202020204" pitchFamily="34" charset="0"/>
              </a:rPr>
              <a:t>Lattice Computational Problems</a:t>
            </a:r>
          </a:p>
          <a:p>
            <a:pPr marL="1409700" lvl="2" indent="-609600"/>
            <a:r>
              <a:rPr lang="en-US" dirty="0">
                <a:solidFill>
                  <a:srgbClr val="333333"/>
                </a:solidFill>
                <a:latin typeface="Source Sans Pro" panose="020B0604020202020204" pitchFamily="34" charset="0"/>
              </a:rPr>
              <a:t>Short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604020202020204" pitchFamily="34" charset="0"/>
              </a:rPr>
              <a:t> Vector Problem (SVP)</a:t>
            </a:r>
          </a:p>
          <a:p>
            <a:pPr marL="1409700" lvl="2" indent="-609600"/>
            <a:r>
              <a:rPr lang="en-US" altLang="en-US" dirty="0">
                <a:solidFill>
                  <a:srgbClr val="333333"/>
                </a:solidFill>
                <a:latin typeface="Source Sans Pro" panose="020B0604020202020204" pitchFamily="34" charset="0"/>
                <a:sym typeface="Symbol" panose="05050102010706020507" pitchFamily="18" charset="2"/>
              </a:rPr>
              <a:t>Closest Vector Problem (CVP)</a:t>
            </a:r>
            <a:endParaRPr lang="en-US" altLang="en-US" dirty="0">
              <a:sym typeface="Symbol" panose="05050102010706020507" pitchFamily="18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FD1B67-C11C-43DE-BD7C-C6BDF8C2F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758" y="2969221"/>
            <a:ext cx="3680185" cy="388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29392"/>
      </p:ext>
    </p:extLst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151" y="188640"/>
            <a:ext cx="7305305" cy="609600"/>
          </a:xfrm>
        </p:spPr>
        <p:txBody>
          <a:bodyPr/>
          <a:lstStyle/>
          <a:p>
            <a:r>
              <a:rPr lang="en-US" altLang="en-US" sz="4000" dirty="0"/>
              <a:t>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65DAB5-C482-43C7-ADFB-E8045DD491AE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4334693-5EA4-41A9-8257-9EBBA5F34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" y="1268413"/>
            <a:ext cx="8524057" cy="3888779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Modern Cryptosystems that we commonly use today cannot survive in the Quantum Era.</a:t>
            </a:r>
          </a:p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Post-Quantum Cryptography provides tools that can secure our digital world today and in the Quantum Era.</a:t>
            </a:r>
          </a:p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What is known today to be “secure” against quantum attack might be broken in the future.</a:t>
            </a:r>
          </a:p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Research should continue to find new solutions in the coming years.  </a:t>
            </a:r>
          </a:p>
          <a:p>
            <a:pPr marL="609600" indent="-609600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/>
            <a:endParaRPr lang="en-US" altLang="en-US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8332026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151" y="188640"/>
            <a:ext cx="7305305" cy="609600"/>
          </a:xfrm>
        </p:spPr>
        <p:txBody>
          <a:bodyPr/>
          <a:lstStyle/>
          <a:p>
            <a:r>
              <a:rPr lang="en-US" altLang="en-US" sz="4000" dirty="0"/>
              <a:t>Course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65DAB5-C482-43C7-ADFB-E8045DD491AE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4334693-5EA4-41A9-8257-9EBBA5F34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" y="1268413"/>
            <a:ext cx="8524057" cy="5112915"/>
          </a:xfrm>
        </p:spPr>
        <p:txBody>
          <a:bodyPr/>
          <a:lstStyle/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Introduction to cryptography and cybersecurity </a:t>
            </a:r>
          </a:p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Number theory, Modular arithmetic</a:t>
            </a:r>
          </a:p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Symmetric-key Cryptography, Block ciphers</a:t>
            </a:r>
          </a:p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Public Key Encryption: RSA, Diffie-Hellman,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ElGamal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cryptosystems </a:t>
            </a:r>
          </a:p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Hash functions, Digital Signatures</a:t>
            </a:r>
          </a:p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Quantum information processing, Quantum cryptanalysis</a:t>
            </a:r>
          </a:p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Quantum key distribution protocols </a:t>
            </a:r>
          </a:p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Commitment schemes, Coin-flipping protocols</a:t>
            </a:r>
          </a:p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Post-quantum cryptography  </a:t>
            </a:r>
          </a:p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Quantum money, Quantum one-time pad</a:t>
            </a:r>
          </a:p>
          <a:p>
            <a:pPr marL="609600" indent="-609600"/>
            <a:endParaRPr lang="en-US" altLang="en-US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84596021"/>
      </p:ext>
    </p:extLst>
  </p:cSld>
  <p:clrMapOvr>
    <a:masterClrMapping/>
  </p:clrMapOvr>
  <p:transition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151" y="188640"/>
            <a:ext cx="7305305" cy="609600"/>
          </a:xfrm>
        </p:spPr>
        <p:txBody>
          <a:bodyPr/>
          <a:lstStyle/>
          <a:p>
            <a:r>
              <a:rPr lang="en-US" altLang="en-US" sz="4000" dirty="0"/>
              <a:t>Course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65DAB5-C482-43C7-ADFB-E8045DD491AE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15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8F6C92F-FD14-42BB-2E60-37FCA3029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170546"/>
              </p:ext>
            </p:extLst>
          </p:nvPr>
        </p:nvGraphicFramePr>
        <p:xfrm>
          <a:off x="1371151" y="1962240"/>
          <a:ext cx="6192688" cy="2933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01049">
                  <a:extLst>
                    <a:ext uri="{9D8B030D-6E8A-4147-A177-3AD203B41FA5}">
                      <a16:colId xmlns:a16="http://schemas.microsoft.com/office/drawing/2014/main" val="3876116617"/>
                    </a:ext>
                  </a:extLst>
                </a:gridCol>
                <a:gridCol w="1191639">
                  <a:extLst>
                    <a:ext uri="{9D8B030D-6E8A-4147-A177-3AD203B41FA5}">
                      <a16:colId xmlns:a16="http://schemas.microsoft.com/office/drawing/2014/main" val="2681141852"/>
                    </a:ext>
                  </a:extLst>
                </a:gridCol>
              </a:tblGrid>
              <a:tr h="73338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Coursework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07868"/>
                  </a:ext>
                </a:extLst>
              </a:tr>
              <a:tr h="73338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      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64526"/>
                  </a:ext>
                </a:extLst>
              </a:tr>
              <a:tr h="73338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Midterm Exam     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998033"/>
                  </a:ext>
                </a:extLst>
              </a:tr>
              <a:tr h="73338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Exam  (comprehensive)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720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431275"/>
      </p:ext>
    </p:extLst>
  </p:cSld>
  <p:clrMapOvr>
    <a:masterClrMapping/>
  </p:clrMapOvr>
  <p:transition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151" y="188640"/>
            <a:ext cx="7305305" cy="609600"/>
          </a:xfrm>
        </p:spPr>
        <p:txBody>
          <a:bodyPr/>
          <a:lstStyle/>
          <a:p>
            <a:r>
              <a:rPr lang="en-US" altLang="en-US" sz="4000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65DAB5-C482-43C7-ADFB-E8045DD491AE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4334693-5EA4-41A9-8257-9EBBA5F34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" y="1268413"/>
            <a:ext cx="7947993" cy="5112915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-182880" algn="l"/>
                <a:tab pos="182880" algn="l"/>
                <a:tab pos="411480" algn="l"/>
                <a:tab pos="640080" algn="l"/>
                <a:tab pos="868680" algn="l"/>
                <a:tab pos="1097280" algn="l"/>
                <a:tab pos="1325880" algn="l"/>
                <a:tab pos="1554480" algn="l"/>
                <a:tab pos="1783080" algn="l"/>
                <a:tab pos="2011680" algn="l"/>
                <a:tab pos="2240280" algn="l"/>
                <a:tab pos="2468880" algn="l"/>
                <a:tab pos="2697480" algn="l"/>
                <a:tab pos="2926080" algn="l"/>
                <a:tab pos="3154680" algn="l"/>
                <a:tab pos="3314700" algn="l"/>
                <a:tab pos="3611880" algn="l"/>
                <a:tab pos="3840480" algn="l"/>
                <a:tab pos="4069080" algn="l"/>
                <a:tab pos="4297680" algn="l"/>
                <a:tab pos="4526280" algn="l"/>
                <a:tab pos="4754880" algn="l"/>
                <a:tab pos="5143500" algn="l"/>
                <a:tab pos="532638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 completion of this course, you should be able to: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-182880" algn="l"/>
                <a:tab pos="182880" algn="l"/>
                <a:tab pos="411480" algn="l"/>
                <a:tab pos="640080" algn="l"/>
                <a:tab pos="868680" algn="l"/>
                <a:tab pos="1097280" algn="l"/>
                <a:tab pos="1325880" algn="l"/>
                <a:tab pos="1554480" algn="l"/>
                <a:tab pos="1783080" algn="l"/>
                <a:tab pos="2011680" algn="l"/>
                <a:tab pos="2240280" algn="l"/>
                <a:tab pos="2468880" algn="l"/>
                <a:tab pos="2697480" algn="l"/>
                <a:tab pos="2926080" algn="l"/>
                <a:tab pos="3154680" algn="l"/>
                <a:tab pos="3314700" algn="l"/>
                <a:tab pos="3611880" algn="l"/>
                <a:tab pos="3840480" algn="l"/>
                <a:tab pos="4069080" algn="l"/>
                <a:tab pos="4297680" algn="l"/>
                <a:tab pos="4526280" algn="l"/>
                <a:tab pos="4754880" algn="l"/>
                <a:tab pos="5143500" algn="l"/>
                <a:tab pos="532638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Describe the setups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the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security issues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some existing cryptosystems.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-182880" algn="l"/>
                <a:tab pos="182880" algn="l"/>
                <a:tab pos="411480" algn="l"/>
                <a:tab pos="640080" algn="l"/>
                <a:tab pos="868680" algn="l"/>
                <a:tab pos="1097280" algn="l"/>
                <a:tab pos="1325880" algn="l"/>
                <a:tab pos="1554480" algn="l"/>
                <a:tab pos="1783080" algn="l"/>
                <a:tab pos="2011680" algn="l"/>
                <a:tab pos="2240280" algn="l"/>
                <a:tab pos="2468880" algn="l"/>
                <a:tab pos="2697480" algn="l"/>
                <a:tab pos="2926080" algn="l"/>
                <a:tab pos="3154680" algn="l"/>
                <a:tab pos="3314700" algn="l"/>
                <a:tab pos="3611880" algn="l"/>
                <a:tab pos="3840480" algn="l"/>
                <a:tab pos="4069080" algn="l"/>
                <a:tab pos="4297680" algn="l"/>
                <a:tab pos="4526280" algn="l"/>
                <a:tab pos="4754880" algn="l"/>
                <a:tab pos="5143500" algn="l"/>
                <a:tab pos="532638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Explain foundational concepts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quantum information security and their applications.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-182880" algn="l"/>
                <a:tab pos="182880" algn="l"/>
                <a:tab pos="411480" algn="l"/>
                <a:tab pos="640080" algn="l"/>
                <a:tab pos="868680" algn="l"/>
                <a:tab pos="1097280" algn="l"/>
                <a:tab pos="1325880" algn="l"/>
                <a:tab pos="1554480" algn="l"/>
                <a:tab pos="1783080" algn="l"/>
                <a:tab pos="2011680" algn="l"/>
                <a:tab pos="2240280" algn="l"/>
                <a:tab pos="2468880" algn="l"/>
                <a:tab pos="2697480" algn="l"/>
                <a:tab pos="2926080" algn="l"/>
                <a:tab pos="3154680" algn="l"/>
                <a:tab pos="3314700" algn="l"/>
                <a:tab pos="3611880" algn="l"/>
                <a:tab pos="3840480" algn="l"/>
                <a:tab pos="4069080" algn="l"/>
                <a:tab pos="4297680" algn="l"/>
                <a:tab pos="4526280" algn="l"/>
                <a:tab pos="4754880" algn="l"/>
                <a:tab pos="5143500" algn="l"/>
                <a:tab pos="532638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Apply number theory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concepts in modern and quantum cryptography.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-182880" algn="l"/>
                <a:tab pos="182880" algn="l"/>
                <a:tab pos="411480" algn="l"/>
                <a:tab pos="640080" algn="l"/>
                <a:tab pos="868680" algn="l"/>
                <a:tab pos="1097280" algn="l"/>
                <a:tab pos="1325880" algn="l"/>
                <a:tab pos="1554480" algn="l"/>
                <a:tab pos="1783080" algn="l"/>
                <a:tab pos="2011680" algn="l"/>
                <a:tab pos="2240280" algn="l"/>
                <a:tab pos="2468880" algn="l"/>
                <a:tab pos="2697480" algn="l"/>
                <a:tab pos="2926080" algn="l"/>
                <a:tab pos="3154680" algn="l"/>
                <a:tab pos="3314700" algn="l"/>
                <a:tab pos="3611880" algn="l"/>
                <a:tab pos="3840480" algn="l"/>
                <a:tab pos="4069080" algn="l"/>
                <a:tab pos="4297680" algn="l"/>
                <a:tab pos="4526280" algn="l"/>
                <a:tab pos="4754880" algn="l"/>
                <a:tab pos="5143500" algn="l"/>
                <a:tab pos="532638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Apply advanced cryptanalysis techniques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 quantum computers.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-182880" algn="l"/>
                <a:tab pos="182880" algn="l"/>
                <a:tab pos="411480" algn="l"/>
                <a:tab pos="640080" algn="l"/>
                <a:tab pos="868680" algn="l"/>
                <a:tab pos="1097280" algn="l"/>
                <a:tab pos="1325880" algn="l"/>
                <a:tab pos="1554480" algn="l"/>
                <a:tab pos="1783080" algn="l"/>
                <a:tab pos="2011680" algn="l"/>
                <a:tab pos="2240280" algn="l"/>
                <a:tab pos="2468880" algn="l"/>
                <a:tab pos="2697480" algn="l"/>
                <a:tab pos="2926080" algn="l"/>
                <a:tab pos="3154680" algn="l"/>
                <a:tab pos="3314700" algn="l"/>
                <a:tab pos="3611880" algn="l"/>
                <a:tab pos="3840480" algn="l"/>
                <a:tab pos="4069080" algn="l"/>
                <a:tab pos="4297680" algn="l"/>
                <a:tab pos="4526280" algn="l"/>
                <a:tab pos="4754880" algn="l"/>
                <a:tab pos="5143500" algn="l"/>
                <a:tab pos="532638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Design and analyze a crypto-scheme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 achieves some security requirements.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-182880" algn="l"/>
                <a:tab pos="182880" algn="l"/>
                <a:tab pos="411480" algn="l"/>
                <a:tab pos="640080" algn="l"/>
                <a:tab pos="868680" algn="l"/>
                <a:tab pos="1097280" algn="l"/>
                <a:tab pos="1325880" algn="l"/>
                <a:tab pos="1554480" algn="l"/>
                <a:tab pos="1783080" algn="l"/>
                <a:tab pos="2011680" algn="l"/>
                <a:tab pos="2240280" algn="l"/>
                <a:tab pos="2468880" algn="l"/>
                <a:tab pos="2697480" algn="l"/>
                <a:tab pos="2926080" algn="l"/>
                <a:tab pos="3154680" algn="l"/>
                <a:tab pos="3314700" algn="l"/>
                <a:tab pos="3611880" algn="l"/>
                <a:tab pos="3840480" algn="l"/>
                <a:tab pos="4069080" algn="l"/>
                <a:tab pos="4297680" algn="l"/>
                <a:tab pos="4526280" algn="l"/>
                <a:tab pos="4754880" algn="l"/>
                <a:tab pos="5143500" algn="l"/>
                <a:tab pos="532638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Search and utilize information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conventional and quantum algorithms from a variety of sources.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9600" indent="-609600"/>
            <a:endParaRPr lang="en-US" altLang="en-US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9442876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151" y="188640"/>
            <a:ext cx="7305305" cy="609600"/>
          </a:xfrm>
        </p:spPr>
        <p:txBody>
          <a:bodyPr/>
          <a:lstStyle/>
          <a:p>
            <a:endParaRPr lang="en-US" alt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65DAB5-C482-43C7-ADFB-E8045DD491AE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4334693-5EA4-41A9-8257-9EBBA5F34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" y="1268413"/>
            <a:ext cx="8524057" cy="3888779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/>
            <a:endParaRPr lang="en-US" altLang="en-US" dirty="0">
              <a:sym typeface="Symbol" panose="05050102010706020507" pitchFamily="18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D90C9-CC13-48BE-B2FA-0C0427CC8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" y="1157071"/>
            <a:ext cx="9144000" cy="5232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5EBA5A-A3B6-497B-B41B-4B636272AB04}"/>
              </a:ext>
            </a:extLst>
          </p:cNvPr>
          <p:cNvSpPr txBox="1"/>
          <p:nvPr/>
        </p:nvSpPr>
        <p:spPr>
          <a:xfrm>
            <a:off x="1440020" y="4266148"/>
            <a:ext cx="6263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>
                    <a:lumMod val="95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9953747"/>
      </p:ext>
    </p:extLst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151" y="188640"/>
            <a:ext cx="7305305" cy="609600"/>
          </a:xfrm>
        </p:spPr>
        <p:txBody>
          <a:bodyPr/>
          <a:lstStyle/>
          <a:p>
            <a:r>
              <a:rPr lang="en-US" sz="4000"/>
              <a:t>What is Cryptography?</a:t>
            </a:r>
            <a:endParaRPr lang="en-US" alt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65DAB5-C482-43C7-ADFB-E8045DD491AE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772DE-15CB-48AB-8A53-5072E8481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" y="1157071"/>
            <a:ext cx="9144000" cy="523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74616"/>
      </p:ext>
    </p:extLst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151" y="188640"/>
            <a:ext cx="7305305" cy="609600"/>
          </a:xfrm>
        </p:spPr>
        <p:txBody>
          <a:bodyPr/>
          <a:lstStyle/>
          <a:p>
            <a:r>
              <a:rPr lang="en-US" sz="4000" dirty="0"/>
              <a:t>What is Cryptography?</a:t>
            </a:r>
            <a:endParaRPr lang="en-US" alt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65DAB5-C482-43C7-ADFB-E8045DD491AE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4334693-5EA4-41A9-8257-9EBBA5F34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268413"/>
            <a:ext cx="6723856" cy="3096691"/>
          </a:xfrm>
        </p:spPr>
        <p:txBody>
          <a:bodyPr/>
          <a:lstStyle/>
          <a:p>
            <a:pPr marL="609600" indent="-6096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art of secret writing</a:t>
            </a:r>
          </a:p>
          <a:p>
            <a:pPr marL="609600" indent="-60960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Very old technique</a:t>
            </a:r>
          </a:p>
          <a:p>
            <a:pPr marL="609600" indent="-60960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Ceasar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Method (Shift cipher)</a:t>
            </a:r>
          </a:p>
          <a:p>
            <a:pPr marL="609600" indent="-60960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DWWDN DW GDZQ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( - 3 )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ATTACK AT DAWN</a:t>
            </a:r>
          </a:p>
          <a:p>
            <a:pPr marL="609600" indent="-60960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00050" lvl="1" indent="0">
              <a:buNone/>
            </a:pPr>
            <a:endParaRPr lang="en-US" altLang="en-US" dirty="0">
              <a:sym typeface="Symbol" panose="05050102010706020507" pitchFamily="18" charset="2"/>
            </a:endParaRPr>
          </a:p>
          <a:p>
            <a:pPr marL="800100" lvl="2" indent="0">
              <a:buNone/>
            </a:pPr>
            <a:endParaRPr lang="en-US" altLang="en-US" dirty="0">
              <a:sym typeface="Symbol" panose="05050102010706020507" pitchFamily="18" charset="2"/>
            </a:endParaRPr>
          </a:p>
          <a:p>
            <a:pPr marL="1009650" lvl="1" indent="-609600"/>
            <a:endParaRPr lang="en-US" altLang="en-US" dirty="0">
              <a:sym typeface="Symbol" panose="05050102010706020507" pitchFamily="18" charset="2"/>
            </a:endParaRPr>
          </a:p>
        </p:txBody>
      </p:sp>
      <p:pic>
        <p:nvPicPr>
          <p:cNvPr id="1030" name="Picture 6" descr="Tales from the History of Cryptography - JSTOR Daily">
            <a:extLst>
              <a:ext uri="{FF2B5EF4-FFF2-40B4-BE49-F238E27FC236}">
                <a16:creationId xmlns:a16="http://schemas.microsoft.com/office/drawing/2014/main" id="{6FD5EE0F-2EC7-4A1B-8CB8-888B4118E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86" y="1197508"/>
            <a:ext cx="2388921" cy="136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Julius Caesar - Wikipedia">
            <a:extLst>
              <a:ext uri="{FF2B5EF4-FFF2-40B4-BE49-F238E27FC236}">
                <a16:creationId xmlns:a16="http://schemas.microsoft.com/office/drawing/2014/main" id="{8A49B16E-1959-413C-9711-CD9AB5A2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620" y="3035077"/>
            <a:ext cx="1292944" cy="233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97031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151" y="188640"/>
            <a:ext cx="7305305" cy="609600"/>
          </a:xfrm>
        </p:spPr>
        <p:txBody>
          <a:bodyPr/>
          <a:lstStyle/>
          <a:p>
            <a:r>
              <a:rPr lang="en-US" sz="4000" dirty="0"/>
              <a:t>History</a:t>
            </a:r>
            <a:endParaRPr lang="en-US" alt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65DAB5-C482-43C7-ADFB-E8045DD491AE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4334693-5EA4-41A9-8257-9EBBA5F34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" y="1268413"/>
            <a:ext cx="6964313" cy="309669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Enigma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(1923)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00050" lvl="1" indent="0">
              <a:buNone/>
            </a:pPr>
            <a:endParaRPr lang="en-US" altLang="en-US" dirty="0">
              <a:sym typeface="Symbol" panose="05050102010706020507" pitchFamily="18" charset="2"/>
            </a:endParaRPr>
          </a:p>
          <a:p>
            <a:pPr marL="800100" lvl="2" indent="0">
              <a:buNone/>
            </a:pPr>
            <a:endParaRPr lang="en-US" altLang="en-US" dirty="0">
              <a:sym typeface="Symbol" panose="05050102010706020507" pitchFamily="18" charset="2"/>
            </a:endParaRPr>
          </a:p>
          <a:p>
            <a:pPr marL="1009650" lvl="1" indent="-609600"/>
            <a:endParaRPr lang="en-US" altLang="en-US" dirty="0">
              <a:sym typeface="Symbol" panose="05050102010706020507" pitchFamily="18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24CA3-D660-472F-9C56-420728CBD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268413"/>
            <a:ext cx="6649169" cy="498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68151"/>
      </p:ext>
    </p:extLst>
  </p:cSld>
  <p:clrMapOvr>
    <a:masterClrMapping/>
  </p:clrMapOvr>
  <p:transition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151" y="188640"/>
            <a:ext cx="7305305" cy="609600"/>
          </a:xfrm>
        </p:spPr>
        <p:txBody>
          <a:bodyPr/>
          <a:lstStyle/>
          <a:p>
            <a:r>
              <a:rPr lang="en-US" sz="4000" dirty="0"/>
              <a:t>Modern Cryptography</a:t>
            </a:r>
            <a:endParaRPr lang="en-US" alt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65DAB5-C482-43C7-ADFB-E8045DD491AE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4334693-5EA4-41A9-8257-9EBBA5F34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" y="1268413"/>
            <a:ext cx="6964313" cy="3096691"/>
          </a:xfrm>
        </p:spPr>
        <p:txBody>
          <a:bodyPr/>
          <a:lstStyle/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(1970’s)</a:t>
            </a:r>
          </a:p>
          <a:p>
            <a:pPr marL="609600" indent="-6096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Cryptography is based on science and math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Information Theory	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Number Theory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cryptosystem depends only on the “key”</a:t>
            </a:r>
          </a:p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Block Ciphers  (Symmetric-key)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DES  (1977)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AES  (2001)</a:t>
            </a:r>
            <a:endParaRPr lang="en-US" altLang="en-US" dirty="0">
              <a:sym typeface="Symbol" panose="05050102010706020507" pitchFamily="18" charset="2"/>
            </a:endParaRPr>
          </a:p>
          <a:p>
            <a:pPr marL="800100" lvl="2" indent="0">
              <a:buNone/>
            </a:pPr>
            <a:endParaRPr lang="en-US" altLang="en-US" dirty="0">
              <a:sym typeface="Symbol" panose="05050102010706020507" pitchFamily="18" charset="2"/>
            </a:endParaRPr>
          </a:p>
          <a:p>
            <a:pPr marL="1009650" lvl="1" indent="-609600"/>
            <a:endParaRPr lang="en-US" altLang="en-US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5957905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151" y="188640"/>
            <a:ext cx="7305305" cy="609600"/>
          </a:xfrm>
        </p:spPr>
        <p:txBody>
          <a:bodyPr/>
          <a:lstStyle/>
          <a:p>
            <a:r>
              <a:rPr lang="en-US" sz="4000" dirty="0"/>
              <a:t>Public-Key Cryptography</a:t>
            </a:r>
            <a:endParaRPr lang="en-US" alt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65DAB5-C482-43C7-ADFB-E8045DD491AE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4334693-5EA4-41A9-8257-9EBBA5F34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" y="1268413"/>
            <a:ext cx="6964313" cy="3888779"/>
          </a:xfrm>
        </p:spPr>
        <p:txBody>
          <a:bodyPr/>
          <a:lstStyle/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(1980’s)</a:t>
            </a:r>
          </a:p>
          <a:p>
            <a:pPr marL="609600" indent="-6096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Public-key (Asymmetric) Cryptography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Public-key Encryption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Digital Signatures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Key-Exchange Protocols</a:t>
            </a:r>
          </a:p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security depends on computational problems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RSA (depends on integer factorization) </a:t>
            </a:r>
          </a:p>
          <a:p>
            <a:pPr marL="1009650" lvl="1" indent="-609600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ElGamal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(depends on DLP)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Elliptic-Curve cryptography  (Curve-based)</a:t>
            </a:r>
          </a:p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Applications: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Public-key cryptography has many applications in securing today’s cyberspace, and almost everything we do on the internet.  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Emails, Online-Banking, Cloud Computing, etc.</a:t>
            </a:r>
            <a:endParaRPr lang="en-US" altLang="en-US" dirty="0">
              <a:sym typeface="Symbol" panose="05050102010706020507" pitchFamily="18" charset="2"/>
            </a:endParaRPr>
          </a:p>
          <a:p>
            <a:pPr marL="800100" lvl="2" indent="0">
              <a:buNone/>
            </a:pPr>
            <a:endParaRPr lang="en-US" altLang="en-US" dirty="0">
              <a:sym typeface="Symbol" panose="05050102010706020507" pitchFamily="18" charset="2"/>
            </a:endParaRPr>
          </a:p>
          <a:p>
            <a:pPr marL="1009650" lvl="1" indent="-609600"/>
            <a:endParaRPr lang="en-US" altLang="en-US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5041715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151" y="188640"/>
            <a:ext cx="7305305" cy="609600"/>
          </a:xfrm>
        </p:spPr>
        <p:txBody>
          <a:bodyPr/>
          <a:lstStyle/>
          <a:p>
            <a:r>
              <a:rPr lang="en-US" sz="4000" dirty="0"/>
              <a:t>Quantum Computing</a:t>
            </a:r>
            <a:endParaRPr lang="en-US" alt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65DAB5-C482-43C7-ADFB-E8045DD491AE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4334693-5EA4-41A9-8257-9EBBA5F34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" y="1268413"/>
            <a:ext cx="8524057" cy="5040907"/>
          </a:xfrm>
        </p:spPr>
        <p:txBody>
          <a:bodyPr/>
          <a:lstStyle/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Quantum computing speeds up classical computations drastically. </a:t>
            </a:r>
          </a:p>
          <a:p>
            <a:pPr marL="609600" indent="-609600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Shor’s Algorithm: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Exponential speedup for Integer Factorization</a:t>
            </a:r>
          </a:p>
          <a:p>
            <a:pPr marL="1009650" lvl="1" indent="-609600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1009650" lvl="1" indent="-609600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1009650" lvl="1" indent="-609600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Grover’s Algorithm: 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Quadratic speedup for Searching Problem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81AEB-7A21-4A14-9C80-28D9B77E8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481" y="2060848"/>
            <a:ext cx="2085975" cy="1895475"/>
          </a:xfrm>
          <a:prstGeom prst="rect">
            <a:avLst/>
          </a:prstGeom>
        </p:spPr>
      </p:pic>
      <p:pic>
        <p:nvPicPr>
          <p:cNvPr id="1026" name="Picture 2" descr="Quantum Computing (CST Part II) - Lecture 8: Quantum Search">
            <a:extLst>
              <a:ext uri="{FF2B5EF4-FFF2-40B4-BE49-F238E27FC236}">
                <a16:creationId xmlns:a16="http://schemas.microsoft.com/office/drawing/2014/main" id="{6CA3C9BC-A798-488F-8B2B-4CB946519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81" y="4199929"/>
            <a:ext cx="15335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824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151" y="188640"/>
            <a:ext cx="7305305" cy="609600"/>
          </a:xfrm>
        </p:spPr>
        <p:txBody>
          <a:bodyPr/>
          <a:lstStyle/>
          <a:p>
            <a:r>
              <a:rPr lang="en-US" sz="4000" dirty="0"/>
              <a:t>Quantum Attacks</a:t>
            </a:r>
            <a:endParaRPr lang="en-US" alt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65DAB5-C482-43C7-ADFB-E8045DD491AE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4334693-5EA4-41A9-8257-9EBBA5F34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" y="1268413"/>
            <a:ext cx="8524057" cy="3888779"/>
          </a:xfrm>
        </p:spPr>
        <p:txBody>
          <a:bodyPr/>
          <a:lstStyle/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Huge impact on Cryptography in the Quantum Era:</a:t>
            </a:r>
          </a:p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Potential Quantum Attacks on Modern Cryptography: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Solving Factorizations: Breaks RSA,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ElGamal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ECDSA, etc.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Speedup in Searching: High risks on Secure Hashing, Blockchain, Cryptocurrency. </a:t>
            </a:r>
            <a:endParaRPr lang="en-US" altLang="en-US" dirty="0">
              <a:sym typeface="Symbol" panose="05050102010706020507" pitchFamily="18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7458B-E319-4536-A583-0E22AF79C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08" y="3393966"/>
            <a:ext cx="5868144" cy="32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73111"/>
      </p:ext>
    </p:extLst>
  </p:cSld>
  <p:clrMapOvr>
    <a:masterClrMapping/>
  </p:clrMapOvr>
  <p:transition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151" y="188640"/>
            <a:ext cx="7305305" cy="609600"/>
          </a:xfrm>
        </p:spPr>
        <p:txBody>
          <a:bodyPr/>
          <a:lstStyle/>
          <a:p>
            <a:r>
              <a:rPr lang="en-US" altLang="en-US" sz="4000" dirty="0"/>
              <a:t>Impact on Cryptocurrency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65DAB5-C482-43C7-ADFB-E8045DD491AE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4334693-5EA4-41A9-8257-9EBBA5F34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" y="1268413"/>
            <a:ext cx="8524057" cy="3888779"/>
          </a:xfrm>
        </p:spPr>
        <p:txBody>
          <a:bodyPr/>
          <a:lstStyle/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Cryptocurrency Industry will be at high risk in the Quantum Era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Market cap: Over 1 Trillion Dollars.  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Most of major coins (Bitcoin, Ethereum) are based on DLP and ECDSA (vulnerable to quantum attack)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Only small portion of cryptocurrency is quantum-safe as of today.</a:t>
            </a:r>
          </a:p>
          <a:p>
            <a:pPr marL="1009650" lvl="1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&gt; 99.98% of the total market cap is not protected against quantum attack.</a:t>
            </a:r>
          </a:p>
          <a:p>
            <a:pPr marL="1009650" lvl="1" indent="-609600"/>
            <a:endParaRPr lang="en-US" altLang="en-US" dirty="0">
              <a:sym typeface="Symbol" panose="05050102010706020507" pitchFamily="18" charset="2"/>
            </a:endParaRPr>
          </a:p>
        </p:txBody>
      </p:sp>
      <p:pic>
        <p:nvPicPr>
          <p:cNvPr id="3076" name="Picture 4" descr="4. Bitcoin Gold - Dodge that Dogecoin and 6 other cryptocurrencies before  it is too late | The Economic Times">
            <a:extLst>
              <a:ext uri="{FF2B5EF4-FFF2-40B4-BE49-F238E27FC236}">
                <a16:creationId xmlns:a16="http://schemas.microsoft.com/office/drawing/2014/main" id="{40ABA69C-88B2-4B9D-A716-442AA2BDA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6" y="4423813"/>
            <a:ext cx="2407275" cy="206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thereum - Wikipedia">
            <a:extLst>
              <a:ext uri="{FF2B5EF4-FFF2-40B4-BE49-F238E27FC236}">
                <a16:creationId xmlns:a16="http://schemas.microsoft.com/office/drawing/2014/main" id="{91BD5351-1754-4E9C-BFA2-691E95719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13" y="4565824"/>
            <a:ext cx="2008013" cy="20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OTA (@iota) | Twitter">
            <a:extLst>
              <a:ext uri="{FF2B5EF4-FFF2-40B4-BE49-F238E27FC236}">
                <a16:creationId xmlns:a16="http://schemas.microsoft.com/office/drawing/2014/main" id="{4CC92479-0883-47A9-BCD2-BD702717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74" y="4430711"/>
            <a:ext cx="2393625" cy="239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0CDE89-14DC-408F-ADC6-DEDFFA91DB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8154" y="4653136"/>
            <a:ext cx="2008013" cy="200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32041"/>
      </p:ext>
    </p:extLst>
  </p:cSld>
  <p:clrMapOvr>
    <a:masterClrMapping/>
  </p:clrMapOvr>
  <p:transition>
    <p:split orient="vert" dir="in"/>
  </p:transition>
</p:sld>
</file>

<file path=ppt/theme/theme1.xml><?xml version="1.0" encoding="utf-8"?>
<a:theme xmlns:a="http://schemas.openxmlformats.org/drawingml/2006/main" name="Theme2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20986</TotalTime>
  <Words>654</Words>
  <Application>Microsoft Office PowerPoint</Application>
  <PresentationFormat>On-screen Show (4:3)</PresentationFormat>
  <Paragraphs>153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</vt:lpstr>
      <vt:lpstr>Calibri</vt:lpstr>
      <vt:lpstr>Source Sans Pro</vt:lpstr>
      <vt:lpstr>Tahoma</vt:lpstr>
      <vt:lpstr>Times New Roman</vt:lpstr>
      <vt:lpstr>Wingdings</vt:lpstr>
      <vt:lpstr>Theme2</vt:lpstr>
      <vt:lpstr>Quantum Cryptography: An Overview</vt:lpstr>
      <vt:lpstr>What is Cryptography?</vt:lpstr>
      <vt:lpstr>What is Cryptography?</vt:lpstr>
      <vt:lpstr>History</vt:lpstr>
      <vt:lpstr>Modern Cryptography</vt:lpstr>
      <vt:lpstr>Public-Key Cryptography</vt:lpstr>
      <vt:lpstr>Quantum Computing</vt:lpstr>
      <vt:lpstr>Quantum Attacks</vt:lpstr>
      <vt:lpstr>Impact on Cryptocurrency</vt:lpstr>
      <vt:lpstr>What to Do?</vt:lpstr>
      <vt:lpstr>Quantum Cryptography</vt:lpstr>
      <vt:lpstr>Post-Quantum Cryptography</vt:lpstr>
      <vt:lpstr>Remarks</vt:lpstr>
      <vt:lpstr>Course Topics</vt:lpstr>
      <vt:lpstr>Course Evaluation</vt:lpstr>
      <vt:lpstr>Conclusion</vt:lpstr>
      <vt:lpstr>PowerPoint Presentation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Algorithms</dc:title>
  <dc:creator>Dr. Sultan Almuhammadi</dc:creator>
  <cp:lastModifiedBy>Sultan Ahmad Al-Muhammadi</cp:lastModifiedBy>
  <cp:revision>1466</cp:revision>
  <dcterms:created xsi:type="dcterms:W3CDTF">2010-02-19T17:36:10Z</dcterms:created>
  <dcterms:modified xsi:type="dcterms:W3CDTF">2023-08-27T01:51:26Z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TC300033031033</vt:lpwstr>
  </property>
</Properties>
</file>