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 id="2147483676" r:id="rId2"/>
    <p:sldMasterId id="2147483677" r:id="rId3"/>
    <p:sldMasterId id="2147483678" r:id="rId4"/>
  </p:sldMasterIdLst>
  <p:notesMasterIdLst>
    <p:notesMasterId r:id="rId28"/>
  </p:notesMasterIdLst>
  <p:sldIdLst>
    <p:sldId id="256" r:id="rId5"/>
    <p:sldId id="259" r:id="rId6"/>
    <p:sldId id="258" r:id="rId7"/>
    <p:sldId id="262" r:id="rId8"/>
    <p:sldId id="263" r:id="rId9"/>
    <p:sldId id="286" r:id="rId10"/>
    <p:sldId id="267" r:id="rId11"/>
    <p:sldId id="264" r:id="rId12"/>
    <p:sldId id="265" r:id="rId13"/>
    <p:sldId id="266" r:id="rId14"/>
    <p:sldId id="273" r:id="rId15"/>
    <p:sldId id="276" r:id="rId16"/>
    <p:sldId id="275" r:id="rId17"/>
    <p:sldId id="278" r:id="rId18"/>
    <p:sldId id="284" r:id="rId19"/>
    <p:sldId id="279" r:id="rId20"/>
    <p:sldId id="281" r:id="rId21"/>
    <p:sldId id="270" r:id="rId22"/>
    <p:sldId id="280" r:id="rId23"/>
    <p:sldId id="282" r:id="rId24"/>
    <p:sldId id="283" r:id="rId25"/>
    <p:sldId id="274" r:id="rId26"/>
    <p:sldId id="285"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960" autoAdjust="0"/>
    <p:restoredTop sz="94668"/>
  </p:normalViewPr>
  <p:slideViewPr>
    <p:cSldViewPr snapToGrid="0" snapToObjects="1">
      <p:cViewPr varScale="1">
        <p:scale>
          <a:sx n="75" d="100"/>
          <a:sy n="75" d="100"/>
        </p:scale>
        <p:origin x="78" y="972"/>
      </p:cViewPr>
      <p:guideLst/>
    </p:cSldViewPr>
  </p:slideViewPr>
  <p:notesTextViewPr>
    <p:cViewPr>
      <p:scale>
        <a:sx n="1" d="1"/>
        <a:sy n="1" d="1"/>
      </p:scale>
      <p:origin x="0" y="0"/>
    </p:cViewPr>
  </p:notesTextViewPr>
  <p:sorterViewPr>
    <p:cViewPr>
      <p:scale>
        <a:sx n="100" d="100"/>
        <a:sy n="100" d="100"/>
      </p:scale>
      <p:origin x="0" y="-7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2529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4020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 Images">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571499" y="2571988"/>
            <a:ext cx="7917982" cy="677941"/>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33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58" name="Shape 58"/>
          <p:cNvSpPr txBox="1">
            <a:spLocks noGrp="1"/>
          </p:cNvSpPr>
          <p:nvPr>
            <p:ph type="subTitle" idx="1"/>
          </p:nvPr>
        </p:nvSpPr>
        <p:spPr>
          <a:xfrm>
            <a:off x="571499" y="3318987"/>
            <a:ext cx="7917982" cy="933212"/>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21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grpSp>
        <p:nvGrpSpPr>
          <p:cNvPr id="59" name="Shape 59"/>
          <p:cNvGrpSpPr/>
          <p:nvPr/>
        </p:nvGrpSpPr>
        <p:grpSpPr>
          <a:xfrm>
            <a:off x="0" y="595952"/>
            <a:ext cx="9141074" cy="1835951"/>
            <a:chOff x="0" y="1074510"/>
            <a:chExt cx="9141074" cy="1835951"/>
          </a:xfrm>
        </p:grpSpPr>
        <p:pic>
          <p:nvPicPr>
            <p:cNvPr id="60" name="Shape 60"/>
            <p:cNvPicPr preferRelativeResize="0"/>
            <p:nvPr/>
          </p:nvPicPr>
          <p:blipFill rotWithShape="1">
            <a:blip r:embed="rId2">
              <a:alphaModFix/>
            </a:blip>
            <a:srcRect/>
            <a:stretch/>
          </p:blipFill>
          <p:spPr>
            <a:xfrm>
              <a:off x="0" y="1084587"/>
              <a:ext cx="1823679" cy="1823679"/>
            </a:xfrm>
            <a:prstGeom prst="rect">
              <a:avLst/>
            </a:prstGeom>
            <a:noFill/>
            <a:ln>
              <a:noFill/>
            </a:ln>
          </p:spPr>
        </p:pic>
        <p:pic>
          <p:nvPicPr>
            <p:cNvPr id="61" name="Shape 61"/>
            <p:cNvPicPr preferRelativeResize="0"/>
            <p:nvPr/>
          </p:nvPicPr>
          <p:blipFill rotWithShape="1">
            <a:blip r:embed="rId3">
              <a:alphaModFix/>
            </a:blip>
            <a:srcRect/>
            <a:stretch/>
          </p:blipFill>
          <p:spPr>
            <a:xfrm>
              <a:off x="1828800" y="1074510"/>
              <a:ext cx="1825874" cy="1825874"/>
            </a:xfrm>
            <a:prstGeom prst="rect">
              <a:avLst/>
            </a:prstGeom>
            <a:noFill/>
            <a:ln>
              <a:noFill/>
            </a:ln>
          </p:spPr>
        </p:pic>
        <p:pic>
          <p:nvPicPr>
            <p:cNvPr id="62" name="Shape 62"/>
            <p:cNvPicPr preferRelativeResize="0"/>
            <p:nvPr/>
          </p:nvPicPr>
          <p:blipFill rotWithShape="1">
            <a:blip r:embed="rId4">
              <a:alphaModFix/>
            </a:blip>
            <a:srcRect/>
            <a:stretch/>
          </p:blipFill>
          <p:spPr>
            <a:xfrm>
              <a:off x="3657600" y="1084587"/>
              <a:ext cx="1825874" cy="1825874"/>
            </a:xfrm>
            <a:prstGeom prst="rect">
              <a:avLst/>
            </a:prstGeom>
            <a:noFill/>
            <a:ln>
              <a:noFill/>
            </a:ln>
          </p:spPr>
        </p:pic>
        <p:pic>
          <p:nvPicPr>
            <p:cNvPr id="63" name="Shape 63"/>
            <p:cNvPicPr preferRelativeResize="0"/>
            <p:nvPr/>
          </p:nvPicPr>
          <p:blipFill rotWithShape="1">
            <a:blip r:embed="rId5">
              <a:alphaModFix/>
            </a:blip>
            <a:srcRect/>
            <a:stretch/>
          </p:blipFill>
          <p:spPr>
            <a:xfrm>
              <a:off x="5486400" y="1084587"/>
              <a:ext cx="1825874" cy="1825874"/>
            </a:xfrm>
            <a:prstGeom prst="rect">
              <a:avLst/>
            </a:prstGeom>
            <a:noFill/>
            <a:ln>
              <a:noFill/>
            </a:ln>
          </p:spPr>
        </p:pic>
        <p:pic>
          <p:nvPicPr>
            <p:cNvPr id="64" name="Shape 64"/>
            <p:cNvPicPr preferRelativeResize="0"/>
            <p:nvPr/>
          </p:nvPicPr>
          <p:blipFill rotWithShape="1">
            <a:blip r:embed="rId6">
              <a:alphaModFix/>
            </a:blip>
            <a:srcRect/>
            <a:stretch/>
          </p:blipFill>
          <p:spPr>
            <a:xfrm>
              <a:off x="7315200" y="1084587"/>
              <a:ext cx="1825874" cy="1825874"/>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lace in Images">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571499" y="2571988"/>
            <a:ext cx="7917982" cy="677941"/>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33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67" name="Shape 67"/>
          <p:cNvSpPr txBox="1">
            <a:spLocks noGrp="1"/>
          </p:cNvSpPr>
          <p:nvPr>
            <p:ph type="subTitle" idx="1"/>
          </p:nvPr>
        </p:nvSpPr>
        <p:spPr>
          <a:xfrm>
            <a:off x="571499" y="3318987"/>
            <a:ext cx="7917982" cy="933212"/>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21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vider Slide">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514349" y="1705089"/>
            <a:ext cx="8141168" cy="677941"/>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33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76" name="Shape 76"/>
          <p:cNvSpPr txBox="1">
            <a:spLocks noGrp="1"/>
          </p:cNvSpPr>
          <p:nvPr>
            <p:ph type="subTitle" idx="1"/>
          </p:nvPr>
        </p:nvSpPr>
        <p:spPr>
          <a:xfrm>
            <a:off x="514349" y="2452088"/>
            <a:ext cx="8141168" cy="933212"/>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21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Slide_OneColumnBullets">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84" name="Shape 84"/>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2"/>
          </p:nvPr>
        </p:nvSpPr>
        <p:spPr>
          <a:xfrm>
            <a:off x="297611" y="1369219"/>
            <a:ext cx="8531162"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ntent Slide_TwoColumnBullets2Graphics">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98" name="Shape 98"/>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2"/>
          </p:nvPr>
        </p:nvSpPr>
        <p:spPr>
          <a:xfrm>
            <a:off x="297611" y="1369219"/>
            <a:ext cx="4156479"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3"/>
          </p:nvPr>
        </p:nvSpPr>
        <p:spPr>
          <a:xfrm>
            <a:off x="4563191" y="1369219"/>
            <a:ext cx="4265581" cy="1489484"/>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body" idx="4"/>
          </p:nvPr>
        </p:nvSpPr>
        <p:spPr>
          <a:xfrm>
            <a:off x="4563191" y="2991236"/>
            <a:ext cx="4265581" cy="148587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Slide_BulletsTextObject">
    <p:spTree>
      <p:nvGrpSpPr>
        <p:cNvPr id="1" name="Shape 102"/>
        <p:cNvGrpSpPr/>
        <p:nvPr/>
      </p:nvGrpSpPr>
      <p:grpSpPr>
        <a:xfrm>
          <a:off x="0" y="0"/>
          <a:ext cx="0" cy="0"/>
          <a:chOff x="0" y="0"/>
          <a:chExt cx="0" cy="0"/>
        </a:xfrm>
      </p:grpSpPr>
      <p:sp>
        <p:nvSpPr>
          <p:cNvPr id="103" name="Shape 103"/>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04" name="Shape 104"/>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2"/>
          </p:nvPr>
        </p:nvSpPr>
        <p:spPr>
          <a:xfrm>
            <a:off x="297611" y="1369219"/>
            <a:ext cx="4156479"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3"/>
          </p:nvPr>
        </p:nvSpPr>
        <p:spPr>
          <a:xfrm>
            <a:off x="4563191" y="2506856"/>
            <a:ext cx="4265581" cy="197025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body" idx="4"/>
          </p:nvPr>
        </p:nvSpPr>
        <p:spPr>
          <a:xfrm>
            <a:off x="4563190" y="1369219"/>
            <a:ext cx="4265581" cy="98474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ontent Slide_ObjectTextBullets">
    <p:spTree>
      <p:nvGrpSpPr>
        <p:cNvPr id="1" name="Shape 108"/>
        <p:cNvGrpSpPr/>
        <p:nvPr/>
      </p:nvGrpSpPr>
      <p:grpSpPr>
        <a:xfrm>
          <a:off x="0" y="0"/>
          <a:ext cx="0" cy="0"/>
          <a:chOff x="0" y="0"/>
          <a:chExt cx="0" cy="0"/>
        </a:xfrm>
      </p:grpSpPr>
      <p:sp>
        <p:nvSpPr>
          <p:cNvPr id="109" name="Shape 109"/>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10" name="Shape 110"/>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2"/>
          </p:nvPr>
        </p:nvSpPr>
        <p:spPr>
          <a:xfrm>
            <a:off x="4563190" y="2506856"/>
            <a:ext cx="4265581" cy="1970252"/>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3"/>
          </p:nvPr>
        </p:nvSpPr>
        <p:spPr>
          <a:xfrm>
            <a:off x="297611" y="1368835"/>
            <a:ext cx="4149260" cy="3108274"/>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4"/>
          </p:nvPr>
        </p:nvSpPr>
        <p:spPr>
          <a:xfrm>
            <a:off x="4563190" y="1369219"/>
            <a:ext cx="4265581" cy="98474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ntent Slide_Bullets3Objects">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16" name="Shape 116"/>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body" idx="2"/>
          </p:nvPr>
        </p:nvSpPr>
        <p:spPr>
          <a:xfrm>
            <a:off x="297611" y="3032870"/>
            <a:ext cx="4149260" cy="1444238"/>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3"/>
          </p:nvPr>
        </p:nvSpPr>
        <p:spPr>
          <a:xfrm>
            <a:off x="297611" y="1368835"/>
            <a:ext cx="4149260" cy="1511525"/>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4"/>
          </p:nvPr>
        </p:nvSpPr>
        <p:spPr>
          <a:xfrm>
            <a:off x="4634565" y="1368835"/>
            <a:ext cx="4194209" cy="1511525"/>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5"/>
          </p:nvPr>
        </p:nvSpPr>
        <p:spPr>
          <a:xfrm>
            <a:off x="4634565" y="3032870"/>
            <a:ext cx="4194209" cy="1448692"/>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ntent Slide_BulletsSmallObjectLarge">
    <p:spTree>
      <p:nvGrpSpPr>
        <p:cNvPr id="1" name="Shape 121"/>
        <p:cNvGrpSpPr/>
        <p:nvPr/>
      </p:nvGrpSpPr>
      <p:grpSpPr>
        <a:xfrm>
          <a:off x="0" y="0"/>
          <a:ext cx="0" cy="0"/>
          <a:chOff x="0" y="0"/>
          <a:chExt cx="0" cy="0"/>
        </a:xfrm>
      </p:grpSpPr>
      <p:sp>
        <p:nvSpPr>
          <p:cNvPr id="122" name="Shape 122"/>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23" name="Shape 123"/>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2"/>
          </p:nvPr>
        </p:nvSpPr>
        <p:spPr>
          <a:xfrm>
            <a:off x="297611" y="1369219"/>
            <a:ext cx="2654938"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body" idx="3"/>
          </p:nvPr>
        </p:nvSpPr>
        <p:spPr>
          <a:xfrm>
            <a:off x="3082490" y="1369219"/>
            <a:ext cx="5746282" cy="3107891"/>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ontent Slide_BulletsTextObjectRight">
    <p:spTree>
      <p:nvGrpSpPr>
        <p:cNvPr id="1" name="Shape 126"/>
        <p:cNvGrpSpPr/>
        <p:nvPr/>
      </p:nvGrpSpPr>
      <p:grpSpPr>
        <a:xfrm>
          <a:off x="0" y="0"/>
          <a:ext cx="0" cy="0"/>
          <a:chOff x="0" y="0"/>
          <a:chExt cx="0" cy="0"/>
        </a:xfrm>
      </p:grpSpPr>
      <p:sp>
        <p:nvSpPr>
          <p:cNvPr id="127" name="Shape 127"/>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28" name="Shape 128"/>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body" idx="2"/>
          </p:nvPr>
        </p:nvSpPr>
        <p:spPr>
          <a:xfrm>
            <a:off x="297611" y="1369219"/>
            <a:ext cx="4156479" cy="2067000"/>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body" idx="3"/>
          </p:nvPr>
        </p:nvSpPr>
        <p:spPr>
          <a:xfrm>
            <a:off x="4563191" y="1369219"/>
            <a:ext cx="4265581" cy="3107891"/>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body" idx="4"/>
          </p:nvPr>
        </p:nvSpPr>
        <p:spPr>
          <a:xfrm>
            <a:off x="297610" y="3522846"/>
            <a:ext cx="4156480" cy="95426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ontent Slide_TextTwoColumn">
    <p:spTree>
      <p:nvGrpSpPr>
        <p:cNvPr id="1" name="Shape 139"/>
        <p:cNvGrpSpPr/>
        <p:nvPr/>
      </p:nvGrpSpPr>
      <p:grpSpPr>
        <a:xfrm>
          <a:off x="0" y="0"/>
          <a:ext cx="0" cy="0"/>
          <a:chOff x="0" y="0"/>
          <a:chExt cx="0" cy="0"/>
        </a:xfrm>
      </p:grpSpPr>
      <p:sp>
        <p:nvSpPr>
          <p:cNvPr id="140" name="Shape 140"/>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41" name="Shape 141"/>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body" idx="2"/>
          </p:nvPr>
        </p:nvSpPr>
        <p:spPr>
          <a:xfrm>
            <a:off x="297610" y="3190775"/>
            <a:ext cx="4271983" cy="1287384"/>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3"/>
          </p:nvPr>
        </p:nvSpPr>
        <p:spPr>
          <a:xfrm>
            <a:off x="297611" y="1300461"/>
            <a:ext cx="8531162" cy="1796468"/>
          </a:xfrm>
          <a:prstGeom prst="rect">
            <a:avLst/>
          </a:prstGeom>
          <a:noFill/>
          <a:ln>
            <a:noFill/>
          </a:ln>
        </p:spPr>
        <p:txBody>
          <a:bodyPr wrap="square" lIns="68575" tIns="68575" rIns="68575" bIns="68575" anchor="t" anchorCtr="0"/>
          <a:lstStyle>
            <a:lvl1pPr marL="0" marR="0" lvl="0" indent="0" algn="l" rtl="0">
              <a:lnSpc>
                <a:spcPct val="90000"/>
              </a:lnSpc>
              <a:spcBef>
                <a:spcPts val="800"/>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body" idx="4"/>
          </p:nvPr>
        </p:nvSpPr>
        <p:spPr>
          <a:xfrm>
            <a:off x="4656221" y="3190774"/>
            <a:ext cx="4172552" cy="1286335"/>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gi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1.gi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0.gif"/><Relationship Id="rId5" Type="http://schemas.openxmlformats.org/officeDocument/2006/relationships/slideLayout" Target="../slideLayouts/slideLayout19.xml"/><Relationship Id="rId10" Type="http://schemas.openxmlformats.org/officeDocument/2006/relationships/image" Target="../media/image12.gif"/><Relationship Id="rId4" Type="http://schemas.openxmlformats.org/officeDocument/2006/relationships/slideLayout" Target="../slideLayouts/slideLayout18.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Shape 51"/>
          <p:cNvPicPr preferRelativeResize="0"/>
          <p:nvPr/>
        </p:nvPicPr>
        <p:blipFill rotWithShape="1">
          <a:blip r:embed="rId4">
            <a:alphaModFix/>
          </a:blip>
          <a:srcRect/>
          <a:stretch/>
        </p:blipFill>
        <p:spPr>
          <a:xfrm>
            <a:off x="0" y="0"/>
            <a:ext cx="9144002" cy="5132176"/>
          </a:xfrm>
          <a:prstGeom prst="rect">
            <a:avLst/>
          </a:prstGeom>
          <a:noFill/>
          <a:ln>
            <a:noFill/>
          </a:ln>
        </p:spPr>
      </p:pic>
      <p:pic>
        <p:nvPicPr>
          <p:cNvPr id="52" name="Shape 52"/>
          <p:cNvPicPr preferRelativeResize="0"/>
          <p:nvPr/>
        </p:nvPicPr>
        <p:blipFill rotWithShape="1">
          <a:blip r:embed="rId5">
            <a:alphaModFix/>
          </a:blip>
          <a:srcRect/>
          <a:stretch/>
        </p:blipFill>
        <p:spPr>
          <a:xfrm>
            <a:off x="0" y="3760858"/>
            <a:ext cx="9144000" cy="1380442"/>
          </a:xfrm>
          <a:prstGeom prst="rect">
            <a:avLst/>
          </a:prstGeom>
          <a:noFill/>
          <a:ln>
            <a:noFill/>
          </a:ln>
        </p:spPr>
      </p:pic>
      <p:pic>
        <p:nvPicPr>
          <p:cNvPr id="53" name="Shape 53"/>
          <p:cNvPicPr preferRelativeResize="0"/>
          <p:nvPr/>
        </p:nvPicPr>
        <p:blipFill rotWithShape="1">
          <a:blip r:embed="rId6">
            <a:alphaModFix/>
          </a:blip>
          <a:srcRect/>
          <a:stretch/>
        </p:blipFill>
        <p:spPr>
          <a:xfrm>
            <a:off x="0" y="0"/>
            <a:ext cx="9144000" cy="691053"/>
          </a:xfrm>
          <a:prstGeom prst="rect">
            <a:avLst/>
          </a:prstGeom>
          <a:noFill/>
          <a:ln>
            <a:noFill/>
          </a:ln>
        </p:spPr>
      </p:pic>
      <p:sp>
        <p:nvSpPr>
          <p:cNvPr id="54" name="Shape 54"/>
          <p:cNvSpPr txBox="1"/>
          <p:nvPr/>
        </p:nvSpPr>
        <p:spPr>
          <a:xfrm>
            <a:off x="284909" y="4628375"/>
            <a:ext cx="1543050" cy="273844"/>
          </a:xfrm>
          <a:prstGeom prst="rect">
            <a:avLst/>
          </a:prstGeom>
          <a:noFill/>
          <a:ln>
            <a:noFill/>
          </a:ln>
        </p:spPr>
        <p:txBody>
          <a:bodyPr wrap="square" lIns="68575" tIns="34275" rIns="68575" bIns="34275" anchor="ctr" anchorCtr="0">
            <a:noAutofit/>
          </a:bodyPr>
          <a:lstStyle/>
          <a:p>
            <a:pPr marL="0" marR="0" lvl="0" indent="0" algn="l" rtl="0">
              <a:spcBef>
                <a:spcPts val="0"/>
              </a:spcBef>
              <a:buSzPct val="25000"/>
              <a:buNone/>
            </a:pPr>
            <a:fld id="{00000000-1234-1234-1234-123412341234}" type="slidenum">
              <a:rPr lang="en" sz="900" b="0" i="0" u="none" strike="noStrike" cap="none">
                <a:solidFill>
                  <a:schemeClr val="lt1"/>
                </a:solidFill>
                <a:latin typeface="Calibri"/>
                <a:ea typeface="Calibri"/>
                <a:cs typeface="Calibri"/>
                <a:sym typeface="Calibri"/>
              </a:rPr>
              <a:t>‹#›</a:t>
            </a:fld>
            <a:endParaRPr lang="en" sz="900" b="0" i="0" u="none" strike="noStrike" cap="none">
              <a:solidFill>
                <a:schemeClr val="lt1"/>
              </a:solidFill>
              <a:latin typeface="Calibri"/>
              <a:ea typeface="Calibri"/>
              <a:cs typeface="Calibri"/>
              <a:sym typeface="Calibri"/>
            </a:endParaRPr>
          </a:p>
        </p:txBody>
      </p:sp>
      <p:pic>
        <p:nvPicPr>
          <p:cNvPr id="55" name="Shape 55"/>
          <p:cNvPicPr preferRelativeResize="0"/>
          <p:nvPr/>
        </p:nvPicPr>
        <p:blipFill rotWithShape="1">
          <a:blip r:embed="rId7">
            <a:alphaModFix/>
          </a:blip>
          <a:srcRect r="2161"/>
          <a:stretch/>
        </p:blipFill>
        <p:spPr>
          <a:xfrm>
            <a:off x="8038947" y="4560577"/>
            <a:ext cx="857754" cy="4994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pic>
        <p:nvPicPr>
          <p:cNvPr id="69" name="Shape 69"/>
          <p:cNvPicPr preferRelativeResize="0"/>
          <p:nvPr/>
        </p:nvPicPr>
        <p:blipFill rotWithShape="1">
          <a:blip r:embed="rId3">
            <a:alphaModFix/>
          </a:blip>
          <a:srcRect/>
          <a:stretch/>
        </p:blipFill>
        <p:spPr>
          <a:xfrm>
            <a:off x="0" y="0"/>
            <a:ext cx="9144002" cy="5132176"/>
          </a:xfrm>
          <a:prstGeom prst="rect">
            <a:avLst/>
          </a:prstGeom>
          <a:noFill/>
          <a:ln>
            <a:noFill/>
          </a:ln>
        </p:spPr>
      </p:pic>
      <p:pic>
        <p:nvPicPr>
          <p:cNvPr id="70" name="Shape 70"/>
          <p:cNvPicPr preferRelativeResize="0"/>
          <p:nvPr/>
        </p:nvPicPr>
        <p:blipFill rotWithShape="1">
          <a:blip r:embed="rId4">
            <a:alphaModFix/>
          </a:blip>
          <a:srcRect/>
          <a:stretch/>
        </p:blipFill>
        <p:spPr>
          <a:xfrm>
            <a:off x="3665" y="0"/>
            <a:ext cx="9140333" cy="685525"/>
          </a:xfrm>
          <a:prstGeom prst="rect">
            <a:avLst/>
          </a:prstGeom>
          <a:noFill/>
          <a:ln>
            <a:noFill/>
          </a:ln>
        </p:spPr>
      </p:pic>
      <p:pic>
        <p:nvPicPr>
          <p:cNvPr id="71" name="Shape 71"/>
          <p:cNvPicPr preferRelativeResize="0"/>
          <p:nvPr/>
        </p:nvPicPr>
        <p:blipFill rotWithShape="1">
          <a:blip r:embed="rId5">
            <a:alphaModFix/>
          </a:blip>
          <a:srcRect/>
          <a:stretch/>
        </p:blipFill>
        <p:spPr>
          <a:xfrm>
            <a:off x="0" y="4457700"/>
            <a:ext cx="9140333" cy="685525"/>
          </a:xfrm>
          <a:prstGeom prst="rect">
            <a:avLst/>
          </a:prstGeom>
          <a:noFill/>
          <a:ln>
            <a:noFill/>
          </a:ln>
        </p:spPr>
      </p:pic>
      <p:sp>
        <p:nvSpPr>
          <p:cNvPr id="72" name="Shape 72"/>
          <p:cNvSpPr txBox="1"/>
          <p:nvPr/>
        </p:nvSpPr>
        <p:spPr>
          <a:xfrm>
            <a:off x="284909" y="4628375"/>
            <a:ext cx="1543050" cy="273844"/>
          </a:xfrm>
          <a:prstGeom prst="rect">
            <a:avLst/>
          </a:prstGeom>
          <a:noFill/>
          <a:ln>
            <a:noFill/>
          </a:ln>
        </p:spPr>
        <p:txBody>
          <a:bodyPr wrap="square" lIns="68575" tIns="34275" rIns="68575" bIns="34275" anchor="ctr" anchorCtr="0">
            <a:noAutofit/>
          </a:bodyPr>
          <a:lstStyle/>
          <a:p>
            <a:pPr marL="0" marR="0" lvl="0" indent="0" algn="l" rtl="0">
              <a:spcBef>
                <a:spcPts val="0"/>
              </a:spcBef>
              <a:buSzPct val="25000"/>
              <a:buNone/>
            </a:pPr>
            <a:fld id="{00000000-1234-1234-1234-123412341234}" type="slidenum">
              <a:rPr lang="en" sz="900" b="0" i="0" u="none" strike="noStrike" cap="none">
                <a:solidFill>
                  <a:srgbClr val="0066A1"/>
                </a:solidFill>
                <a:latin typeface="Calibri"/>
                <a:ea typeface="Calibri"/>
                <a:cs typeface="Calibri"/>
                <a:sym typeface="Calibri"/>
              </a:rPr>
              <a:t>‹#›</a:t>
            </a:fld>
            <a:endParaRPr lang="en" sz="900" b="0" i="0" u="none" strike="noStrike" cap="none">
              <a:solidFill>
                <a:srgbClr val="0066A1"/>
              </a:solidFill>
              <a:latin typeface="Calibri"/>
              <a:ea typeface="Calibri"/>
              <a:cs typeface="Calibri"/>
              <a:sym typeface="Calibri"/>
            </a:endParaRPr>
          </a:p>
        </p:txBody>
      </p:sp>
      <p:pic>
        <p:nvPicPr>
          <p:cNvPr id="73" name="Shape 73"/>
          <p:cNvPicPr preferRelativeResize="0"/>
          <p:nvPr/>
        </p:nvPicPr>
        <p:blipFill rotWithShape="1">
          <a:blip r:embed="rId6">
            <a:alphaModFix/>
          </a:blip>
          <a:srcRect/>
          <a:stretch/>
        </p:blipFill>
        <p:spPr>
          <a:xfrm>
            <a:off x="8153349" y="4553785"/>
            <a:ext cx="859278" cy="26669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Shape 78"/>
          <p:cNvSpPr txBox="1"/>
          <p:nvPr/>
        </p:nvSpPr>
        <p:spPr>
          <a:xfrm>
            <a:off x="284909" y="4628375"/>
            <a:ext cx="1543050" cy="273844"/>
          </a:xfrm>
          <a:prstGeom prst="rect">
            <a:avLst/>
          </a:prstGeom>
          <a:noFill/>
          <a:ln>
            <a:noFill/>
          </a:ln>
        </p:spPr>
        <p:txBody>
          <a:bodyPr wrap="square" lIns="68575" tIns="34275" rIns="68575" bIns="34275" anchor="ctr" anchorCtr="0">
            <a:noAutofit/>
          </a:bodyPr>
          <a:lstStyle/>
          <a:p>
            <a:pPr marL="0" marR="0" lvl="0" indent="0" algn="l" rtl="0">
              <a:spcBef>
                <a:spcPts val="0"/>
              </a:spcBef>
              <a:buSzPct val="25000"/>
              <a:buNone/>
            </a:pPr>
            <a:fld id="{00000000-1234-1234-1234-123412341234}" type="slidenum">
              <a:rPr lang="en" sz="900" b="0" i="0" u="none" strike="noStrike" cap="none">
                <a:solidFill>
                  <a:srgbClr val="0066A1"/>
                </a:solidFill>
                <a:latin typeface="Calibri"/>
                <a:ea typeface="Calibri"/>
                <a:cs typeface="Calibri"/>
                <a:sym typeface="Calibri"/>
              </a:rPr>
              <a:t>‹#›</a:t>
            </a:fld>
            <a:endParaRPr lang="en" sz="900" b="0" i="0" u="none" strike="noStrike" cap="none">
              <a:solidFill>
                <a:srgbClr val="0066A1"/>
              </a:solidFill>
              <a:latin typeface="Calibri"/>
              <a:ea typeface="Calibri"/>
              <a:cs typeface="Calibri"/>
              <a:sym typeface="Calibri"/>
            </a:endParaRPr>
          </a:p>
        </p:txBody>
      </p:sp>
      <p:pic>
        <p:nvPicPr>
          <p:cNvPr id="79" name="Shape 79"/>
          <p:cNvPicPr preferRelativeResize="0"/>
          <p:nvPr/>
        </p:nvPicPr>
        <p:blipFill rotWithShape="1">
          <a:blip r:embed="rId10">
            <a:alphaModFix/>
          </a:blip>
          <a:srcRect/>
          <a:stretch/>
        </p:blipFill>
        <p:spPr>
          <a:xfrm>
            <a:off x="8153349" y="4553785"/>
            <a:ext cx="859278" cy="266690"/>
          </a:xfrm>
          <a:prstGeom prst="rect">
            <a:avLst/>
          </a:prstGeom>
          <a:noFill/>
          <a:ln>
            <a:noFill/>
          </a:ln>
        </p:spPr>
      </p:pic>
      <p:pic>
        <p:nvPicPr>
          <p:cNvPr id="80" name="Shape 80"/>
          <p:cNvPicPr preferRelativeResize="0"/>
          <p:nvPr/>
        </p:nvPicPr>
        <p:blipFill rotWithShape="1">
          <a:blip r:embed="rId11">
            <a:alphaModFix/>
          </a:blip>
          <a:srcRect/>
          <a:stretch/>
        </p:blipFill>
        <p:spPr>
          <a:xfrm>
            <a:off x="3665" y="0"/>
            <a:ext cx="9140333" cy="685525"/>
          </a:xfrm>
          <a:prstGeom prst="rect">
            <a:avLst/>
          </a:prstGeom>
          <a:noFill/>
          <a:ln>
            <a:noFill/>
          </a:ln>
        </p:spPr>
      </p:pic>
      <p:pic>
        <p:nvPicPr>
          <p:cNvPr id="81" name="Shape 81"/>
          <p:cNvPicPr preferRelativeResize="0"/>
          <p:nvPr/>
        </p:nvPicPr>
        <p:blipFill rotWithShape="1">
          <a:blip r:embed="rId12">
            <a:alphaModFix/>
          </a:blip>
          <a:srcRect/>
          <a:stretch/>
        </p:blipFill>
        <p:spPr>
          <a:xfrm>
            <a:off x="0" y="4457700"/>
            <a:ext cx="9140333" cy="6855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5" r:id="rId2"/>
    <p:sldLayoutId id="2147483666" r:id="rId3"/>
    <p:sldLayoutId id="2147483667" r:id="rId4"/>
    <p:sldLayoutId id="2147483668" r:id="rId5"/>
    <p:sldLayoutId id="2147483669" r:id="rId6"/>
    <p:sldLayoutId id="2147483670" r:id="rId7"/>
    <p:sldLayoutId id="214748367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1.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ctrTitle"/>
          </p:nvPr>
        </p:nvSpPr>
        <p:spPr>
          <a:xfrm>
            <a:off x="571499" y="2571988"/>
            <a:ext cx="7917982" cy="677941"/>
          </a:xfrm>
          <a:prstGeom prst="rect">
            <a:avLst/>
          </a:prstGeom>
          <a:noFill/>
          <a:ln>
            <a:noFill/>
          </a:ln>
        </p:spPr>
        <p:txBody>
          <a:bodyPr wrap="square" lIns="68575" tIns="34275" rIns="68575" bIns="34275" anchor="t" anchorCtr="0">
            <a:noAutofit/>
          </a:bodyPr>
          <a:lstStyle/>
          <a:p>
            <a:pPr lvl="0" indent="-209550" algn="ctr"/>
            <a:r>
              <a:rPr lang="en-US" sz="2400" dirty="0">
                <a:latin typeface="Aharoni" panose="020F0502020204030204" pitchFamily="34" charset="0"/>
                <a:cs typeface="Aharoni" panose="020F0502020204030204" pitchFamily="34" charset="0"/>
              </a:rPr>
              <a:t>On the Capabilities of </a:t>
            </a:r>
            <a:br>
              <a:rPr lang="en-US" sz="2400" dirty="0">
                <a:latin typeface="Aharoni" panose="020F0502020204030204" pitchFamily="34" charset="0"/>
                <a:cs typeface="Aharoni" panose="020F0502020204030204" pitchFamily="34" charset="0"/>
              </a:rPr>
            </a:br>
            <a:r>
              <a:rPr lang="en-US" sz="2400" dirty="0">
                <a:latin typeface="Aharoni" panose="020F0502020204030204" pitchFamily="34" charset="0"/>
                <a:cs typeface="Aharoni" panose="020F0502020204030204" pitchFamily="34" charset="0"/>
              </a:rPr>
              <a:t>  Quantum Machine Learning</a:t>
            </a:r>
            <a:endParaRPr sz="2400" b="1" i="0" u="none" strike="noStrike" cap="none" dirty="0">
              <a:solidFill>
                <a:srgbClr val="0066A1"/>
              </a:solidFill>
              <a:latin typeface="Calibri"/>
              <a:ea typeface="Calibri"/>
              <a:cs typeface="Calibri"/>
              <a:sym typeface="Calibri"/>
            </a:endParaRPr>
          </a:p>
        </p:txBody>
      </p:sp>
      <p:sp>
        <p:nvSpPr>
          <p:cNvPr id="156" name="Shape 156"/>
          <p:cNvSpPr txBox="1">
            <a:spLocks noGrp="1"/>
          </p:cNvSpPr>
          <p:nvPr>
            <p:ph type="subTitle" idx="1"/>
          </p:nvPr>
        </p:nvSpPr>
        <p:spPr>
          <a:xfrm>
            <a:off x="571499" y="3574257"/>
            <a:ext cx="7917982" cy="677941"/>
          </a:xfrm>
          <a:prstGeom prst="rect">
            <a:avLst/>
          </a:prstGeom>
          <a:noFill/>
          <a:ln>
            <a:noFill/>
          </a:ln>
        </p:spPr>
        <p:txBody>
          <a:bodyPr wrap="square" lIns="68575" tIns="34275" rIns="68575" bIns="34275" anchor="t" anchorCtr="0">
            <a:noAutofit/>
          </a:bodyPr>
          <a:lstStyle/>
          <a:p>
            <a:pPr algn="ctr"/>
            <a:r>
              <a:rPr lang="en-US" sz="1600" dirty="0">
                <a:latin typeface="Times New Roman" panose="02020603050405020304" pitchFamily="18" charset="0"/>
                <a:cs typeface="Times New Roman" panose="02020603050405020304" pitchFamily="18" charset="0"/>
              </a:rPr>
              <a:t>Sultan Almuhammadi</a:t>
            </a:r>
          </a:p>
          <a:p>
            <a:pPr marL="0" marR="0" lvl="0" indent="-133350" algn="l" rtl="0">
              <a:lnSpc>
                <a:spcPct val="90000"/>
              </a:lnSpc>
              <a:spcBef>
                <a:spcPts val="0"/>
              </a:spcBef>
              <a:buClr>
                <a:srgbClr val="7F7F7F"/>
              </a:buClr>
              <a:buSzPct val="100000"/>
              <a:buFont typeface="Arial"/>
              <a:buNone/>
            </a:pPr>
            <a:endParaRPr sz="2100" b="1" i="1" u="none" strike="noStrike" cap="none" dirty="0">
              <a:solidFill>
                <a:srgbClr val="7F7F7F"/>
              </a:solidFill>
              <a:latin typeface="Calibri"/>
              <a:ea typeface="Calibri"/>
              <a:cs typeface="Calibri"/>
              <a:sym typeface="Calibri"/>
            </a:endParaRPr>
          </a:p>
        </p:txBody>
      </p:sp>
      <p:pic>
        <p:nvPicPr>
          <p:cNvPr id="4" name="Picture 3" descr="Shape&#10;&#10;Description automatically generated with medium confidence">
            <a:extLst>
              <a:ext uri="{FF2B5EF4-FFF2-40B4-BE49-F238E27FC236}">
                <a16:creationId xmlns:a16="http://schemas.microsoft.com/office/drawing/2014/main" id="{6F778800-4913-4541-8D11-0AD25DDFB033}"/>
              </a:ext>
            </a:extLst>
          </p:cNvPr>
          <p:cNvPicPr>
            <a:picLocks noChangeAspect="1"/>
          </p:cNvPicPr>
          <p:nvPr/>
        </p:nvPicPr>
        <p:blipFill>
          <a:blip r:embed="rId3"/>
          <a:stretch>
            <a:fillRect/>
          </a:stretch>
        </p:blipFill>
        <p:spPr>
          <a:xfrm>
            <a:off x="0" y="0"/>
            <a:ext cx="2327564" cy="602673"/>
          </a:xfrm>
          <a:prstGeom prst="rect">
            <a:avLst/>
          </a:prstGeom>
        </p:spPr>
      </p:pic>
      <p:pic>
        <p:nvPicPr>
          <p:cNvPr id="6" name="Picture 5" descr="Background pattern&#10;&#10;Description automatically generated with low confidence">
            <a:extLst>
              <a:ext uri="{FF2B5EF4-FFF2-40B4-BE49-F238E27FC236}">
                <a16:creationId xmlns:a16="http://schemas.microsoft.com/office/drawing/2014/main" id="{3E46F880-B7BB-E244-B028-FDEF701EBF89}"/>
              </a:ext>
            </a:extLst>
          </p:cNvPr>
          <p:cNvPicPr>
            <a:picLocks noChangeAspect="1"/>
          </p:cNvPicPr>
          <p:nvPr/>
        </p:nvPicPr>
        <p:blipFill>
          <a:blip r:embed="rId4"/>
          <a:stretch>
            <a:fillRect/>
          </a:stretch>
        </p:blipFill>
        <p:spPr>
          <a:xfrm>
            <a:off x="2327564" y="-1"/>
            <a:ext cx="6816436" cy="602673"/>
          </a:xfrm>
          <a:prstGeom prst="rect">
            <a:avLst/>
          </a:prstGeom>
        </p:spPr>
      </p:pic>
      <p:sp>
        <p:nvSpPr>
          <p:cNvPr id="10" name="TextBox 9">
            <a:extLst>
              <a:ext uri="{FF2B5EF4-FFF2-40B4-BE49-F238E27FC236}">
                <a16:creationId xmlns:a16="http://schemas.microsoft.com/office/drawing/2014/main" id="{ED63C3C8-A407-7E4F-9EDA-194AD8925CB7}"/>
              </a:ext>
            </a:extLst>
          </p:cNvPr>
          <p:cNvSpPr txBox="1"/>
          <p:nvPr/>
        </p:nvSpPr>
        <p:spPr>
          <a:xfrm>
            <a:off x="1587501" y="72339"/>
            <a:ext cx="6489700" cy="400110"/>
          </a:xfrm>
          <a:prstGeom prst="rect">
            <a:avLst/>
          </a:prstGeom>
          <a:noFill/>
        </p:spPr>
        <p:txBody>
          <a:bodyPr wrap="square">
            <a:spAutoFit/>
          </a:bodyPr>
          <a:lstStyle/>
          <a:p>
            <a:pPr algn="ctr" eaLnBrk="1" hangingPunct="1">
              <a:spcBef>
                <a:spcPct val="50000"/>
              </a:spcBef>
              <a:buClrTx/>
              <a:buSzTx/>
              <a:buFontTx/>
              <a:buNone/>
            </a:pPr>
            <a:r>
              <a:rPr lang="en-US" altLang="en-US" sz="2000" b="1" dirty="0">
                <a:solidFill>
                  <a:srgbClr val="800080"/>
                </a:solidFill>
                <a:latin typeface="Bahnschrift SemiBold Condensed" panose="020B0502040204020203" pitchFamily="34" charset="0"/>
                <a:cs typeface="Times New Roman" panose="02020603050405020304" pitchFamily="18" charset="0"/>
              </a:rPr>
              <a:t>Data Science and Machine Learning Applications</a:t>
            </a:r>
            <a:endParaRPr lang="en-US" altLang="en-US" sz="2000" b="1" i="1" dirty="0">
              <a:solidFill>
                <a:srgbClr val="800080"/>
              </a:solidFill>
              <a:latin typeface="Bahnschrift SemiBold Condensed" panose="020B0502040204020203"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97BE1F10-F5E2-764D-ABD3-993ED47201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3395" y="8724"/>
            <a:ext cx="850604" cy="6026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ctrTitle"/>
          </p:nvPr>
        </p:nvSpPr>
        <p:spPr>
          <a:xfrm>
            <a:off x="297611" y="424066"/>
            <a:ext cx="8531162" cy="391130"/>
          </a:xfrm>
          <a:prstGeom prst="rect">
            <a:avLst/>
          </a:prstGeom>
          <a:noFill/>
          <a:ln>
            <a:noFill/>
          </a:ln>
        </p:spPr>
        <p:txBody>
          <a:bodyPr wrap="square" lIns="68575" tIns="34275" rIns="68575" bIns="34275" anchor="t" anchorCtr="0">
            <a:noAutofit/>
          </a:bodyPr>
          <a:lstStyle/>
          <a:p>
            <a:pPr lvl="0" indent="-146050"/>
            <a:r>
              <a:rPr lang="en-US" sz="2400" dirty="0"/>
              <a:t>Basics of Quantum Computing </a:t>
            </a:r>
            <a:endParaRPr sz="2300" b="1" i="0" u="none" strike="noStrike" cap="none" dirty="0">
              <a:solidFill>
                <a:srgbClr val="0066A1"/>
              </a:solidFill>
              <a:latin typeface="Calibri"/>
              <a:ea typeface="Calibri"/>
              <a:cs typeface="Calibri"/>
              <a:sym typeface="Calibri"/>
            </a:endParaRPr>
          </a:p>
        </p:txBody>
      </p:sp>
      <p:sp>
        <p:nvSpPr>
          <p:cNvPr id="6" name="Rectangle 3">
            <a:extLst>
              <a:ext uri="{FF2B5EF4-FFF2-40B4-BE49-F238E27FC236}">
                <a16:creationId xmlns:a16="http://schemas.microsoft.com/office/drawing/2014/main" id="{74221FA8-1569-C449-821B-CB667BFF0F0C}"/>
              </a:ext>
            </a:extLst>
          </p:cNvPr>
          <p:cNvSpPr txBox="1">
            <a:spLocks noChangeArrowheads="1"/>
          </p:cNvSpPr>
          <p:nvPr/>
        </p:nvSpPr>
        <p:spPr>
          <a:xfrm>
            <a:off x="761999" y="906809"/>
            <a:ext cx="7993063" cy="3421495"/>
          </a:xfrm>
          <a:prstGeom prst="rect">
            <a:avLst/>
          </a:prstGeom>
          <a:noFill/>
          <a:ln>
            <a:noFill/>
          </a:ln>
        </p:spPr>
        <p:txBody>
          <a:bodyPr wrap="square" lIns="68575" tIns="68575" rIns="68575" bIns="68575" anchor="t" anchorCtr="0">
            <a:normAutofit/>
          </a:bodyPr>
          <a:lstStyle>
            <a:defPPr marR="0" lvl="0" algn="l" rtl="0">
              <a:lnSpc>
                <a:spcPct val="100000"/>
              </a:lnSpc>
              <a:spcBef>
                <a:spcPts val="0"/>
              </a:spcBef>
              <a:spcAft>
                <a:spcPts val="0"/>
              </a:spcAft>
            </a:defPPr>
            <a:lvl1pPr marL="0" marR="0" lvl="0" indent="0" algn="l" rtl="0">
              <a:lnSpc>
                <a:spcPct val="90000"/>
              </a:lnSpc>
              <a:spcBef>
                <a:spcPts val="800"/>
              </a:spcBef>
              <a:spcAft>
                <a:spcPts val="0"/>
              </a:spcAft>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spcAft>
                <a:spcPts val="0"/>
              </a:spcAft>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spcAft>
                <a:spcPts val="0"/>
              </a:spcAft>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spcAft>
                <a:spcPts val="0"/>
              </a:spcAft>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spcAft>
                <a:spcPts val="0"/>
              </a:spcAft>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spcAft>
                <a:spcPts val="0"/>
              </a:spcAft>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spcAft>
                <a:spcPts val="0"/>
              </a:spcAft>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spcAft>
                <a:spcPts val="0"/>
              </a:spcAft>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spcAft>
                <a:spcPts val="0"/>
              </a:spcAft>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r>
              <a:rPr lang="en-US" dirty="0"/>
              <a:t>Quantum State:</a:t>
            </a:r>
          </a:p>
          <a:p>
            <a:endParaRPr lang="en-US" dirty="0"/>
          </a:p>
          <a:p>
            <a:endParaRPr lang="en-US" dirty="0"/>
          </a:p>
          <a:p>
            <a:r>
              <a:rPr lang="en-US" dirty="0"/>
              <a:t>Qubits:</a:t>
            </a:r>
          </a:p>
          <a:p>
            <a:endParaRPr lang="en-US" dirty="0"/>
          </a:p>
          <a:p>
            <a:pPr marL="628650" lvl="1" indent="-285750" algn="l">
              <a:buFont typeface="Arial" panose="020B0604020202020204" pitchFamily="34" charset="0"/>
              <a:buChar char="•"/>
            </a:pPr>
            <a:r>
              <a:rPr lang="en-US" dirty="0"/>
              <a:t>The states in the quantum computers are modeled by normalized vectors in C</a:t>
            </a:r>
            <a:r>
              <a:rPr lang="en-US" baseline="30000" dirty="0"/>
              <a:t>n</a:t>
            </a:r>
            <a:r>
              <a:rPr lang="en-US" dirty="0"/>
              <a:t>. </a:t>
            </a:r>
          </a:p>
          <a:p>
            <a:pPr marL="628650" lvl="1" indent="-285750" algn="l">
              <a:buFont typeface="Arial" panose="020B0604020202020204" pitchFamily="34" charset="0"/>
              <a:buChar char="•"/>
            </a:pPr>
            <a:r>
              <a:rPr lang="en-US" dirty="0"/>
              <a:t>The two-dimensional state in C</a:t>
            </a:r>
            <a:r>
              <a:rPr lang="en-US" baseline="30000" dirty="0"/>
              <a:t>2</a:t>
            </a:r>
            <a:r>
              <a:rPr lang="en-US" dirty="0"/>
              <a:t> represents a qubit.</a:t>
            </a:r>
          </a:p>
          <a:p>
            <a:pPr marL="628650" lvl="1" indent="-285750" algn="l">
              <a:buFont typeface="Arial" panose="020B0604020202020204" pitchFamily="34" charset="0"/>
              <a:buChar char="•"/>
            </a:pPr>
            <a:r>
              <a:rPr lang="en-US" dirty="0"/>
              <a:t>The coordinates of such qubit can be represented with respect to the orthonormal basis as follows:</a:t>
            </a:r>
          </a:p>
          <a:p>
            <a:pPr marL="457200" lvl="1"/>
            <a:r>
              <a:rPr lang="en-US" dirty="0"/>
              <a:t> </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E649EB42-463D-DA4D-B7EA-87D047569610}"/>
              </a:ext>
            </a:extLst>
          </p:cNvPr>
          <p:cNvPicPr>
            <a:picLocks noChangeAspect="1"/>
          </p:cNvPicPr>
          <p:nvPr/>
        </p:nvPicPr>
        <p:blipFill>
          <a:blip r:embed="rId3"/>
          <a:stretch>
            <a:fillRect/>
          </a:stretch>
        </p:blipFill>
        <p:spPr>
          <a:xfrm>
            <a:off x="1320192" y="3699655"/>
            <a:ext cx="5676900" cy="628650"/>
          </a:xfrm>
          <a:prstGeom prst="rect">
            <a:avLst/>
          </a:prstGeom>
        </p:spPr>
      </p:pic>
      <p:pic>
        <p:nvPicPr>
          <p:cNvPr id="8" name="Picture 7">
            <a:extLst>
              <a:ext uri="{FF2B5EF4-FFF2-40B4-BE49-F238E27FC236}">
                <a16:creationId xmlns:a16="http://schemas.microsoft.com/office/drawing/2014/main" id="{846F7C45-776B-7644-A109-2DFF1D0C7A4C}"/>
              </a:ext>
            </a:extLst>
          </p:cNvPr>
          <p:cNvPicPr>
            <a:picLocks noChangeAspect="1"/>
          </p:cNvPicPr>
          <p:nvPr/>
        </p:nvPicPr>
        <p:blipFill>
          <a:blip r:embed="rId4"/>
          <a:stretch>
            <a:fillRect/>
          </a:stretch>
        </p:blipFill>
        <p:spPr>
          <a:xfrm>
            <a:off x="1719614" y="1360257"/>
            <a:ext cx="1800200" cy="6286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56F3-E6C5-0B4D-B4C2-AF15E44897FA}"/>
              </a:ext>
            </a:extLst>
          </p:cNvPr>
          <p:cNvSpPr>
            <a:spLocks noGrp="1"/>
          </p:cNvSpPr>
          <p:nvPr>
            <p:ph type="ctrTitle"/>
          </p:nvPr>
        </p:nvSpPr>
        <p:spPr/>
        <p:txBody>
          <a:bodyPr/>
          <a:lstStyle/>
          <a:p>
            <a:pPr rtl="1"/>
            <a:r>
              <a:rPr lang="en-US" dirty="0"/>
              <a:t>Quantum Tunneling</a:t>
            </a:r>
            <a:br>
              <a:rPr lang="en-US" dirty="0"/>
            </a:br>
            <a:endParaRPr lang="en-US" dirty="0"/>
          </a:p>
        </p:txBody>
      </p:sp>
      <p:sp>
        <p:nvSpPr>
          <p:cNvPr id="4" name="Text Placeholder 3">
            <a:extLst>
              <a:ext uri="{FF2B5EF4-FFF2-40B4-BE49-F238E27FC236}">
                <a16:creationId xmlns:a16="http://schemas.microsoft.com/office/drawing/2014/main" id="{1DDDBC64-5383-954D-BB5B-6B90F55B464C}"/>
              </a:ext>
            </a:extLst>
          </p:cNvPr>
          <p:cNvSpPr>
            <a:spLocks noGrp="1"/>
          </p:cNvSpPr>
          <p:nvPr>
            <p:ph type="body" idx="2"/>
          </p:nvPr>
        </p:nvSpPr>
        <p:spPr>
          <a:xfrm>
            <a:off x="297611" y="1100030"/>
            <a:ext cx="4156479" cy="3396343"/>
          </a:xfrm>
        </p:spPr>
        <p:txBody>
          <a:bodyPr/>
          <a:lstStyle/>
          <a:p>
            <a:pPr algn="l"/>
            <a:r>
              <a:rPr lang="en-US" sz="1800" b="0" i="0" u="none" strike="noStrike" baseline="0" dirty="0">
                <a:latin typeface="NimbusRomNo9L-Regu"/>
              </a:rPr>
              <a:t>In classical systems:</a:t>
            </a:r>
          </a:p>
          <a:p>
            <a:pPr lvl="1"/>
            <a:r>
              <a:rPr lang="en-US" sz="1700" b="0" i="0" u="none" strike="noStrike" baseline="0" dirty="0">
                <a:latin typeface="NimbusRomNo9L-Regu"/>
              </a:rPr>
              <a:t>particle is unable to overcome the obstacle if </a:t>
            </a:r>
            <a:r>
              <a:rPr lang="en-US" sz="1700" b="0" i="0" u="none" strike="noStrike" baseline="0" dirty="0">
                <a:latin typeface="CMMI10"/>
              </a:rPr>
              <a:t>E &lt; U</a:t>
            </a:r>
            <a:r>
              <a:rPr lang="en-US" sz="1700" b="0" i="0" u="none" strike="noStrike" baseline="0" dirty="0">
                <a:latin typeface="CMR10"/>
              </a:rPr>
              <a:t>(</a:t>
            </a:r>
            <a:r>
              <a:rPr lang="en-US" sz="1700" b="0" i="0" u="none" strike="noStrike" baseline="0" dirty="0">
                <a:latin typeface="CMMI10"/>
              </a:rPr>
              <a:t>x</a:t>
            </a:r>
            <a:r>
              <a:rPr lang="en-US" sz="1700" b="0" i="0" u="none" strike="noStrike" baseline="0" dirty="0">
                <a:latin typeface="CMR10"/>
              </a:rPr>
              <a:t>)</a:t>
            </a:r>
            <a:r>
              <a:rPr lang="en-US" sz="1700" b="0" i="0" u="none" strike="noStrike" baseline="0" dirty="0">
                <a:latin typeface="NimbusRomNo9L-Regu"/>
              </a:rPr>
              <a:t>.</a:t>
            </a:r>
          </a:p>
          <a:p>
            <a:pPr algn="l"/>
            <a:r>
              <a:rPr lang="en-US" sz="1800" dirty="0">
                <a:latin typeface="NimbusRomNo9L-Regu"/>
              </a:rPr>
              <a:t>I</a:t>
            </a:r>
            <a:r>
              <a:rPr lang="en-US" sz="1800" b="0" i="0" u="none" strike="noStrike" baseline="0" dirty="0">
                <a:latin typeface="NimbusRomNo9L-Regu"/>
              </a:rPr>
              <a:t>n the quantum systems: </a:t>
            </a:r>
          </a:p>
          <a:p>
            <a:pPr lvl="1"/>
            <a:r>
              <a:rPr lang="en-US" sz="1700" b="0" i="0" u="none" strike="noStrike" baseline="0" dirty="0">
                <a:latin typeface="NimbusRomNo9L-Regu"/>
              </a:rPr>
              <a:t>the particle may pass through the barrier with some probability </a:t>
            </a:r>
            <a:r>
              <a:rPr lang="en-US" sz="1700" b="0" i="0" u="none" strike="noStrike" baseline="0" dirty="0">
                <a:latin typeface="CMMI10"/>
              </a:rPr>
              <a:t>p &gt; </a:t>
            </a:r>
            <a:r>
              <a:rPr lang="en-US" sz="1700" b="0" i="0" u="none" strike="noStrike" baseline="0" dirty="0">
                <a:latin typeface="CMR10"/>
              </a:rPr>
              <a:t>0</a:t>
            </a:r>
            <a:r>
              <a:rPr lang="en-US" sz="1700" b="0" i="0" u="none" strike="noStrike" baseline="0" dirty="0">
                <a:latin typeface="NimbusRomNo9L-Regu"/>
              </a:rPr>
              <a:t>.</a:t>
            </a:r>
          </a:p>
          <a:p>
            <a:pPr lvl="1"/>
            <a:r>
              <a:rPr lang="en-US" sz="1600" b="0" i="0" u="none" strike="noStrike" baseline="0" dirty="0">
                <a:latin typeface="NimbusRomNo9L-Regu"/>
              </a:rPr>
              <a:t>The probability of tunneling reduces as the </a:t>
            </a:r>
            <a:r>
              <a:rPr lang="en-US" sz="1700" b="0" i="0" u="none" strike="noStrike" baseline="0" dirty="0">
                <a:latin typeface="NimbusRomNo9L-Regu"/>
              </a:rPr>
              <a:t>potential barrier increases.</a:t>
            </a:r>
          </a:p>
          <a:p>
            <a:r>
              <a:rPr lang="en-US" sz="1800" b="0" i="0" u="none" strike="noStrike" baseline="0" dirty="0">
                <a:latin typeface="NimbusRomNo9L-Regu"/>
              </a:rPr>
              <a:t>Using quantum tunneling, simulated </a:t>
            </a:r>
            <a:r>
              <a:rPr lang="en-US" sz="1900" b="0" i="0" u="none" strike="noStrike" baseline="0" dirty="0">
                <a:latin typeface="NimbusRomNo9L-Regu"/>
              </a:rPr>
              <a:t>quantum annealing avoids being caught in local minima.</a:t>
            </a:r>
            <a:endParaRPr lang="en-US" sz="2100" dirty="0"/>
          </a:p>
          <a:p>
            <a:pPr lvl="1"/>
            <a:endParaRPr lang="en-US" sz="1800" b="0" i="0" u="none" strike="noStrike" baseline="0" dirty="0">
              <a:latin typeface="NimbusRomNo9L-Regu"/>
            </a:endParaRPr>
          </a:p>
          <a:p>
            <a:pPr lvl="1"/>
            <a:endParaRPr lang="en-US" dirty="0"/>
          </a:p>
        </p:txBody>
      </p:sp>
      <p:pic>
        <p:nvPicPr>
          <p:cNvPr id="7" name="Picture 6">
            <a:extLst>
              <a:ext uri="{FF2B5EF4-FFF2-40B4-BE49-F238E27FC236}">
                <a16:creationId xmlns:a16="http://schemas.microsoft.com/office/drawing/2014/main" id="{66BB5946-9283-594D-975D-E2C55E45427A}"/>
              </a:ext>
            </a:extLst>
          </p:cNvPr>
          <p:cNvPicPr>
            <a:picLocks noChangeAspect="1"/>
          </p:cNvPicPr>
          <p:nvPr/>
        </p:nvPicPr>
        <p:blipFill>
          <a:blip r:embed="rId2"/>
          <a:stretch>
            <a:fillRect/>
          </a:stretch>
        </p:blipFill>
        <p:spPr>
          <a:xfrm>
            <a:off x="4572000" y="1939592"/>
            <a:ext cx="3357301" cy="2000250"/>
          </a:xfrm>
          <a:prstGeom prst="rect">
            <a:avLst/>
          </a:prstGeom>
        </p:spPr>
      </p:pic>
    </p:spTree>
    <p:extLst>
      <p:ext uri="{BB962C8B-B14F-4D97-AF65-F5344CB8AC3E}">
        <p14:creationId xmlns:p14="http://schemas.microsoft.com/office/powerpoint/2010/main" val="2418573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D7C8A-FF5E-AF42-96BD-387A7342572F}"/>
              </a:ext>
            </a:extLst>
          </p:cNvPr>
          <p:cNvSpPr>
            <a:spLocks noGrp="1"/>
          </p:cNvSpPr>
          <p:nvPr>
            <p:ph type="ctrTitle"/>
          </p:nvPr>
        </p:nvSpPr>
        <p:spPr>
          <a:xfrm>
            <a:off x="475806" y="1615058"/>
            <a:ext cx="7917982" cy="677941"/>
          </a:xfrm>
        </p:spPr>
        <p:txBody>
          <a:bodyPr/>
          <a:lstStyle/>
          <a:p>
            <a:r>
              <a:rPr lang="en-US" dirty="0"/>
              <a:t>Quantum Machine Learning</a:t>
            </a:r>
          </a:p>
        </p:txBody>
      </p:sp>
      <p:sp>
        <p:nvSpPr>
          <p:cNvPr id="3" name="Subtitle 2">
            <a:extLst>
              <a:ext uri="{FF2B5EF4-FFF2-40B4-BE49-F238E27FC236}">
                <a16:creationId xmlns:a16="http://schemas.microsoft.com/office/drawing/2014/main" id="{202FE34D-384F-A841-B91F-6CCB451FB561}"/>
              </a:ext>
            </a:extLst>
          </p:cNvPr>
          <p:cNvSpPr>
            <a:spLocks noGrp="1"/>
          </p:cNvSpPr>
          <p:nvPr>
            <p:ph type="subTitle" idx="1"/>
          </p:nvPr>
        </p:nvSpPr>
        <p:spPr>
          <a:xfrm>
            <a:off x="571499" y="2805830"/>
            <a:ext cx="7917982" cy="1446369"/>
          </a:xfrm>
        </p:spPr>
        <p:txBody>
          <a:bodyPr/>
          <a:lstStyle/>
          <a:p>
            <a:pPr marL="0" marR="0" indent="0" algn="l" rtl="1">
              <a:lnSpc>
                <a:spcPct val="90000"/>
              </a:lnSpc>
              <a:spcBef>
                <a:spcPts val="800"/>
              </a:spcBef>
              <a:spcAft>
                <a:spcPts val="0"/>
              </a:spcAft>
              <a:buClr>
                <a:srgbClr val="7F7F7F"/>
              </a:buClr>
              <a:buSzPct val="100000"/>
              <a:buFont typeface="Arial"/>
              <a:buNone/>
            </a:pPr>
            <a:r>
              <a:rPr lang="en-US" dirty="0"/>
              <a:t>Quantum Neural Network      </a:t>
            </a:r>
          </a:p>
          <a:p>
            <a:pPr marL="0" marR="0" indent="0" algn="l" rtl="1">
              <a:lnSpc>
                <a:spcPct val="90000"/>
              </a:lnSpc>
              <a:spcBef>
                <a:spcPts val="800"/>
              </a:spcBef>
              <a:spcAft>
                <a:spcPts val="0"/>
              </a:spcAft>
              <a:buClr>
                <a:srgbClr val="7F7F7F"/>
              </a:buClr>
              <a:buSzPct val="100000"/>
              <a:buFont typeface="Arial"/>
              <a:buNone/>
            </a:pPr>
            <a:r>
              <a:rPr lang="en-US" dirty="0"/>
              <a:t>Quantum Autoencoder </a:t>
            </a:r>
          </a:p>
          <a:p>
            <a:pPr marL="0" marR="0" indent="0" algn="l" rtl="1">
              <a:lnSpc>
                <a:spcPct val="90000"/>
              </a:lnSpc>
              <a:spcBef>
                <a:spcPts val="800"/>
              </a:spcBef>
              <a:spcAft>
                <a:spcPts val="0"/>
              </a:spcAft>
              <a:buClr>
                <a:srgbClr val="7F7F7F"/>
              </a:buClr>
              <a:buSzPct val="100000"/>
              <a:buFont typeface="Arial"/>
              <a:buNone/>
            </a:pPr>
            <a:r>
              <a:rPr lang="en-US" dirty="0"/>
              <a:t>Quantum Kernel Method </a:t>
            </a:r>
          </a:p>
          <a:p>
            <a:pPr marL="0" marR="0" indent="0" algn="l" rtl="1">
              <a:lnSpc>
                <a:spcPct val="90000"/>
              </a:lnSpc>
              <a:spcBef>
                <a:spcPts val="800"/>
              </a:spcBef>
              <a:spcAft>
                <a:spcPts val="0"/>
              </a:spcAft>
              <a:buClr>
                <a:srgbClr val="7F7F7F"/>
              </a:buClr>
              <a:buSzPct val="100000"/>
              <a:buFont typeface="Arial"/>
              <a:buNone/>
            </a:pPr>
            <a:endParaRPr lang="en-US" dirty="0"/>
          </a:p>
        </p:txBody>
      </p:sp>
    </p:spTree>
    <p:extLst>
      <p:ext uri="{BB962C8B-B14F-4D97-AF65-F5344CB8AC3E}">
        <p14:creationId xmlns:p14="http://schemas.microsoft.com/office/powerpoint/2010/main" val="2167096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29D61-229C-C746-A437-BAC36BAB7B0E}"/>
              </a:ext>
            </a:extLst>
          </p:cNvPr>
          <p:cNvSpPr>
            <a:spLocks noGrp="1"/>
          </p:cNvSpPr>
          <p:nvPr>
            <p:ph type="ctrTitle"/>
          </p:nvPr>
        </p:nvSpPr>
        <p:spPr/>
        <p:txBody>
          <a:bodyPr/>
          <a:lstStyle/>
          <a:p>
            <a:r>
              <a:rPr lang="en-US" sz="2800" i="1" dirty="0"/>
              <a:t>Quantum Neural Network</a:t>
            </a:r>
            <a:endParaRPr lang="en-US" dirty="0"/>
          </a:p>
        </p:txBody>
      </p:sp>
      <p:sp>
        <p:nvSpPr>
          <p:cNvPr id="4" name="Text Placeholder 3">
            <a:extLst>
              <a:ext uri="{FF2B5EF4-FFF2-40B4-BE49-F238E27FC236}">
                <a16:creationId xmlns:a16="http://schemas.microsoft.com/office/drawing/2014/main" id="{DDF90AAF-0BAA-7A49-8A12-526B81442B9A}"/>
              </a:ext>
            </a:extLst>
          </p:cNvPr>
          <p:cNvSpPr>
            <a:spLocks noGrp="1"/>
          </p:cNvSpPr>
          <p:nvPr>
            <p:ph type="body" idx="2"/>
          </p:nvPr>
        </p:nvSpPr>
        <p:spPr>
          <a:xfrm>
            <a:off x="297611" y="1206500"/>
            <a:ext cx="3449365" cy="3216077"/>
          </a:xfrm>
        </p:spPr>
        <p:txBody>
          <a:bodyPr/>
          <a:lstStyle/>
          <a:p>
            <a:pPr algn="l"/>
            <a:r>
              <a:rPr lang="en-US" sz="1800" b="0" i="0" u="none" strike="noStrike" baseline="0" dirty="0">
                <a:latin typeface="NimbusRomNo9L-Regu"/>
              </a:rPr>
              <a:t>Neural Networks (NNs) are one of the best ML algorithms in terms of performance and accuracy. It </a:t>
            </a:r>
            <a:r>
              <a:rPr lang="en-US" sz="1800" dirty="0">
                <a:latin typeface="NimbusRomNo9L-Regu"/>
              </a:rPr>
              <a:t>shows desired results in many applications.</a:t>
            </a:r>
            <a:endParaRPr lang="en-US" sz="1800" b="0" i="0" u="none" strike="noStrike" baseline="0" dirty="0">
              <a:latin typeface="NimbusRomNo9L-Regu"/>
            </a:endParaRPr>
          </a:p>
          <a:p>
            <a:pPr algn="l"/>
            <a:r>
              <a:rPr lang="en-US" sz="1800" b="0" i="0" u="none" strike="noStrike" baseline="0" dirty="0">
                <a:latin typeface="NimbusRomNo9L-Regu"/>
              </a:rPr>
              <a:t>QNNs have the potential to outperform their classical ones in many tasks. To allow the progressive membership of data instances, QNNs employ the superposition of quantum states.</a:t>
            </a:r>
          </a:p>
        </p:txBody>
      </p:sp>
      <p:pic>
        <p:nvPicPr>
          <p:cNvPr id="9" name="Picture 8" descr="Diagram&#10;&#10;Description automatically generated">
            <a:extLst>
              <a:ext uri="{FF2B5EF4-FFF2-40B4-BE49-F238E27FC236}">
                <a16:creationId xmlns:a16="http://schemas.microsoft.com/office/drawing/2014/main" id="{560EA329-F42D-A447-B0C2-EF526DB48108}"/>
              </a:ext>
            </a:extLst>
          </p:cNvPr>
          <p:cNvPicPr>
            <a:picLocks noChangeAspect="1"/>
          </p:cNvPicPr>
          <p:nvPr/>
        </p:nvPicPr>
        <p:blipFill>
          <a:blip r:embed="rId2"/>
          <a:stretch>
            <a:fillRect/>
          </a:stretch>
        </p:blipFill>
        <p:spPr>
          <a:xfrm>
            <a:off x="4300619" y="889146"/>
            <a:ext cx="4263959" cy="1278288"/>
          </a:xfrm>
          <a:prstGeom prst="rect">
            <a:avLst/>
          </a:prstGeom>
        </p:spPr>
      </p:pic>
      <p:sp>
        <p:nvSpPr>
          <p:cNvPr id="13" name="TextBox 12">
            <a:extLst>
              <a:ext uri="{FF2B5EF4-FFF2-40B4-BE49-F238E27FC236}">
                <a16:creationId xmlns:a16="http://schemas.microsoft.com/office/drawing/2014/main" id="{D7B3CDED-F7BE-AE40-B453-6CC51AA5A38A}"/>
              </a:ext>
            </a:extLst>
          </p:cNvPr>
          <p:cNvSpPr txBox="1"/>
          <p:nvPr/>
        </p:nvSpPr>
        <p:spPr>
          <a:xfrm>
            <a:off x="4114800" y="2273300"/>
            <a:ext cx="3644900" cy="307777"/>
          </a:xfrm>
          <a:prstGeom prst="rect">
            <a:avLst/>
          </a:prstGeom>
          <a:noFill/>
        </p:spPr>
        <p:txBody>
          <a:bodyPr wrap="square" rtlCol="0">
            <a:spAutoFit/>
          </a:bodyPr>
          <a:lstStyle/>
          <a:p>
            <a:r>
              <a:rPr lang="en-US" dirty="0"/>
              <a:t>Feedforward Neural Network </a:t>
            </a:r>
          </a:p>
        </p:txBody>
      </p:sp>
      <p:sp>
        <p:nvSpPr>
          <p:cNvPr id="14" name="TextBox 13">
            <a:extLst>
              <a:ext uri="{FF2B5EF4-FFF2-40B4-BE49-F238E27FC236}">
                <a16:creationId xmlns:a16="http://schemas.microsoft.com/office/drawing/2014/main" id="{F157CF29-C4A0-F74C-BE53-75C2E86998CB}"/>
              </a:ext>
            </a:extLst>
          </p:cNvPr>
          <p:cNvSpPr txBox="1"/>
          <p:nvPr/>
        </p:nvSpPr>
        <p:spPr>
          <a:xfrm>
            <a:off x="3987800" y="4392815"/>
            <a:ext cx="3975100" cy="307777"/>
          </a:xfrm>
          <a:prstGeom prst="rect">
            <a:avLst/>
          </a:prstGeom>
          <a:noFill/>
        </p:spPr>
        <p:txBody>
          <a:bodyPr wrap="square" rtlCol="0">
            <a:spAutoFit/>
          </a:bodyPr>
          <a:lstStyle/>
          <a:p>
            <a:r>
              <a:rPr lang="en-US" dirty="0"/>
              <a:t>General Structure of Quantum Neural Network</a:t>
            </a:r>
          </a:p>
        </p:txBody>
      </p:sp>
      <p:pic>
        <p:nvPicPr>
          <p:cNvPr id="5" name="Picture 4" descr="Diagram&#10;&#10;Description automatically generated">
            <a:extLst>
              <a:ext uri="{FF2B5EF4-FFF2-40B4-BE49-F238E27FC236}">
                <a16:creationId xmlns:a16="http://schemas.microsoft.com/office/drawing/2014/main" id="{71D8B87C-D986-8C3C-4D2A-BC59C6925DE8}"/>
              </a:ext>
            </a:extLst>
          </p:cNvPr>
          <p:cNvPicPr>
            <a:picLocks noChangeAspect="1"/>
          </p:cNvPicPr>
          <p:nvPr/>
        </p:nvPicPr>
        <p:blipFill>
          <a:blip r:embed="rId3"/>
          <a:stretch>
            <a:fillRect/>
          </a:stretch>
        </p:blipFill>
        <p:spPr>
          <a:xfrm>
            <a:off x="4114800" y="2686943"/>
            <a:ext cx="4955589" cy="1735634"/>
          </a:xfrm>
          <a:prstGeom prst="rect">
            <a:avLst/>
          </a:prstGeom>
        </p:spPr>
      </p:pic>
    </p:spTree>
    <p:extLst>
      <p:ext uri="{BB962C8B-B14F-4D97-AF65-F5344CB8AC3E}">
        <p14:creationId xmlns:p14="http://schemas.microsoft.com/office/powerpoint/2010/main" val="1808871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CAB6E-8A0E-D94E-841A-5E608C61C655}"/>
              </a:ext>
            </a:extLst>
          </p:cNvPr>
          <p:cNvSpPr>
            <a:spLocks noGrp="1"/>
          </p:cNvSpPr>
          <p:nvPr>
            <p:ph type="ctrTitle"/>
          </p:nvPr>
        </p:nvSpPr>
        <p:spPr/>
        <p:txBody>
          <a:bodyPr/>
          <a:lstStyle/>
          <a:p>
            <a:r>
              <a:rPr lang="en-US" i="1" dirty="0"/>
              <a:t>Quantum Autoencoder </a:t>
            </a:r>
            <a:br>
              <a:rPr lang="en-US" dirty="0"/>
            </a:br>
            <a:endParaRPr lang="en-US" dirty="0"/>
          </a:p>
        </p:txBody>
      </p:sp>
      <p:sp>
        <p:nvSpPr>
          <p:cNvPr id="4" name="Text Placeholder 3">
            <a:extLst>
              <a:ext uri="{FF2B5EF4-FFF2-40B4-BE49-F238E27FC236}">
                <a16:creationId xmlns:a16="http://schemas.microsoft.com/office/drawing/2014/main" id="{4FAFBE65-0A6F-E647-A84F-0E333CD90D75}"/>
              </a:ext>
            </a:extLst>
          </p:cNvPr>
          <p:cNvSpPr>
            <a:spLocks noGrp="1"/>
          </p:cNvSpPr>
          <p:nvPr>
            <p:ph type="body" idx="2"/>
          </p:nvPr>
        </p:nvSpPr>
        <p:spPr>
          <a:xfrm>
            <a:off x="297611" y="1369218"/>
            <a:ext cx="4156479" cy="3229285"/>
          </a:xfrm>
        </p:spPr>
        <p:txBody>
          <a:bodyPr/>
          <a:lstStyle/>
          <a:p>
            <a:pPr algn="l"/>
            <a:r>
              <a:rPr lang="en-US" sz="1800" b="0" i="0" u="none" strike="noStrike" baseline="0" dirty="0">
                <a:latin typeface="NimbusRomNo9L-Regu"/>
              </a:rPr>
              <a:t>Autoencoders are neural networks that can learn efficient low-dimensional representations of data in higher-dimensional space.</a:t>
            </a:r>
          </a:p>
          <a:p>
            <a:pPr algn="l"/>
            <a:r>
              <a:rPr lang="en-US" sz="1800" dirty="0">
                <a:latin typeface="NimbusRomNo9L-Regu"/>
              </a:rPr>
              <a:t>Quantum Autoencoder:</a:t>
            </a:r>
          </a:p>
          <a:p>
            <a:pPr lvl="1"/>
            <a:r>
              <a:rPr lang="en-US" sz="1700" b="0" i="0" u="none" strike="noStrike" baseline="0" dirty="0">
                <a:latin typeface="NimbusRomNo9L-Regu"/>
              </a:rPr>
              <a:t>Unitary operation </a:t>
            </a:r>
            <a:r>
              <a:rPr lang="en-US" sz="1800" b="0" i="0" u="none" strike="noStrike" baseline="0" dirty="0">
                <a:latin typeface="CMMI10"/>
              </a:rPr>
              <a:t>U</a:t>
            </a:r>
            <a:r>
              <a:rPr lang="en-US" sz="1800" b="0" i="0" u="none" strike="noStrike" baseline="0" dirty="0">
                <a:latin typeface="CMR10"/>
              </a:rPr>
              <a:t>(</a:t>
            </a:r>
            <a:r>
              <a:rPr lang="en-US" sz="1800" b="0" i="0" u="none" strike="noStrike" baseline="0" dirty="0">
                <a:latin typeface="CMMI10"/>
              </a:rPr>
              <a:t>θ</a:t>
            </a:r>
            <a:r>
              <a:rPr lang="en-US" sz="1800" b="0" i="0" u="none" strike="noStrike" baseline="0" dirty="0">
                <a:latin typeface="CMR10"/>
              </a:rPr>
              <a:t>)</a:t>
            </a:r>
            <a:r>
              <a:rPr lang="en-US" sz="1800" b="0" i="0" u="none" strike="noStrike" baseline="0" dirty="0">
                <a:latin typeface="NimbusRomNo9L-Regu"/>
              </a:rPr>
              <a:t> to encode the input state </a:t>
            </a:r>
            <a:r>
              <a:rPr lang="en-US" sz="1800" b="0" i="0" u="none" strike="noStrike" baseline="0" dirty="0">
                <a:latin typeface="CMSY10"/>
              </a:rPr>
              <a:t>|</a:t>
            </a:r>
            <a:r>
              <a:rPr lang="en-US" sz="1800" b="0" i="0" u="none" strike="noStrike" baseline="0" dirty="0">
                <a:latin typeface="CMMI10"/>
              </a:rPr>
              <a:t>X</a:t>
            </a:r>
            <a:r>
              <a:rPr lang="en-US" sz="1800" b="0" i="0" u="none" strike="noStrike" baseline="0" dirty="0">
                <a:latin typeface="CMSY10"/>
              </a:rPr>
              <a:t>⟩ </a:t>
            </a:r>
            <a:r>
              <a:rPr lang="en-US" sz="1800" b="0" i="0" u="none" strike="noStrike" baseline="0" dirty="0">
                <a:latin typeface="NimbusRomNo9L-Regu"/>
              </a:rPr>
              <a:t>into a smaller intermediate state (the latent space). </a:t>
            </a:r>
          </a:p>
          <a:p>
            <a:pPr lvl="1"/>
            <a:r>
              <a:rPr lang="en-US" sz="1800" b="0" i="0" u="none" strike="noStrike" baseline="0" dirty="0">
                <a:latin typeface="NimbusRomNo9L-Regu"/>
              </a:rPr>
              <a:t>The decoder unitary operation </a:t>
            </a:r>
            <a:r>
              <a:rPr lang="en-US" sz="1800" b="0" i="0" u="none" strike="noStrike" baseline="0" dirty="0">
                <a:latin typeface="CMMI10"/>
              </a:rPr>
              <a:t>U</a:t>
            </a:r>
            <a:r>
              <a:rPr lang="en-US" sz="1800" b="0" i="0" u="none" strike="noStrike" baseline="0" dirty="0">
                <a:latin typeface="CMSY7"/>
              </a:rPr>
              <a:t>′</a:t>
            </a:r>
            <a:r>
              <a:rPr lang="en-US" sz="1800" b="0" i="0" u="none" strike="noStrike" baseline="0" dirty="0">
                <a:latin typeface="CMR10"/>
              </a:rPr>
              <a:t>(</a:t>
            </a:r>
            <a:r>
              <a:rPr lang="en-US" sz="1800" b="0" i="0" u="none" strike="noStrike" baseline="0" dirty="0">
                <a:latin typeface="CMMI10"/>
              </a:rPr>
              <a:t>θ</a:t>
            </a:r>
            <a:r>
              <a:rPr lang="en-US" sz="1800" b="0" i="0" u="none" strike="noStrike" baseline="0" dirty="0">
                <a:latin typeface="CMR10"/>
              </a:rPr>
              <a:t>) </a:t>
            </a:r>
            <a:r>
              <a:rPr lang="en-US" sz="1800" b="0" i="0" u="none" strike="noStrike" baseline="0" dirty="0">
                <a:latin typeface="NimbusRomNo9L-Regu"/>
              </a:rPr>
              <a:t>takes uses the intermediate state to reconstruct </a:t>
            </a:r>
            <a:r>
              <a:rPr lang="en-US" sz="1800" b="0" i="0" u="none" strike="noStrike" baseline="0" dirty="0">
                <a:latin typeface="CMSY10"/>
              </a:rPr>
              <a:t>|</a:t>
            </a:r>
            <a:r>
              <a:rPr lang="en-US" sz="1800" b="0" i="0" u="none" strike="noStrike" baseline="0" dirty="0">
                <a:latin typeface="CMMI10"/>
              </a:rPr>
              <a:t>X</a:t>
            </a:r>
            <a:r>
              <a:rPr lang="en-US" sz="1800" b="0" i="0" u="none" strike="noStrike" baseline="0" dirty="0">
                <a:latin typeface="CMSY10"/>
              </a:rPr>
              <a:t>⟩</a:t>
            </a:r>
            <a:r>
              <a:rPr lang="en-US" sz="1800" b="0" i="0" u="none" strike="noStrike" baseline="0" dirty="0">
                <a:latin typeface="NimbusRomNo9L-Regu"/>
              </a:rPr>
              <a:t>. </a:t>
            </a:r>
            <a:endParaRPr lang="en-US" dirty="0"/>
          </a:p>
        </p:txBody>
      </p:sp>
      <p:pic>
        <p:nvPicPr>
          <p:cNvPr id="9" name="Picture 8" descr="Diagram&#10;&#10;Description automatically generated">
            <a:extLst>
              <a:ext uri="{FF2B5EF4-FFF2-40B4-BE49-F238E27FC236}">
                <a16:creationId xmlns:a16="http://schemas.microsoft.com/office/drawing/2014/main" id="{0676A568-2EF3-3C45-AEEB-FBBC73E57741}"/>
              </a:ext>
            </a:extLst>
          </p:cNvPr>
          <p:cNvPicPr>
            <a:picLocks noChangeAspect="1"/>
          </p:cNvPicPr>
          <p:nvPr/>
        </p:nvPicPr>
        <p:blipFill>
          <a:blip r:embed="rId3"/>
          <a:stretch>
            <a:fillRect/>
          </a:stretch>
        </p:blipFill>
        <p:spPr>
          <a:xfrm>
            <a:off x="4689912" y="723900"/>
            <a:ext cx="4156480" cy="1562100"/>
          </a:xfrm>
          <a:prstGeom prst="rect">
            <a:avLst/>
          </a:prstGeom>
        </p:spPr>
      </p:pic>
      <p:pic>
        <p:nvPicPr>
          <p:cNvPr id="5" name="Picture 4">
            <a:extLst>
              <a:ext uri="{FF2B5EF4-FFF2-40B4-BE49-F238E27FC236}">
                <a16:creationId xmlns:a16="http://schemas.microsoft.com/office/drawing/2014/main" id="{1AA17801-13B6-4ED8-9B22-7D65C05945D1}"/>
              </a:ext>
            </a:extLst>
          </p:cNvPr>
          <p:cNvPicPr>
            <a:picLocks noChangeAspect="1"/>
          </p:cNvPicPr>
          <p:nvPr/>
        </p:nvPicPr>
        <p:blipFill>
          <a:blip r:embed="rId4"/>
          <a:stretch>
            <a:fillRect/>
          </a:stretch>
        </p:blipFill>
        <p:spPr>
          <a:xfrm>
            <a:off x="4672294" y="2471530"/>
            <a:ext cx="4156479" cy="1883942"/>
          </a:xfrm>
          <a:prstGeom prst="rect">
            <a:avLst/>
          </a:prstGeom>
        </p:spPr>
      </p:pic>
    </p:spTree>
    <p:extLst>
      <p:ext uri="{BB962C8B-B14F-4D97-AF65-F5344CB8AC3E}">
        <p14:creationId xmlns:p14="http://schemas.microsoft.com/office/powerpoint/2010/main" val="993931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5D96-0DEE-4F40-AD3D-982E016AA658}"/>
              </a:ext>
            </a:extLst>
          </p:cNvPr>
          <p:cNvSpPr>
            <a:spLocks noGrp="1"/>
          </p:cNvSpPr>
          <p:nvPr>
            <p:ph type="ctrTitle"/>
          </p:nvPr>
        </p:nvSpPr>
        <p:spPr/>
        <p:txBody>
          <a:bodyPr/>
          <a:lstStyle/>
          <a:p>
            <a:r>
              <a:rPr lang="en-US" sz="2400" i="1" dirty="0"/>
              <a:t>Quantum Kernel Method</a:t>
            </a:r>
            <a:endParaRPr lang="en-US" dirty="0"/>
          </a:p>
        </p:txBody>
      </p:sp>
      <p:sp>
        <p:nvSpPr>
          <p:cNvPr id="4" name="Text Placeholder 3">
            <a:extLst>
              <a:ext uri="{FF2B5EF4-FFF2-40B4-BE49-F238E27FC236}">
                <a16:creationId xmlns:a16="http://schemas.microsoft.com/office/drawing/2014/main" id="{0AC15D09-9181-0A4B-9615-0F998B2748A7}"/>
              </a:ext>
            </a:extLst>
          </p:cNvPr>
          <p:cNvSpPr>
            <a:spLocks noGrp="1"/>
          </p:cNvSpPr>
          <p:nvPr>
            <p:ph type="body" idx="2"/>
          </p:nvPr>
        </p:nvSpPr>
        <p:spPr>
          <a:xfrm>
            <a:off x="297611" y="1369219"/>
            <a:ext cx="4156479" cy="3295546"/>
          </a:xfrm>
        </p:spPr>
        <p:txBody>
          <a:bodyPr/>
          <a:lstStyle/>
          <a:p>
            <a:pPr algn="l"/>
            <a:r>
              <a:rPr lang="en-US" sz="1800" b="0" i="0" u="none" strike="noStrike" baseline="0" dirty="0">
                <a:latin typeface="NimbusRomNo9L-Regu"/>
              </a:rPr>
              <a:t>The kernel function defined by classical and QML models. </a:t>
            </a:r>
          </a:p>
          <a:p>
            <a:pPr algn="l"/>
            <a:r>
              <a:rPr lang="en-US" sz="1800" b="0" i="0" u="none" strike="noStrike" baseline="0" dirty="0">
                <a:latin typeface="NimbusRomNo9L-Regu"/>
              </a:rPr>
              <a:t>The nodes (A, B,..., etc.) represent data points in different spaces. </a:t>
            </a:r>
          </a:p>
          <a:p>
            <a:pPr algn="l"/>
            <a:r>
              <a:rPr lang="en-US" sz="1800" b="0" i="0" u="none" strike="noStrike" baseline="0" dirty="0">
                <a:latin typeface="NimbusRomNo9L-Regu"/>
              </a:rPr>
              <a:t>The edges between these nodes represent the similarity measure (the kernel function) between data. </a:t>
            </a:r>
          </a:p>
          <a:p>
            <a:pPr algn="l"/>
            <a:r>
              <a:rPr lang="en-US" sz="1800" b="0" i="0" u="none" strike="noStrike" baseline="0" dirty="0">
                <a:latin typeface="NimbusRomNo9L-Regu"/>
              </a:rPr>
              <a:t>The geometric difference, </a:t>
            </a:r>
            <a:r>
              <a:rPr lang="en-US" sz="1800" b="0" i="0" u="none" strike="noStrike" baseline="0" dirty="0">
                <a:latin typeface="CMMI10"/>
              </a:rPr>
              <a:t>g</a:t>
            </a:r>
            <a:r>
              <a:rPr lang="en-US" sz="1800" b="0" i="0" u="none" strike="noStrike" baseline="0" dirty="0">
                <a:latin typeface="NimbusRomNo9L-Regu"/>
              </a:rPr>
              <a:t>, is a difference between similarity measures (edges) in different ML models.</a:t>
            </a:r>
            <a:endParaRPr lang="en-US" dirty="0"/>
          </a:p>
        </p:txBody>
      </p:sp>
      <p:pic>
        <p:nvPicPr>
          <p:cNvPr id="8" name="Picture 7" descr="Diagram&#10;&#10;Description automatically generated">
            <a:extLst>
              <a:ext uri="{FF2B5EF4-FFF2-40B4-BE49-F238E27FC236}">
                <a16:creationId xmlns:a16="http://schemas.microsoft.com/office/drawing/2014/main" id="{5E21D090-2617-C04B-A68D-EA8C7176626F}"/>
              </a:ext>
            </a:extLst>
          </p:cNvPr>
          <p:cNvPicPr>
            <a:picLocks noChangeAspect="1"/>
          </p:cNvPicPr>
          <p:nvPr/>
        </p:nvPicPr>
        <p:blipFill>
          <a:blip r:embed="rId2"/>
          <a:stretch>
            <a:fillRect/>
          </a:stretch>
        </p:blipFill>
        <p:spPr>
          <a:xfrm>
            <a:off x="4689909" y="1003300"/>
            <a:ext cx="4156479" cy="1949700"/>
          </a:xfrm>
          <a:prstGeom prst="rect">
            <a:avLst/>
          </a:prstGeom>
        </p:spPr>
      </p:pic>
      <p:sp>
        <p:nvSpPr>
          <p:cNvPr id="9" name="TextBox 8">
            <a:extLst>
              <a:ext uri="{FF2B5EF4-FFF2-40B4-BE49-F238E27FC236}">
                <a16:creationId xmlns:a16="http://schemas.microsoft.com/office/drawing/2014/main" id="{C41AB7D0-738D-1B49-80E1-6979DF12DE9B}"/>
              </a:ext>
            </a:extLst>
          </p:cNvPr>
          <p:cNvSpPr txBox="1"/>
          <p:nvPr/>
        </p:nvSpPr>
        <p:spPr>
          <a:xfrm>
            <a:off x="5054600" y="3141104"/>
            <a:ext cx="2692400" cy="523220"/>
          </a:xfrm>
          <a:prstGeom prst="rect">
            <a:avLst/>
          </a:prstGeom>
          <a:noFill/>
        </p:spPr>
        <p:txBody>
          <a:bodyPr wrap="square" rtlCol="0">
            <a:spAutoFit/>
          </a:bodyPr>
          <a:lstStyle/>
          <a:p>
            <a:r>
              <a:rPr lang="en-US" dirty="0"/>
              <a:t>Quantum Kernel Method </a:t>
            </a:r>
          </a:p>
          <a:p>
            <a:endParaRPr lang="en-US" dirty="0"/>
          </a:p>
        </p:txBody>
      </p:sp>
    </p:spTree>
    <p:extLst>
      <p:ext uri="{BB962C8B-B14F-4D97-AF65-F5344CB8AC3E}">
        <p14:creationId xmlns:p14="http://schemas.microsoft.com/office/powerpoint/2010/main" val="1409652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7A941-CB5F-444B-ADDD-D47BA422BA9E}"/>
              </a:ext>
            </a:extLst>
          </p:cNvPr>
          <p:cNvSpPr>
            <a:spLocks noGrp="1"/>
          </p:cNvSpPr>
          <p:nvPr>
            <p:ph type="ctrTitle"/>
          </p:nvPr>
        </p:nvSpPr>
        <p:spPr>
          <a:xfrm>
            <a:off x="124931" y="1678853"/>
            <a:ext cx="7917982" cy="677941"/>
          </a:xfrm>
        </p:spPr>
        <p:txBody>
          <a:bodyPr/>
          <a:lstStyle/>
          <a:p>
            <a:r>
              <a:rPr lang="en-US" sz="3600" dirty="0"/>
              <a:t>Experiment: Quantum Neural Network</a:t>
            </a:r>
            <a:endParaRPr lang="en-US" dirty="0"/>
          </a:p>
        </p:txBody>
      </p:sp>
      <p:sp>
        <p:nvSpPr>
          <p:cNvPr id="3" name="Subtitle 2">
            <a:extLst>
              <a:ext uri="{FF2B5EF4-FFF2-40B4-BE49-F238E27FC236}">
                <a16:creationId xmlns:a16="http://schemas.microsoft.com/office/drawing/2014/main" id="{9FD27895-EEBF-1C46-B079-334442B9994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6135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43A15-4383-D240-94DA-8515F0193C76}"/>
              </a:ext>
            </a:extLst>
          </p:cNvPr>
          <p:cNvSpPr>
            <a:spLocks noGrp="1"/>
          </p:cNvSpPr>
          <p:nvPr>
            <p:ph type="ctrTitle"/>
          </p:nvPr>
        </p:nvSpPr>
        <p:spPr/>
        <p:txBody>
          <a:bodyPr/>
          <a:lstStyle/>
          <a:p>
            <a:r>
              <a:rPr lang="ar-SA" sz="2800" dirty="0"/>
              <a:t> </a:t>
            </a:r>
            <a:r>
              <a:rPr lang="en-US" sz="2800" i="1" dirty="0"/>
              <a:t>Data Preparation </a:t>
            </a:r>
            <a:endParaRPr lang="en-US" dirty="0"/>
          </a:p>
        </p:txBody>
      </p:sp>
      <p:sp>
        <p:nvSpPr>
          <p:cNvPr id="3" name="Subtitle 2">
            <a:extLst>
              <a:ext uri="{FF2B5EF4-FFF2-40B4-BE49-F238E27FC236}">
                <a16:creationId xmlns:a16="http://schemas.microsoft.com/office/drawing/2014/main" id="{24654FD5-943D-0B46-9D8F-7057728CC488}"/>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5FA15052-EAC0-A94C-8DF1-5C0D5E65BF67}"/>
              </a:ext>
            </a:extLst>
          </p:cNvPr>
          <p:cNvSpPr>
            <a:spLocks noGrp="1"/>
          </p:cNvSpPr>
          <p:nvPr>
            <p:ph type="body" idx="2"/>
          </p:nvPr>
        </p:nvSpPr>
        <p:spPr/>
        <p:txBody>
          <a:bodyPr/>
          <a:lstStyle/>
          <a:p>
            <a:pPr algn="l"/>
            <a:r>
              <a:rPr lang="en-US" sz="1800" dirty="0">
                <a:latin typeface="NimbusRomNo9L-Regu"/>
              </a:rPr>
              <a:t>T</a:t>
            </a:r>
            <a:r>
              <a:rPr lang="en-US" sz="1800" b="0" i="0" u="none" strike="noStrike" baseline="0" dirty="0">
                <a:latin typeface="NimbusRomNo9L-Regu"/>
              </a:rPr>
              <a:t>he Iris dataset </a:t>
            </a:r>
          </a:p>
          <a:p>
            <a:pPr lvl="1"/>
            <a:r>
              <a:rPr lang="en-US" sz="1700" b="0" i="0" u="none" strike="noStrike" baseline="0" dirty="0">
                <a:latin typeface="NimbusRomNo9L-Regu"/>
              </a:rPr>
              <a:t>available at Scikit-Learn website</a:t>
            </a:r>
          </a:p>
          <a:p>
            <a:pPr lvl="1"/>
            <a:r>
              <a:rPr lang="en-US" sz="1800" b="0" i="0" u="none" strike="noStrike" baseline="0" dirty="0">
                <a:latin typeface="NimbusRomNo9L-Regu"/>
              </a:rPr>
              <a:t>100 samples for the two types of irises (</a:t>
            </a:r>
            <a:r>
              <a:rPr lang="en-US" sz="1800" b="0" i="0" u="none" strike="noStrike" baseline="0" dirty="0" err="1">
                <a:latin typeface="NimbusRomNo9L-Regu"/>
              </a:rPr>
              <a:t>Setosa</a:t>
            </a:r>
            <a:r>
              <a:rPr lang="en-US" sz="1800" b="0" i="0" u="none" strike="noStrike" baseline="0" dirty="0">
                <a:latin typeface="NimbusRomNo9L-Regu"/>
              </a:rPr>
              <a:t> and </a:t>
            </a:r>
            <a:r>
              <a:rPr lang="en-US" sz="1800" b="0" i="0" u="none" strike="noStrike" baseline="0" dirty="0" err="1">
                <a:latin typeface="NimbusRomNo9L-Regu"/>
              </a:rPr>
              <a:t>Versicolour</a:t>
            </a:r>
            <a:r>
              <a:rPr lang="en-US" sz="1800" b="0" i="0" u="none" strike="noStrike" baseline="0" dirty="0">
                <a:latin typeface="NimbusRomNo9L-Regu"/>
              </a:rPr>
              <a:t>). </a:t>
            </a:r>
          </a:p>
          <a:p>
            <a:r>
              <a:rPr lang="en-US" sz="1900" b="0" i="0" u="none" strike="noStrike" baseline="0" dirty="0">
                <a:latin typeface="NimbusRomNo9L-Regu"/>
              </a:rPr>
              <a:t>We divide the dataset into two sets,</a:t>
            </a:r>
          </a:p>
          <a:p>
            <a:pPr lvl="1"/>
            <a:r>
              <a:rPr lang="en-US" sz="1700" b="0" i="0" u="none" strike="noStrike" baseline="0" dirty="0">
                <a:latin typeface="NimbusRomNo9L-Regu"/>
              </a:rPr>
              <a:t>training test (</a:t>
            </a:r>
            <a:r>
              <a:rPr lang="en-US" sz="1700" b="0" i="0" u="none" strike="noStrike" baseline="0" dirty="0">
                <a:latin typeface="CMMI10"/>
              </a:rPr>
              <a:t>X train</a:t>
            </a:r>
            <a:r>
              <a:rPr lang="en-US" sz="1700" b="0" i="0" u="none" strike="noStrike" baseline="0" dirty="0">
                <a:latin typeface="NimbusRomNo9L-Regu"/>
              </a:rPr>
              <a:t>) </a:t>
            </a:r>
          </a:p>
          <a:p>
            <a:pPr lvl="1"/>
            <a:r>
              <a:rPr lang="en-US" sz="1800" b="0" i="0" u="none" strike="noStrike" baseline="0" dirty="0">
                <a:latin typeface="NimbusRomNo9L-Regu"/>
              </a:rPr>
              <a:t>testing set (</a:t>
            </a:r>
            <a:r>
              <a:rPr lang="en-US" sz="1800" b="0" i="0" u="none" strike="noStrike" baseline="0" dirty="0">
                <a:latin typeface="CMMI10"/>
              </a:rPr>
              <a:t>X test</a:t>
            </a:r>
            <a:r>
              <a:rPr lang="en-US" sz="1800" b="0" i="0" u="none" strike="noStrike" baseline="0" dirty="0">
                <a:latin typeface="NimbusRomNo9L-Regu"/>
              </a:rPr>
              <a:t>).</a:t>
            </a:r>
            <a:endParaRPr lang="en-US" dirty="0"/>
          </a:p>
        </p:txBody>
      </p:sp>
      <p:sp>
        <p:nvSpPr>
          <p:cNvPr id="5" name="Text Placeholder 4">
            <a:extLst>
              <a:ext uri="{FF2B5EF4-FFF2-40B4-BE49-F238E27FC236}">
                <a16:creationId xmlns:a16="http://schemas.microsoft.com/office/drawing/2014/main" id="{4440AB83-54B9-514F-90D1-230B9137BB89}"/>
              </a:ext>
            </a:extLst>
          </p:cNvPr>
          <p:cNvSpPr>
            <a:spLocks noGrp="1"/>
          </p:cNvSpPr>
          <p:nvPr>
            <p:ph type="body" idx="3"/>
          </p:nvPr>
        </p:nvSpPr>
        <p:spPr/>
        <p:txBody>
          <a:bodyPr/>
          <a:lstStyle/>
          <a:p>
            <a:endParaRPr lang="en-US" dirty="0"/>
          </a:p>
        </p:txBody>
      </p:sp>
      <p:sp>
        <p:nvSpPr>
          <p:cNvPr id="6" name="Text Placeholder 5">
            <a:extLst>
              <a:ext uri="{FF2B5EF4-FFF2-40B4-BE49-F238E27FC236}">
                <a16:creationId xmlns:a16="http://schemas.microsoft.com/office/drawing/2014/main" id="{AE0C3F8F-05D6-4245-B3A1-EEAE3BD1EECC}"/>
              </a:ext>
            </a:extLst>
          </p:cNvPr>
          <p:cNvSpPr>
            <a:spLocks noGrp="1"/>
          </p:cNvSpPr>
          <p:nvPr>
            <p:ph type="body" idx="4"/>
          </p:nvPr>
        </p:nvSpPr>
        <p:spPr/>
        <p:txBody>
          <a:bodyPr/>
          <a:lstStyle/>
          <a:p>
            <a:pPr>
              <a:buNone/>
            </a:pPr>
            <a:endParaRPr lang="en-US" dirty="0"/>
          </a:p>
        </p:txBody>
      </p:sp>
    </p:spTree>
    <p:extLst>
      <p:ext uri="{BB962C8B-B14F-4D97-AF65-F5344CB8AC3E}">
        <p14:creationId xmlns:p14="http://schemas.microsoft.com/office/powerpoint/2010/main" val="357108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ctrTitle"/>
          </p:nvPr>
        </p:nvSpPr>
        <p:spPr>
          <a:xfrm>
            <a:off x="297611" y="424066"/>
            <a:ext cx="8531162" cy="391130"/>
          </a:xfrm>
          <a:prstGeom prst="rect">
            <a:avLst/>
          </a:prstGeom>
          <a:noFill/>
          <a:ln>
            <a:noFill/>
          </a:ln>
        </p:spPr>
        <p:txBody>
          <a:bodyPr wrap="square" lIns="68575" tIns="34275" rIns="68575" bIns="34275" anchor="t" anchorCtr="0">
            <a:noAutofit/>
          </a:bodyPr>
          <a:lstStyle/>
          <a:p>
            <a:pPr indent="-146050"/>
            <a:r>
              <a:rPr lang="en-US" sz="2400" i="1" dirty="0"/>
              <a:t>Quantum Neural Network Implementation </a:t>
            </a:r>
            <a:br>
              <a:rPr lang="en-US" sz="2400" dirty="0"/>
            </a:br>
            <a:endParaRPr sz="2300" b="1" i="0" u="none" strike="noStrike" cap="none" dirty="0">
              <a:solidFill>
                <a:srgbClr val="0066A1"/>
              </a:solidFill>
              <a:latin typeface="Calibri"/>
              <a:ea typeface="Calibri"/>
              <a:cs typeface="Calibri"/>
              <a:sym typeface="Calibri"/>
            </a:endParaRPr>
          </a:p>
        </p:txBody>
      </p:sp>
      <p:sp>
        <p:nvSpPr>
          <p:cNvPr id="266" name="Shape 266"/>
          <p:cNvSpPr txBox="1">
            <a:spLocks noGrp="1"/>
          </p:cNvSpPr>
          <p:nvPr>
            <p:ph type="body" idx="3"/>
          </p:nvPr>
        </p:nvSpPr>
        <p:spPr>
          <a:xfrm>
            <a:off x="297611" y="1300461"/>
            <a:ext cx="3474289" cy="1796468"/>
          </a:xfrm>
          <a:prstGeom prst="rect">
            <a:avLst/>
          </a:prstGeom>
          <a:noFill/>
          <a:ln>
            <a:noFill/>
          </a:ln>
        </p:spPr>
        <p:txBody>
          <a:bodyPr wrap="square" lIns="68575" tIns="34275" rIns="68575" bIns="34275" anchor="t" anchorCtr="0">
            <a:noAutofit/>
          </a:bodyPr>
          <a:lstStyle/>
          <a:p>
            <a:pPr marL="0" marR="0" lvl="0" indent="-88900" algn="l" rtl="0">
              <a:lnSpc>
                <a:spcPct val="90000"/>
              </a:lnSpc>
              <a:spcBef>
                <a:spcPts val="0"/>
              </a:spcBef>
              <a:spcAft>
                <a:spcPts val="0"/>
              </a:spcAft>
              <a:buClr>
                <a:schemeClr val="dk1"/>
              </a:buClr>
              <a:buSzPct val="100000"/>
              <a:buFont typeface="Arial"/>
              <a:buNone/>
            </a:pPr>
            <a:r>
              <a:rPr lang="en-US" sz="2400" b="0" i="0" u="none" strike="noStrike" cap="none" dirty="0">
                <a:solidFill>
                  <a:schemeClr val="dk1"/>
                </a:solidFill>
                <a:latin typeface="Calibri"/>
                <a:ea typeface="Calibri"/>
                <a:cs typeface="Calibri"/>
                <a:sym typeface="Calibri"/>
              </a:rPr>
              <a:t>We apply two rotations:</a:t>
            </a:r>
          </a:p>
          <a:p>
            <a:pPr marL="0" marR="0" lvl="0" indent="-88900" algn="l" rtl="0">
              <a:lnSpc>
                <a:spcPct val="90000"/>
              </a:lnSpc>
              <a:spcBef>
                <a:spcPts val="0"/>
              </a:spcBef>
              <a:spcAft>
                <a:spcPts val="0"/>
              </a:spcAft>
              <a:buClr>
                <a:schemeClr val="dk1"/>
              </a:buClr>
              <a:buSzPct val="100000"/>
              <a:buFont typeface="Arial"/>
              <a:buNone/>
            </a:pPr>
            <a:r>
              <a:rPr lang="en-US" sz="2000" b="0" i="0" strike="noStrike" cap="none" dirty="0">
                <a:solidFill>
                  <a:schemeClr val="dk1"/>
                </a:solidFill>
                <a:latin typeface="Calibri"/>
                <a:ea typeface="Calibri"/>
                <a:cs typeface="Calibri"/>
                <a:sym typeface="Calibri"/>
              </a:rPr>
              <a:t>1. Rx  for input data</a:t>
            </a:r>
          </a:p>
          <a:p>
            <a:pPr marL="0" marR="0" lvl="0" indent="-88900" algn="l" rtl="0">
              <a:lnSpc>
                <a:spcPct val="90000"/>
              </a:lnSpc>
              <a:spcBef>
                <a:spcPts val="0"/>
              </a:spcBef>
              <a:spcAft>
                <a:spcPts val="0"/>
              </a:spcAft>
              <a:buClr>
                <a:schemeClr val="dk1"/>
              </a:buClr>
              <a:buSzPct val="100000"/>
              <a:buFont typeface="Arial"/>
              <a:buNone/>
            </a:pPr>
            <a:r>
              <a:rPr lang="en-US" sz="2000" dirty="0"/>
              <a:t>2. Ry for learning parameters</a:t>
            </a:r>
            <a:endParaRPr sz="2000" b="0" i="0" u="none" strike="noStrike" cap="none" dirty="0">
              <a:solidFill>
                <a:schemeClr val="dk1"/>
              </a:solidFill>
              <a:latin typeface="Calibri"/>
              <a:ea typeface="Calibri"/>
              <a:cs typeface="Calibri"/>
              <a:sym typeface="Calibri"/>
            </a:endParaRPr>
          </a:p>
        </p:txBody>
      </p:sp>
      <p:pic>
        <p:nvPicPr>
          <p:cNvPr id="3" name="Picture 2" descr="Chart&#10;&#10;Description automatically generated">
            <a:extLst>
              <a:ext uri="{FF2B5EF4-FFF2-40B4-BE49-F238E27FC236}">
                <a16:creationId xmlns:a16="http://schemas.microsoft.com/office/drawing/2014/main" id="{41FD4960-F2A0-2745-80D1-1FF71E8CE740}"/>
              </a:ext>
            </a:extLst>
          </p:cNvPr>
          <p:cNvPicPr>
            <a:picLocks noChangeAspect="1"/>
          </p:cNvPicPr>
          <p:nvPr/>
        </p:nvPicPr>
        <p:blipFill>
          <a:blip r:embed="rId3"/>
          <a:stretch>
            <a:fillRect/>
          </a:stretch>
        </p:blipFill>
        <p:spPr>
          <a:xfrm>
            <a:off x="4318000" y="1183496"/>
            <a:ext cx="3937000" cy="1756554"/>
          </a:xfrm>
          <a:prstGeom prst="rect">
            <a:avLst/>
          </a:prstGeom>
        </p:spPr>
      </p:pic>
      <p:sp>
        <p:nvSpPr>
          <p:cNvPr id="4" name="TextBox 3">
            <a:extLst>
              <a:ext uri="{FF2B5EF4-FFF2-40B4-BE49-F238E27FC236}">
                <a16:creationId xmlns:a16="http://schemas.microsoft.com/office/drawing/2014/main" id="{FB0716E5-20A0-894E-ACE4-E95803B90C15}"/>
              </a:ext>
            </a:extLst>
          </p:cNvPr>
          <p:cNvSpPr txBox="1"/>
          <p:nvPr/>
        </p:nvSpPr>
        <p:spPr>
          <a:xfrm>
            <a:off x="4025900" y="3096929"/>
            <a:ext cx="5016500" cy="523220"/>
          </a:xfrm>
          <a:prstGeom prst="rect">
            <a:avLst/>
          </a:prstGeom>
          <a:noFill/>
        </p:spPr>
        <p:txBody>
          <a:bodyPr wrap="square" rtlCol="0">
            <a:spAutoFit/>
          </a:bodyPr>
          <a:lstStyle/>
          <a:p>
            <a:r>
              <a:rPr lang="en-US" dirty="0"/>
              <a:t>Experimental Quantum Neural Network Circuit with 4 Qubits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37E5-9FFB-9143-9754-1EE8ADFA5055}"/>
              </a:ext>
            </a:extLst>
          </p:cNvPr>
          <p:cNvSpPr>
            <a:spLocks noGrp="1"/>
          </p:cNvSpPr>
          <p:nvPr>
            <p:ph type="ctrTitle"/>
          </p:nvPr>
        </p:nvSpPr>
        <p:spPr/>
        <p:txBody>
          <a:bodyPr/>
          <a:lstStyle/>
          <a:p>
            <a:r>
              <a:rPr lang="en-US" sz="2800" i="1" dirty="0"/>
              <a:t>Testing and Results</a:t>
            </a:r>
            <a:endParaRPr lang="en-US" dirty="0"/>
          </a:p>
        </p:txBody>
      </p:sp>
      <p:sp>
        <p:nvSpPr>
          <p:cNvPr id="4" name="Text Placeholder 3">
            <a:extLst>
              <a:ext uri="{FF2B5EF4-FFF2-40B4-BE49-F238E27FC236}">
                <a16:creationId xmlns:a16="http://schemas.microsoft.com/office/drawing/2014/main" id="{10C6047B-B8DF-2541-A674-8DD74A2A8E57}"/>
              </a:ext>
            </a:extLst>
          </p:cNvPr>
          <p:cNvSpPr>
            <a:spLocks noGrp="1"/>
          </p:cNvSpPr>
          <p:nvPr>
            <p:ph type="body" idx="2"/>
          </p:nvPr>
        </p:nvSpPr>
        <p:spPr/>
        <p:txBody>
          <a:bodyPr/>
          <a:lstStyle/>
          <a:p>
            <a:endParaRPr lang="en-US"/>
          </a:p>
        </p:txBody>
      </p:sp>
      <p:sp>
        <p:nvSpPr>
          <p:cNvPr id="6" name="Text Placeholder 5">
            <a:extLst>
              <a:ext uri="{FF2B5EF4-FFF2-40B4-BE49-F238E27FC236}">
                <a16:creationId xmlns:a16="http://schemas.microsoft.com/office/drawing/2014/main" id="{F22D015A-A2BB-6E4B-84FB-EDD93CEBADBD}"/>
              </a:ext>
            </a:extLst>
          </p:cNvPr>
          <p:cNvSpPr>
            <a:spLocks noGrp="1"/>
          </p:cNvSpPr>
          <p:nvPr>
            <p:ph type="body" idx="4"/>
          </p:nvPr>
        </p:nvSpPr>
        <p:spPr/>
        <p:txBody>
          <a:bodyPr/>
          <a:lstStyle/>
          <a:p>
            <a:endParaRPr lang="en-US" dirty="0"/>
          </a:p>
        </p:txBody>
      </p:sp>
      <p:pic>
        <p:nvPicPr>
          <p:cNvPr id="8" name="Picture 7">
            <a:extLst>
              <a:ext uri="{FF2B5EF4-FFF2-40B4-BE49-F238E27FC236}">
                <a16:creationId xmlns:a16="http://schemas.microsoft.com/office/drawing/2014/main" id="{183DD37D-72EA-9E4A-B3B1-B874FC6BC9DF}"/>
              </a:ext>
            </a:extLst>
          </p:cNvPr>
          <p:cNvPicPr>
            <a:picLocks noChangeAspect="1"/>
          </p:cNvPicPr>
          <p:nvPr/>
        </p:nvPicPr>
        <p:blipFill>
          <a:blip r:embed="rId2"/>
          <a:stretch>
            <a:fillRect/>
          </a:stretch>
        </p:blipFill>
        <p:spPr>
          <a:xfrm>
            <a:off x="732990" y="2571750"/>
            <a:ext cx="3721100" cy="524647"/>
          </a:xfrm>
          <a:prstGeom prst="rect">
            <a:avLst/>
          </a:prstGeom>
        </p:spPr>
      </p:pic>
      <p:pic>
        <p:nvPicPr>
          <p:cNvPr id="10" name="Picture 9" descr="Chart&#10;&#10;Description automatically generated">
            <a:extLst>
              <a:ext uri="{FF2B5EF4-FFF2-40B4-BE49-F238E27FC236}">
                <a16:creationId xmlns:a16="http://schemas.microsoft.com/office/drawing/2014/main" id="{69E57F3B-39B8-9D41-8EEF-26D0544A1E1B}"/>
              </a:ext>
            </a:extLst>
          </p:cNvPr>
          <p:cNvPicPr>
            <a:picLocks noChangeAspect="1"/>
          </p:cNvPicPr>
          <p:nvPr/>
        </p:nvPicPr>
        <p:blipFill>
          <a:blip r:embed="rId3"/>
          <a:stretch>
            <a:fillRect/>
          </a:stretch>
        </p:blipFill>
        <p:spPr>
          <a:xfrm>
            <a:off x="4616356" y="785185"/>
            <a:ext cx="4103315" cy="1408135"/>
          </a:xfrm>
          <a:prstGeom prst="rect">
            <a:avLst/>
          </a:prstGeom>
        </p:spPr>
      </p:pic>
      <p:sp>
        <p:nvSpPr>
          <p:cNvPr id="11" name="TextBox 10">
            <a:extLst>
              <a:ext uri="{FF2B5EF4-FFF2-40B4-BE49-F238E27FC236}">
                <a16:creationId xmlns:a16="http://schemas.microsoft.com/office/drawing/2014/main" id="{5A0D0AD4-6FD6-2E42-8580-23F62A266C12}"/>
              </a:ext>
            </a:extLst>
          </p:cNvPr>
          <p:cNvSpPr txBox="1"/>
          <p:nvPr/>
        </p:nvSpPr>
        <p:spPr>
          <a:xfrm>
            <a:off x="4689912" y="2193320"/>
            <a:ext cx="4382714" cy="307777"/>
          </a:xfrm>
          <a:prstGeom prst="rect">
            <a:avLst/>
          </a:prstGeom>
          <a:noFill/>
        </p:spPr>
        <p:txBody>
          <a:bodyPr wrap="square" rtlCol="0">
            <a:spAutoFit/>
          </a:bodyPr>
          <a:lstStyle/>
          <a:p>
            <a:r>
              <a:rPr lang="en-US" dirty="0"/>
              <a:t>The Accuracy Graph of the Quantum Neural Network</a:t>
            </a:r>
          </a:p>
        </p:txBody>
      </p:sp>
      <p:pic>
        <p:nvPicPr>
          <p:cNvPr id="13" name="Picture 12" descr="Chart, line chart&#10;&#10;Description automatically generated">
            <a:extLst>
              <a:ext uri="{FF2B5EF4-FFF2-40B4-BE49-F238E27FC236}">
                <a16:creationId xmlns:a16="http://schemas.microsoft.com/office/drawing/2014/main" id="{BF2CDD79-003A-2446-A8A1-4E9F48679783}"/>
              </a:ext>
            </a:extLst>
          </p:cNvPr>
          <p:cNvPicPr>
            <a:picLocks noChangeAspect="1"/>
          </p:cNvPicPr>
          <p:nvPr/>
        </p:nvPicPr>
        <p:blipFill>
          <a:blip r:embed="rId4"/>
          <a:stretch>
            <a:fillRect/>
          </a:stretch>
        </p:blipFill>
        <p:spPr>
          <a:xfrm>
            <a:off x="4563192" y="2638582"/>
            <a:ext cx="4156479" cy="1693683"/>
          </a:xfrm>
          <a:prstGeom prst="rect">
            <a:avLst/>
          </a:prstGeom>
        </p:spPr>
      </p:pic>
      <p:sp>
        <p:nvSpPr>
          <p:cNvPr id="14" name="TextBox 13">
            <a:extLst>
              <a:ext uri="{FF2B5EF4-FFF2-40B4-BE49-F238E27FC236}">
                <a16:creationId xmlns:a16="http://schemas.microsoft.com/office/drawing/2014/main" id="{B81FC482-6C38-BA4B-B54B-94B3C7FEC9C8}"/>
              </a:ext>
            </a:extLst>
          </p:cNvPr>
          <p:cNvSpPr txBox="1"/>
          <p:nvPr/>
        </p:nvSpPr>
        <p:spPr>
          <a:xfrm>
            <a:off x="4689912" y="4332265"/>
            <a:ext cx="4156478" cy="523220"/>
          </a:xfrm>
          <a:prstGeom prst="rect">
            <a:avLst/>
          </a:prstGeom>
          <a:noFill/>
        </p:spPr>
        <p:txBody>
          <a:bodyPr wrap="square" rtlCol="0">
            <a:spAutoFit/>
          </a:bodyPr>
          <a:lstStyle/>
          <a:p>
            <a:r>
              <a:rPr lang="en-US" dirty="0"/>
              <a:t>The Loss Graph of the Quantum Neural Network</a:t>
            </a:r>
          </a:p>
          <a:p>
            <a:endParaRPr lang="en-US" dirty="0"/>
          </a:p>
        </p:txBody>
      </p:sp>
    </p:spTree>
    <p:extLst>
      <p:ext uri="{BB962C8B-B14F-4D97-AF65-F5344CB8AC3E}">
        <p14:creationId xmlns:p14="http://schemas.microsoft.com/office/powerpoint/2010/main" val="326930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ctrTitle"/>
          </p:nvPr>
        </p:nvSpPr>
        <p:spPr>
          <a:xfrm>
            <a:off x="297611" y="253106"/>
            <a:ext cx="8531162" cy="391130"/>
          </a:xfrm>
          <a:prstGeom prst="rect">
            <a:avLst/>
          </a:prstGeom>
          <a:noFill/>
          <a:ln>
            <a:noFill/>
          </a:ln>
        </p:spPr>
        <p:txBody>
          <a:bodyPr wrap="square" lIns="68575" tIns="34275" rIns="68575" bIns="34275" anchor="t" anchorCtr="0">
            <a:noAutofit/>
          </a:bodyPr>
          <a:lstStyle/>
          <a:p>
            <a:pPr marL="0" marR="0" lvl="0" indent="-146050" algn="l" rtl="0">
              <a:lnSpc>
                <a:spcPct val="90000"/>
              </a:lnSpc>
              <a:spcBef>
                <a:spcPts val="0"/>
              </a:spcBef>
              <a:buClr>
                <a:srgbClr val="0066A1"/>
              </a:buClr>
              <a:buSzPct val="100000"/>
              <a:buFont typeface="Calibri"/>
              <a:buNone/>
            </a:pPr>
            <a:r>
              <a:rPr lang="en-US" sz="2300" b="1" i="0" u="none" strike="noStrike" cap="none" dirty="0">
                <a:solidFill>
                  <a:srgbClr val="0066A1"/>
                </a:solidFill>
                <a:latin typeface="Calibri"/>
                <a:ea typeface="Calibri"/>
                <a:cs typeface="Calibri"/>
                <a:sym typeface="Calibri"/>
              </a:rPr>
              <a:t>Overview </a:t>
            </a:r>
            <a:endParaRPr sz="2300" b="1" i="0" u="none" strike="noStrike" cap="none" dirty="0">
              <a:solidFill>
                <a:srgbClr val="0066A1"/>
              </a:solidFill>
              <a:latin typeface="Calibri"/>
              <a:ea typeface="Calibri"/>
              <a:cs typeface="Calibri"/>
              <a:sym typeface="Calibri"/>
            </a:endParaRPr>
          </a:p>
        </p:txBody>
      </p:sp>
      <p:sp>
        <p:nvSpPr>
          <p:cNvPr id="175" name="Shape 175"/>
          <p:cNvSpPr txBox="1">
            <a:spLocks noGrp="1"/>
          </p:cNvSpPr>
          <p:nvPr>
            <p:ph type="body" idx="2"/>
          </p:nvPr>
        </p:nvSpPr>
        <p:spPr>
          <a:xfrm>
            <a:off x="315227" y="644236"/>
            <a:ext cx="8531162" cy="3935593"/>
          </a:xfrm>
          <a:prstGeom prst="rect">
            <a:avLst/>
          </a:prstGeom>
          <a:noFill/>
          <a:ln>
            <a:noFill/>
          </a:ln>
        </p:spPr>
        <p:txBody>
          <a:bodyPr wrap="square" lIns="68575" tIns="34275" rIns="68575" bIns="34275" anchor="t" anchorCtr="0">
            <a:noAutofit/>
          </a:bodyPr>
          <a:lstStyle/>
          <a:p>
            <a:r>
              <a:rPr lang="en-US" sz="1200" dirty="0"/>
              <a:t>Introduction​</a:t>
            </a:r>
          </a:p>
          <a:p>
            <a:r>
              <a:rPr lang="en-US" sz="1200" dirty="0"/>
              <a:t>Background  ​</a:t>
            </a:r>
          </a:p>
          <a:p>
            <a:r>
              <a:rPr lang="en-US" sz="1200" dirty="0"/>
              <a:t>Preliminaries</a:t>
            </a:r>
          </a:p>
          <a:p>
            <a:r>
              <a:rPr lang="en-US" sz="1200" dirty="0"/>
              <a:t>Quantum Machine Learning </a:t>
            </a:r>
          </a:p>
          <a:p>
            <a:pPr lvl="1"/>
            <a:r>
              <a:rPr lang="en-US" sz="1200" dirty="0"/>
              <a:t>    </a:t>
            </a:r>
            <a:r>
              <a:rPr lang="ar-SA" sz="1200" dirty="0"/>
              <a:t> </a:t>
            </a:r>
            <a:r>
              <a:rPr lang="en-US" sz="1200" i="1" dirty="0"/>
              <a:t>Quantum Neural Network </a:t>
            </a:r>
            <a:endParaRPr lang="en-US" sz="1200" dirty="0"/>
          </a:p>
          <a:p>
            <a:pPr lvl="1"/>
            <a:r>
              <a:rPr lang="en-US" sz="1200" dirty="0"/>
              <a:t>     </a:t>
            </a:r>
            <a:r>
              <a:rPr lang="en-US" sz="1200" i="1" dirty="0"/>
              <a:t>Quantum Autoencoder </a:t>
            </a:r>
            <a:endParaRPr lang="en-US" sz="1200" dirty="0"/>
          </a:p>
          <a:p>
            <a:pPr lvl="1"/>
            <a:r>
              <a:rPr lang="en-US" sz="1200" dirty="0"/>
              <a:t>     </a:t>
            </a:r>
            <a:r>
              <a:rPr lang="en-US" sz="1200" i="1" dirty="0"/>
              <a:t>Quantum Kernel Method </a:t>
            </a:r>
            <a:endParaRPr lang="en-US" sz="1200" dirty="0"/>
          </a:p>
          <a:p>
            <a:r>
              <a:rPr lang="en-US" sz="1200" dirty="0"/>
              <a:t>Experiment:  Quantum Neural Network</a:t>
            </a:r>
          </a:p>
          <a:p>
            <a:pPr lvl="1"/>
            <a:r>
              <a:rPr lang="en-US" sz="1200" dirty="0"/>
              <a:t>    </a:t>
            </a:r>
            <a:r>
              <a:rPr lang="ar-SA" sz="1200" dirty="0"/>
              <a:t> </a:t>
            </a:r>
            <a:r>
              <a:rPr lang="en-US" sz="1200" i="1" dirty="0"/>
              <a:t>Data Preparation </a:t>
            </a:r>
            <a:endParaRPr lang="en-US" sz="1200" dirty="0"/>
          </a:p>
          <a:p>
            <a:pPr lvl="1"/>
            <a:r>
              <a:rPr lang="en-US" sz="1200" dirty="0"/>
              <a:t>     </a:t>
            </a:r>
            <a:r>
              <a:rPr lang="en-US" sz="1200" i="1" dirty="0"/>
              <a:t>Quantum Neural Network Implementation </a:t>
            </a:r>
            <a:endParaRPr lang="en-US" sz="1200" dirty="0"/>
          </a:p>
          <a:p>
            <a:pPr lvl="1"/>
            <a:r>
              <a:rPr lang="en-US" sz="1200" dirty="0"/>
              <a:t>     </a:t>
            </a:r>
            <a:r>
              <a:rPr lang="en-US" sz="1200" i="1" dirty="0"/>
              <a:t>Testing and Results </a:t>
            </a:r>
            <a:endParaRPr lang="en-US" sz="1200" dirty="0"/>
          </a:p>
          <a:p>
            <a:r>
              <a:rPr lang="en-US" sz="1200" dirty="0"/>
              <a:t>Analysis and discussion </a:t>
            </a:r>
          </a:p>
          <a:p>
            <a:r>
              <a:rPr lang="en-US" sz="1200" dirty="0"/>
              <a:t>Conclusion</a:t>
            </a:r>
          </a:p>
          <a:p>
            <a:pPr marL="342900" marR="0" lvl="0" indent="-336550" algn="l" rtl="0">
              <a:lnSpc>
                <a:spcPct val="90000"/>
              </a:lnSpc>
              <a:spcBef>
                <a:spcPts val="0"/>
              </a:spcBef>
              <a:buClr>
                <a:srgbClr val="0066A1"/>
              </a:buClr>
              <a:buSzPct val="60000"/>
              <a:buFont typeface="Merriweather Sans"/>
              <a:buNone/>
            </a:pPr>
            <a:endParaRPr sz="15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3439-8851-D94A-B8A2-ED879F47D0DD}"/>
              </a:ext>
            </a:extLst>
          </p:cNvPr>
          <p:cNvSpPr>
            <a:spLocks noGrp="1"/>
          </p:cNvSpPr>
          <p:nvPr>
            <p:ph type="ctrTitle"/>
          </p:nvPr>
        </p:nvSpPr>
        <p:spPr>
          <a:xfrm>
            <a:off x="571499" y="1689486"/>
            <a:ext cx="7917982" cy="677941"/>
          </a:xfrm>
        </p:spPr>
        <p:txBody>
          <a:bodyPr/>
          <a:lstStyle/>
          <a:p>
            <a:r>
              <a:rPr lang="en-US" sz="3600" dirty="0"/>
              <a:t>Analysis and discussion </a:t>
            </a:r>
            <a:br>
              <a:rPr lang="en-US" sz="3600" dirty="0"/>
            </a:br>
            <a:endParaRPr lang="en-US" dirty="0"/>
          </a:p>
        </p:txBody>
      </p:sp>
      <p:sp>
        <p:nvSpPr>
          <p:cNvPr id="3" name="Subtitle 2">
            <a:extLst>
              <a:ext uri="{FF2B5EF4-FFF2-40B4-BE49-F238E27FC236}">
                <a16:creationId xmlns:a16="http://schemas.microsoft.com/office/drawing/2014/main" id="{0F85D034-3782-D140-A8EB-010A8571CAF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7169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57688-6A5C-0C44-A85B-F9DB193A02F9}"/>
              </a:ext>
            </a:extLst>
          </p:cNvPr>
          <p:cNvSpPr>
            <a:spLocks noGrp="1"/>
          </p:cNvSpPr>
          <p:nvPr>
            <p:ph type="ctrTitle"/>
          </p:nvPr>
        </p:nvSpPr>
        <p:spPr/>
        <p:txBody>
          <a:bodyPr/>
          <a:lstStyle/>
          <a:p>
            <a:r>
              <a:rPr lang="en-US" sz="2800" dirty="0"/>
              <a:t>Analysis and discussion </a:t>
            </a:r>
            <a:br>
              <a:rPr lang="en-US" sz="2800" dirty="0"/>
            </a:br>
            <a:endParaRPr lang="en-US" dirty="0"/>
          </a:p>
        </p:txBody>
      </p:sp>
      <p:sp>
        <p:nvSpPr>
          <p:cNvPr id="4" name="Text Placeholder 3">
            <a:extLst>
              <a:ext uri="{FF2B5EF4-FFF2-40B4-BE49-F238E27FC236}">
                <a16:creationId xmlns:a16="http://schemas.microsoft.com/office/drawing/2014/main" id="{EBB77FC2-724A-DC45-92E2-23E6314172D5}"/>
              </a:ext>
            </a:extLst>
          </p:cNvPr>
          <p:cNvSpPr>
            <a:spLocks noGrp="1"/>
          </p:cNvSpPr>
          <p:nvPr>
            <p:ph type="body" idx="2"/>
          </p:nvPr>
        </p:nvSpPr>
        <p:spPr>
          <a:xfrm>
            <a:off x="297611" y="1135521"/>
            <a:ext cx="4083890" cy="1436229"/>
          </a:xfrm>
        </p:spPr>
        <p:txBody>
          <a:bodyPr/>
          <a:lstStyle/>
          <a:p>
            <a:endParaRPr lang="en-US" dirty="0"/>
          </a:p>
        </p:txBody>
      </p:sp>
      <p:pic>
        <p:nvPicPr>
          <p:cNvPr id="8" name="Picture 7" descr="A picture containing diagram&#10;&#10;Description automatically generated">
            <a:extLst>
              <a:ext uri="{FF2B5EF4-FFF2-40B4-BE49-F238E27FC236}">
                <a16:creationId xmlns:a16="http://schemas.microsoft.com/office/drawing/2014/main" id="{DAC34878-6D3F-FB4E-91F7-7C261D1342D2}"/>
              </a:ext>
            </a:extLst>
          </p:cNvPr>
          <p:cNvPicPr>
            <a:picLocks noChangeAspect="1"/>
          </p:cNvPicPr>
          <p:nvPr/>
        </p:nvPicPr>
        <p:blipFill>
          <a:blip r:embed="rId2"/>
          <a:stretch>
            <a:fillRect/>
          </a:stretch>
        </p:blipFill>
        <p:spPr>
          <a:xfrm>
            <a:off x="0" y="2678597"/>
            <a:ext cx="8531162" cy="1756554"/>
          </a:xfrm>
          <a:prstGeom prst="rect">
            <a:avLst/>
          </a:prstGeom>
        </p:spPr>
      </p:pic>
      <p:sp>
        <p:nvSpPr>
          <p:cNvPr id="10" name="TextBox 9">
            <a:extLst>
              <a:ext uri="{FF2B5EF4-FFF2-40B4-BE49-F238E27FC236}">
                <a16:creationId xmlns:a16="http://schemas.microsoft.com/office/drawing/2014/main" id="{AA333353-A290-DA43-8296-E0C7B7A24BDE}"/>
              </a:ext>
            </a:extLst>
          </p:cNvPr>
          <p:cNvSpPr txBox="1"/>
          <p:nvPr/>
        </p:nvSpPr>
        <p:spPr>
          <a:xfrm>
            <a:off x="1549400" y="4435150"/>
            <a:ext cx="5168900" cy="523220"/>
          </a:xfrm>
          <a:prstGeom prst="rect">
            <a:avLst/>
          </a:prstGeom>
          <a:noFill/>
        </p:spPr>
        <p:txBody>
          <a:bodyPr wrap="square" rtlCol="0">
            <a:spAutoFit/>
          </a:bodyPr>
          <a:lstStyle/>
          <a:p>
            <a:r>
              <a:rPr lang="en-US" dirty="0"/>
              <a:t>Actual Circuit Running On IBM Bogota Quantum Computer </a:t>
            </a:r>
          </a:p>
          <a:p>
            <a:endParaRPr lang="en-US" dirty="0"/>
          </a:p>
        </p:txBody>
      </p:sp>
      <p:pic>
        <p:nvPicPr>
          <p:cNvPr id="12" name="Picture 11" descr="Table&#10;&#10;Description automatically generated">
            <a:extLst>
              <a:ext uri="{FF2B5EF4-FFF2-40B4-BE49-F238E27FC236}">
                <a16:creationId xmlns:a16="http://schemas.microsoft.com/office/drawing/2014/main" id="{0AAD317B-0C62-5544-852B-F94A0E783B26}"/>
              </a:ext>
            </a:extLst>
          </p:cNvPr>
          <p:cNvPicPr>
            <a:picLocks noChangeAspect="1"/>
          </p:cNvPicPr>
          <p:nvPr/>
        </p:nvPicPr>
        <p:blipFill>
          <a:blip r:embed="rId3"/>
          <a:stretch>
            <a:fillRect/>
          </a:stretch>
        </p:blipFill>
        <p:spPr>
          <a:xfrm>
            <a:off x="4810062" y="1137103"/>
            <a:ext cx="3721100" cy="859955"/>
          </a:xfrm>
          <a:prstGeom prst="rect">
            <a:avLst/>
          </a:prstGeom>
        </p:spPr>
      </p:pic>
      <p:sp>
        <p:nvSpPr>
          <p:cNvPr id="13" name="TextBox 12">
            <a:extLst>
              <a:ext uri="{FF2B5EF4-FFF2-40B4-BE49-F238E27FC236}">
                <a16:creationId xmlns:a16="http://schemas.microsoft.com/office/drawing/2014/main" id="{867614E2-6A4A-424C-967B-9D3DF3FECEBB}"/>
              </a:ext>
            </a:extLst>
          </p:cNvPr>
          <p:cNvSpPr txBox="1"/>
          <p:nvPr/>
        </p:nvSpPr>
        <p:spPr>
          <a:xfrm>
            <a:off x="4572000" y="2197100"/>
            <a:ext cx="4394200" cy="523220"/>
          </a:xfrm>
          <a:prstGeom prst="rect">
            <a:avLst/>
          </a:prstGeom>
          <a:noFill/>
        </p:spPr>
        <p:txBody>
          <a:bodyPr wrap="square" rtlCol="0">
            <a:spAutoFit/>
          </a:bodyPr>
          <a:lstStyle/>
          <a:p>
            <a:r>
              <a:rPr lang="en-US" dirty="0"/>
              <a:t>Quantum Neural Network Performance Test Results </a:t>
            </a:r>
          </a:p>
          <a:p>
            <a:endParaRPr lang="en-US" dirty="0"/>
          </a:p>
        </p:txBody>
      </p:sp>
    </p:spTree>
    <p:extLst>
      <p:ext uri="{BB962C8B-B14F-4D97-AF65-F5344CB8AC3E}">
        <p14:creationId xmlns:p14="http://schemas.microsoft.com/office/powerpoint/2010/main" val="3905602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2DC38-50FE-F141-BF77-1A02C53D42EA}"/>
              </a:ext>
            </a:extLst>
          </p:cNvPr>
          <p:cNvSpPr>
            <a:spLocks noGrp="1"/>
          </p:cNvSpPr>
          <p:nvPr>
            <p:ph type="ctrTitle"/>
          </p:nvPr>
        </p:nvSpPr>
        <p:spPr/>
        <p:txBody>
          <a:bodyPr/>
          <a:lstStyle/>
          <a:p>
            <a:r>
              <a:rPr lang="en-US" dirty="0"/>
              <a:t>Conclusion</a:t>
            </a:r>
          </a:p>
        </p:txBody>
      </p:sp>
      <p:sp>
        <p:nvSpPr>
          <p:cNvPr id="3" name="Subtitle 2">
            <a:extLst>
              <a:ext uri="{FF2B5EF4-FFF2-40B4-BE49-F238E27FC236}">
                <a16:creationId xmlns:a16="http://schemas.microsoft.com/office/drawing/2014/main" id="{EDAC2B51-C4DF-8145-B3F5-F1C0B49A3E6A}"/>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1ADE804D-A267-404F-BE6F-DF7C03EEEB4F}"/>
              </a:ext>
            </a:extLst>
          </p:cNvPr>
          <p:cNvSpPr>
            <a:spLocks noGrp="1"/>
          </p:cNvSpPr>
          <p:nvPr>
            <p:ph type="body" idx="2"/>
          </p:nvPr>
        </p:nvSpPr>
        <p:spPr>
          <a:xfrm>
            <a:off x="297611" y="1369219"/>
            <a:ext cx="4156479" cy="3249164"/>
          </a:xfrm>
        </p:spPr>
        <p:txBody>
          <a:bodyPr/>
          <a:lstStyle/>
          <a:p>
            <a:pPr algn="l"/>
            <a:r>
              <a:rPr lang="en-US" sz="1800" b="0" i="0" u="none" strike="noStrike" baseline="0" dirty="0">
                <a:latin typeface="NimbusRomNo9L-Regu"/>
              </a:rPr>
              <a:t>Quantum machine learning:</a:t>
            </a:r>
          </a:p>
          <a:p>
            <a:pPr lvl="1"/>
            <a:r>
              <a:rPr lang="en-US" sz="1700" b="0" i="0" u="none" strike="noStrike" baseline="0" dirty="0">
                <a:latin typeface="NimbusRomNo9L-Regu"/>
              </a:rPr>
              <a:t>QML remains an interesting issue despite the noise and long execution time of today quantum computers. </a:t>
            </a:r>
          </a:p>
          <a:p>
            <a:pPr lvl="1"/>
            <a:r>
              <a:rPr lang="en-US" sz="1700" b="0" i="0" u="none" strike="noStrike" baseline="0" dirty="0">
                <a:latin typeface="NimbusRomNo9L-Regu"/>
              </a:rPr>
              <a:t>QML is very promising for near-term quantum computers.</a:t>
            </a:r>
          </a:p>
          <a:p>
            <a:pPr algn="l"/>
            <a:r>
              <a:rPr lang="en-US" sz="1800" b="0" i="0" u="none" strike="noStrike" baseline="0" dirty="0">
                <a:latin typeface="NimbusRomNo9L-Regu"/>
              </a:rPr>
              <a:t>However, we should be careful: </a:t>
            </a:r>
          </a:p>
          <a:p>
            <a:pPr lvl="1"/>
            <a:r>
              <a:rPr lang="en-US" sz="1700" dirty="0">
                <a:latin typeface="NimbusRomNo9L-Regu"/>
              </a:rPr>
              <a:t>T</a:t>
            </a:r>
            <a:r>
              <a:rPr lang="en-US" sz="1700" b="0" i="0" u="none" strike="noStrike" baseline="0" dirty="0">
                <a:latin typeface="NimbusRomNo9L-Regu"/>
              </a:rPr>
              <a:t>he advantages of applying quantum computing in machine learning are not guaranteed. </a:t>
            </a:r>
          </a:p>
          <a:p>
            <a:pPr lvl="1"/>
            <a:r>
              <a:rPr lang="en-US" sz="1700" b="0" i="0" u="none" strike="noStrike" baseline="0" dirty="0">
                <a:latin typeface="NimbusRomNo9L-Regu"/>
              </a:rPr>
              <a:t>Understanding the foundation of </a:t>
            </a:r>
            <a:r>
              <a:rPr lang="en-US" sz="1800" b="0" i="0" u="none" strike="noStrike" baseline="0" dirty="0">
                <a:latin typeface="NimbusRomNo9L-Regu"/>
              </a:rPr>
              <a:t>quantum advantage is essential.</a:t>
            </a:r>
            <a:endParaRPr lang="en-US" dirty="0"/>
          </a:p>
        </p:txBody>
      </p:sp>
      <p:sp>
        <p:nvSpPr>
          <p:cNvPr id="5" name="Text Placeholder 4">
            <a:extLst>
              <a:ext uri="{FF2B5EF4-FFF2-40B4-BE49-F238E27FC236}">
                <a16:creationId xmlns:a16="http://schemas.microsoft.com/office/drawing/2014/main" id="{4C9D0F75-BD4E-3348-8BF2-11B951E24271}"/>
              </a:ext>
            </a:extLst>
          </p:cNvPr>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4213025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2DC38-50FE-F141-BF77-1A02C53D42EA}"/>
              </a:ext>
            </a:extLst>
          </p:cNvPr>
          <p:cNvSpPr>
            <a:spLocks noGrp="1"/>
          </p:cNvSpPr>
          <p:nvPr>
            <p:ph type="ctrTitle"/>
          </p:nvPr>
        </p:nvSpPr>
        <p:spPr>
          <a:xfrm>
            <a:off x="306419" y="2180620"/>
            <a:ext cx="8531162" cy="391130"/>
          </a:xfrm>
        </p:spPr>
        <p:txBody>
          <a:bodyPr/>
          <a:lstStyle/>
          <a:p>
            <a:pPr algn="ctr"/>
            <a:r>
              <a:rPr lang="en-US" dirty="0"/>
              <a:t>Thank You!</a:t>
            </a:r>
          </a:p>
        </p:txBody>
      </p:sp>
    </p:spTree>
    <p:extLst>
      <p:ext uri="{BB962C8B-B14F-4D97-AF65-F5344CB8AC3E}">
        <p14:creationId xmlns:p14="http://schemas.microsoft.com/office/powerpoint/2010/main" val="847315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ctrTitle"/>
          </p:nvPr>
        </p:nvSpPr>
        <p:spPr>
          <a:xfrm>
            <a:off x="514349" y="1068537"/>
            <a:ext cx="8141168" cy="677941"/>
          </a:xfrm>
          <a:prstGeom prst="rect">
            <a:avLst/>
          </a:prstGeom>
          <a:noFill/>
          <a:ln>
            <a:noFill/>
          </a:ln>
        </p:spPr>
        <p:txBody>
          <a:bodyPr wrap="square" lIns="68575" tIns="34275" rIns="68575" bIns="34275" anchor="t" anchorCtr="0">
            <a:noAutofit/>
          </a:bodyPr>
          <a:lstStyle/>
          <a:p>
            <a:pPr marL="0" marR="0" lvl="0" indent="-209550" algn="l" rtl="0">
              <a:lnSpc>
                <a:spcPct val="90000"/>
              </a:lnSpc>
              <a:spcBef>
                <a:spcPts val="0"/>
              </a:spcBef>
              <a:buClr>
                <a:srgbClr val="0066A1"/>
              </a:buClr>
              <a:buSzPct val="100000"/>
              <a:buFont typeface="Calibri"/>
              <a:buNone/>
            </a:pPr>
            <a:r>
              <a:rPr lang="en-US" sz="3300" b="1" i="0" u="none" strike="noStrike" cap="none" dirty="0">
                <a:solidFill>
                  <a:srgbClr val="0066A1"/>
                </a:solidFill>
                <a:latin typeface="Calibri"/>
                <a:ea typeface="Calibri"/>
                <a:cs typeface="Calibri"/>
                <a:sym typeface="Calibri"/>
              </a:rPr>
              <a:t>Introduction</a:t>
            </a:r>
            <a:endParaRPr sz="3300" b="1" i="0" u="none" strike="noStrike" cap="none" dirty="0">
              <a:solidFill>
                <a:srgbClr val="0066A1"/>
              </a:solidFill>
              <a:latin typeface="Calibri"/>
              <a:ea typeface="Calibri"/>
              <a:cs typeface="Calibri"/>
              <a:sym typeface="Calibri"/>
            </a:endParaRPr>
          </a:p>
        </p:txBody>
      </p:sp>
      <p:sp>
        <p:nvSpPr>
          <p:cNvPr id="168" name="Shape 168"/>
          <p:cNvSpPr txBox="1">
            <a:spLocks noGrp="1"/>
          </p:cNvSpPr>
          <p:nvPr>
            <p:ph type="subTitle" idx="1"/>
          </p:nvPr>
        </p:nvSpPr>
        <p:spPr>
          <a:xfrm>
            <a:off x="514349" y="1746478"/>
            <a:ext cx="8141168" cy="2825522"/>
          </a:xfrm>
          <a:prstGeom prst="rect">
            <a:avLst/>
          </a:prstGeom>
          <a:noFill/>
          <a:ln>
            <a:noFill/>
          </a:ln>
        </p:spPr>
        <p:txBody>
          <a:bodyPr wrap="square" lIns="68575" tIns="34275" rIns="68575" bIns="34275" anchor="t" anchorCtr="0">
            <a:noAutofit/>
          </a:bodyPr>
          <a:lstStyle/>
          <a:p>
            <a:pPr marL="0" marR="0" lvl="0" indent="-133350" algn="l" rtl="0">
              <a:lnSpc>
                <a:spcPct val="90000"/>
              </a:lnSpc>
              <a:spcBef>
                <a:spcPts val="0"/>
              </a:spcBef>
              <a:buClr>
                <a:srgbClr val="7F7F7F"/>
              </a:buClr>
              <a:buSzPct val="100000"/>
              <a:buFont typeface="Arial"/>
              <a:buNone/>
            </a:pPr>
            <a:r>
              <a:rPr lang="en-US" dirty="0"/>
              <a:t>Machine learning techniques give impressive results in many areas. However, due to the physical limitation of integrated circuits which restricts their computational power growth, and the rapid advances in quantum computing, lots of research studies on quantum machine learning (QML) have been done recently. In this work, we discuss three QML algorithms, and provide a prototype of a Quantum Neural Network (QNN) implemented and tested on a real quantum machine. </a:t>
            </a:r>
          </a:p>
          <a:p>
            <a:pPr marL="0" marR="0" lvl="0" indent="-133350" algn="l" rtl="0">
              <a:lnSpc>
                <a:spcPct val="90000"/>
              </a:lnSpc>
              <a:spcBef>
                <a:spcPts val="0"/>
              </a:spcBef>
              <a:buClr>
                <a:srgbClr val="7F7F7F"/>
              </a:buClr>
              <a:buSzPct val="100000"/>
              <a:buFont typeface="Arial"/>
              <a:buNone/>
            </a:pPr>
            <a:endParaRPr sz="2100" b="1" i="1" u="none" strike="noStrike" cap="none" dirty="0">
              <a:solidFill>
                <a:srgbClr val="7F7F7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ctrTitle"/>
          </p:nvPr>
        </p:nvSpPr>
        <p:spPr>
          <a:xfrm>
            <a:off x="297611" y="424066"/>
            <a:ext cx="8531162" cy="391130"/>
          </a:xfrm>
          <a:prstGeom prst="rect">
            <a:avLst/>
          </a:prstGeom>
          <a:noFill/>
          <a:ln>
            <a:noFill/>
          </a:ln>
        </p:spPr>
        <p:txBody>
          <a:bodyPr wrap="square" lIns="68575" tIns="34275" rIns="68575" bIns="34275" anchor="t" anchorCtr="0">
            <a:noAutofit/>
          </a:bodyPr>
          <a:lstStyle/>
          <a:p>
            <a:pPr lvl="0" indent="-146050"/>
            <a:r>
              <a:rPr lang="en-US" sz="2400" dirty="0"/>
              <a:t>Introduction</a:t>
            </a:r>
            <a:endParaRPr sz="2300" b="1" i="0" u="none" strike="noStrike" cap="none" dirty="0">
              <a:solidFill>
                <a:srgbClr val="0066A1"/>
              </a:solidFill>
              <a:latin typeface="Calibri"/>
              <a:ea typeface="Calibri"/>
              <a:cs typeface="Calibri"/>
              <a:sym typeface="Calibri"/>
            </a:endParaRPr>
          </a:p>
        </p:txBody>
      </p:sp>
      <p:sp>
        <p:nvSpPr>
          <p:cNvPr id="198" name="Shape 198"/>
          <p:cNvSpPr txBox="1">
            <a:spLocks noGrp="1"/>
          </p:cNvSpPr>
          <p:nvPr>
            <p:ph type="body" idx="2"/>
          </p:nvPr>
        </p:nvSpPr>
        <p:spPr>
          <a:xfrm>
            <a:off x="297611" y="918282"/>
            <a:ext cx="8270192" cy="3666244"/>
          </a:xfrm>
          <a:prstGeom prst="rect">
            <a:avLst/>
          </a:prstGeom>
          <a:noFill/>
          <a:ln>
            <a:noFill/>
          </a:ln>
        </p:spPr>
        <p:txBody>
          <a:bodyPr wrap="square" lIns="68575" tIns="34275" rIns="68575" bIns="34275" anchor="t" anchorCtr="0">
            <a:noAutofit/>
          </a:bodyPr>
          <a:lstStyle/>
          <a:p>
            <a:pPr eaLnBrk="1" hangingPunct="1"/>
            <a:r>
              <a:rPr lang="en-US" sz="2000" dirty="0"/>
              <a:t>Machine learning gives impressive results. Why?</a:t>
            </a:r>
          </a:p>
          <a:p>
            <a:pPr lvl="1"/>
            <a:r>
              <a:rPr lang="en-US" sz="1600" dirty="0"/>
              <a:t>Increasing computational power</a:t>
            </a:r>
          </a:p>
          <a:p>
            <a:pPr lvl="1"/>
            <a:r>
              <a:rPr lang="en-US" sz="1600" dirty="0"/>
              <a:t>Increasing data availability</a:t>
            </a:r>
          </a:p>
          <a:p>
            <a:pPr lvl="1"/>
            <a:r>
              <a:rPr lang="en-US" sz="1600" dirty="0"/>
              <a:t>Recent ML algorithmic advances</a:t>
            </a:r>
          </a:p>
          <a:p>
            <a:r>
              <a:rPr lang="en-US" sz="2000" dirty="0"/>
              <a:t>Problems: </a:t>
            </a:r>
          </a:p>
          <a:p>
            <a:pPr lvl="1"/>
            <a:r>
              <a:rPr lang="en-US" sz="1600" dirty="0"/>
              <a:t>Physical limits of integrated circuit chips fabrication restricts the growth of computational power in the future. </a:t>
            </a:r>
          </a:p>
          <a:p>
            <a:pPr lvl="1"/>
            <a:r>
              <a:rPr lang="en-US" sz="1600" dirty="0"/>
              <a:t>Researchers must find computing alternatives that support the need of high computational power for ML applications. </a:t>
            </a:r>
          </a:p>
          <a:p>
            <a:pPr eaLnBrk="1" hangingPunct="1"/>
            <a:r>
              <a:rPr lang="en-US" sz="2000" dirty="0"/>
              <a:t>Quantum computing is one promising alternative for ML algorithms. </a:t>
            </a:r>
          </a:p>
          <a:p>
            <a:pPr lvl="1"/>
            <a:r>
              <a:rPr lang="en-US" sz="1600" dirty="0"/>
              <a:t>It uses the properties of: </a:t>
            </a:r>
          </a:p>
          <a:p>
            <a:pPr lvl="2"/>
            <a:r>
              <a:rPr lang="en-US" sz="1600" dirty="0"/>
              <a:t>quantum mechanics for calculation</a:t>
            </a:r>
          </a:p>
          <a:p>
            <a:pPr lvl="2"/>
            <a:r>
              <a:rPr lang="en-US" sz="1600" dirty="0"/>
              <a:t>quantum states to represent data</a:t>
            </a:r>
          </a:p>
          <a:p>
            <a:pPr marL="342900" marR="0" lvl="0" indent="-336550" algn="l" rtl="0">
              <a:lnSpc>
                <a:spcPct val="90000"/>
              </a:lnSpc>
              <a:spcBef>
                <a:spcPts val="0"/>
              </a:spcBef>
              <a:buClr>
                <a:srgbClr val="0066A1"/>
              </a:buClr>
              <a:buSzPct val="60000"/>
              <a:buFont typeface="Merriweather Sans"/>
              <a:buNone/>
            </a:pPr>
            <a:endParaRPr sz="15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ctrTitle"/>
          </p:nvPr>
        </p:nvSpPr>
        <p:spPr>
          <a:xfrm>
            <a:off x="297611" y="424066"/>
            <a:ext cx="8531162" cy="391130"/>
          </a:xfrm>
          <a:prstGeom prst="rect">
            <a:avLst/>
          </a:prstGeom>
          <a:noFill/>
          <a:ln>
            <a:noFill/>
          </a:ln>
        </p:spPr>
        <p:txBody>
          <a:bodyPr wrap="square" lIns="68575" tIns="34275" rIns="68575" bIns="34275" anchor="t" anchorCtr="0">
            <a:noAutofit/>
          </a:bodyPr>
          <a:lstStyle/>
          <a:p>
            <a:pPr lvl="0" indent="-146050"/>
            <a:r>
              <a:rPr lang="en-US" sz="2400" dirty="0"/>
              <a:t>Background</a:t>
            </a:r>
            <a:endParaRPr sz="2300" b="1" i="0" u="none" strike="noStrike" cap="none" dirty="0">
              <a:solidFill>
                <a:srgbClr val="0066A1"/>
              </a:solidFill>
              <a:latin typeface="Calibri"/>
              <a:ea typeface="Calibri"/>
              <a:cs typeface="Calibri"/>
              <a:sym typeface="Calibri"/>
            </a:endParaRPr>
          </a:p>
        </p:txBody>
      </p:sp>
      <p:sp>
        <p:nvSpPr>
          <p:cNvPr id="207" name="Shape 207"/>
          <p:cNvSpPr txBox="1">
            <a:spLocks noGrp="1"/>
          </p:cNvSpPr>
          <p:nvPr>
            <p:ph type="body" idx="2"/>
          </p:nvPr>
        </p:nvSpPr>
        <p:spPr>
          <a:xfrm>
            <a:off x="297611" y="1369219"/>
            <a:ext cx="4156479" cy="3107891"/>
          </a:xfrm>
          <a:prstGeom prst="rect">
            <a:avLst/>
          </a:prstGeom>
          <a:noFill/>
          <a:ln>
            <a:noFill/>
          </a:ln>
        </p:spPr>
        <p:txBody>
          <a:bodyPr wrap="square" lIns="68575" tIns="34275" rIns="68575" bIns="34275" anchor="t" anchorCtr="0">
            <a:noAutofit/>
          </a:bodyPr>
          <a:lstStyle/>
          <a:p>
            <a:pPr indent="-336550">
              <a:spcBef>
                <a:spcPts val="0"/>
              </a:spcBef>
            </a:pPr>
            <a:r>
              <a:rPr lang="en-US" sz="1600" dirty="0"/>
              <a:t>Machine learning models can be divided into four different categories based on the data and the algorithm types</a:t>
            </a:r>
          </a:p>
          <a:p>
            <a:pPr marL="342900" marR="0" lvl="0" indent="-336550" algn="l" rtl="0">
              <a:lnSpc>
                <a:spcPct val="90000"/>
              </a:lnSpc>
              <a:spcBef>
                <a:spcPts val="0"/>
              </a:spcBef>
              <a:buClr>
                <a:srgbClr val="0066A1"/>
              </a:buClr>
              <a:buSzPct val="60000"/>
              <a:buFont typeface="Merriweather Sans"/>
              <a:buNone/>
            </a:pPr>
            <a:endParaRPr sz="1500" b="0" i="0" u="none" strike="noStrike" cap="none" dirty="0">
              <a:solidFill>
                <a:schemeClr val="dk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6C209FB9-7D66-C941-9535-804169244963}"/>
              </a:ext>
            </a:extLst>
          </p:cNvPr>
          <p:cNvPicPr>
            <a:picLocks noChangeAspect="1"/>
          </p:cNvPicPr>
          <p:nvPr/>
        </p:nvPicPr>
        <p:blipFill>
          <a:blip r:embed="rId3"/>
          <a:stretch>
            <a:fillRect/>
          </a:stretch>
        </p:blipFill>
        <p:spPr>
          <a:xfrm>
            <a:off x="4572000" y="728662"/>
            <a:ext cx="3754438" cy="36861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497071" y="1732016"/>
            <a:ext cx="7917982" cy="677941"/>
          </a:xfrm>
          <a:prstGeom prst="rect">
            <a:avLst/>
          </a:prstGeom>
          <a:noFill/>
          <a:ln>
            <a:noFill/>
          </a:ln>
        </p:spPr>
        <p:txBody>
          <a:bodyPr wrap="square" lIns="68575" tIns="34275" rIns="68575" bIns="34275" anchor="t" anchorCtr="0">
            <a:noAutofit/>
          </a:bodyPr>
          <a:lstStyle/>
          <a:p>
            <a:pPr indent="-209550"/>
            <a:r>
              <a:rPr lang="en-US" sz="3600" dirty="0"/>
              <a:t>Preliminaries</a:t>
            </a:r>
            <a:br>
              <a:rPr lang="en-US" sz="3600" dirty="0"/>
            </a:br>
            <a:endParaRPr sz="3300" b="1" i="0" u="none" strike="noStrike" cap="none" dirty="0">
              <a:solidFill>
                <a:srgbClr val="0066A1"/>
              </a:solidFill>
              <a:latin typeface="Calibri"/>
              <a:ea typeface="Calibri"/>
              <a:cs typeface="Calibri"/>
              <a:sym typeface="Calibri"/>
            </a:endParaRPr>
          </a:p>
        </p:txBody>
      </p:sp>
      <p:sp>
        <p:nvSpPr>
          <p:cNvPr id="162" name="Shape 162"/>
          <p:cNvSpPr txBox="1">
            <a:spLocks noGrp="1"/>
          </p:cNvSpPr>
          <p:nvPr>
            <p:ph type="subTitle" idx="1"/>
          </p:nvPr>
        </p:nvSpPr>
        <p:spPr>
          <a:xfrm>
            <a:off x="571499" y="3318987"/>
            <a:ext cx="7917982" cy="933212"/>
          </a:xfrm>
          <a:prstGeom prst="rect">
            <a:avLst/>
          </a:prstGeom>
          <a:noFill/>
          <a:ln>
            <a:noFill/>
          </a:ln>
        </p:spPr>
        <p:txBody>
          <a:bodyPr wrap="square" lIns="68575" tIns="34275" rIns="68575" bIns="34275" anchor="t" anchorCtr="0">
            <a:noAutofit/>
          </a:bodyPr>
          <a:lstStyle/>
          <a:p>
            <a:pPr marL="0" marR="0" lvl="0" indent="-133350" algn="l" rtl="1">
              <a:lnSpc>
                <a:spcPct val="90000"/>
              </a:lnSpc>
              <a:spcBef>
                <a:spcPts val="0"/>
              </a:spcBef>
              <a:spcAft>
                <a:spcPts val="0"/>
              </a:spcAft>
              <a:buClr>
                <a:srgbClr val="7F7F7F"/>
              </a:buClr>
              <a:buSzPct val="100000"/>
              <a:buFont typeface="Arial"/>
              <a:buNone/>
            </a:pPr>
            <a:endParaRPr sz="2100" b="1" i="1" u="none" strike="noStrike" cap="none" dirty="0">
              <a:solidFill>
                <a:srgbClr val="7F7F7F"/>
              </a:solidFill>
              <a:latin typeface="Calibri"/>
              <a:ea typeface="Calibri"/>
              <a:cs typeface="Calibri"/>
              <a:sym typeface="Calibri"/>
            </a:endParaRPr>
          </a:p>
        </p:txBody>
      </p:sp>
    </p:spTree>
    <p:extLst>
      <p:ext uri="{BB962C8B-B14F-4D97-AF65-F5344CB8AC3E}">
        <p14:creationId xmlns:p14="http://schemas.microsoft.com/office/powerpoint/2010/main" val="68649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ctrTitle"/>
          </p:nvPr>
        </p:nvSpPr>
        <p:spPr>
          <a:xfrm>
            <a:off x="297611" y="424066"/>
            <a:ext cx="8531162" cy="391130"/>
          </a:xfrm>
          <a:prstGeom prst="rect">
            <a:avLst/>
          </a:prstGeom>
          <a:noFill/>
          <a:ln>
            <a:noFill/>
          </a:ln>
        </p:spPr>
        <p:txBody>
          <a:bodyPr wrap="square" lIns="68575" tIns="34275" rIns="68575" bIns="34275" anchor="t" anchorCtr="0">
            <a:noAutofit/>
          </a:bodyPr>
          <a:lstStyle/>
          <a:p>
            <a:pPr lvl="0" indent="-146050"/>
            <a:r>
              <a:rPr lang="en-US" sz="2400" dirty="0"/>
              <a:t>Basics of Quantum Computing </a:t>
            </a:r>
            <a:endParaRPr sz="2300" b="1" i="0" u="none" strike="noStrike" cap="none" dirty="0">
              <a:solidFill>
                <a:srgbClr val="0066A1"/>
              </a:solidFill>
              <a:latin typeface="Calibri"/>
              <a:ea typeface="Calibri"/>
              <a:cs typeface="Calibri"/>
              <a:sym typeface="Calibri"/>
            </a:endParaRPr>
          </a:p>
        </p:txBody>
      </p:sp>
      <p:sp>
        <p:nvSpPr>
          <p:cNvPr id="7" name="Rectangle 3">
            <a:extLst>
              <a:ext uri="{FF2B5EF4-FFF2-40B4-BE49-F238E27FC236}">
                <a16:creationId xmlns:a16="http://schemas.microsoft.com/office/drawing/2014/main" id="{2A238F55-A4F2-EB4A-8873-037B49898263}"/>
              </a:ext>
            </a:extLst>
          </p:cNvPr>
          <p:cNvSpPr>
            <a:spLocks noGrp="1" noChangeArrowheads="1"/>
          </p:cNvSpPr>
          <p:nvPr>
            <p:ph type="body" idx="2"/>
          </p:nvPr>
        </p:nvSpPr>
        <p:spPr>
          <a:xfrm>
            <a:off x="296863" y="1370013"/>
            <a:ext cx="4157662" cy="2066925"/>
          </a:xfrm>
        </p:spPr>
        <p:txBody>
          <a:bodyPr wrap="square" anchor="t">
            <a:normAutofit/>
          </a:bodyPr>
          <a:lstStyle/>
          <a:p>
            <a:pPr eaLnBrk="1" hangingPunct="1"/>
            <a:r>
              <a:rPr lang="en-US" dirty="0"/>
              <a:t>Quantum gates</a:t>
            </a:r>
            <a:endParaRPr lang="ar-SA" dirty="0"/>
          </a:p>
          <a:p>
            <a:pPr marL="63500" indent="0" eaLnBrk="1" hangingPunct="1">
              <a:buNone/>
            </a:pPr>
            <a:endParaRPr lang="ar-SA" dirty="0"/>
          </a:p>
          <a:p>
            <a:pPr eaLnBrk="1" hangingPunct="1"/>
            <a:r>
              <a:rPr lang="en-US" dirty="0"/>
              <a:t>Gates as rotation</a:t>
            </a:r>
            <a:endParaRPr lang="ar-SA" dirty="0"/>
          </a:p>
          <a:p>
            <a:pPr marL="63500" indent="0" eaLnBrk="1" hangingPunct="1">
              <a:buNone/>
            </a:pPr>
            <a:endParaRPr lang="ar-SA" dirty="0"/>
          </a:p>
          <a:p>
            <a:pPr eaLnBrk="1" hangingPunct="1"/>
            <a:r>
              <a:rPr lang="en-US" dirty="0"/>
              <a:t>Gates as matrices</a:t>
            </a:r>
          </a:p>
          <a:p>
            <a:pPr eaLnBrk="1" hangingPunct="1"/>
            <a:endParaRPr lang="en-US" dirty="0"/>
          </a:p>
        </p:txBody>
      </p:sp>
      <p:pic>
        <p:nvPicPr>
          <p:cNvPr id="8" name="Picture 7">
            <a:extLst>
              <a:ext uri="{FF2B5EF4-FFF2-40B4-BE49-F238E27FC236}">
                <a16:creationId xmlns:a16="http://schemas.microsoft.com/office/drawing/2014/main" id="{86D5BDFA-972C-E140-843C-DDE39A2A4FEA}"/>
              </a:ext>
            </a:extLst>
          </p:cNvPr>
          <p:cNvPicPr>
            <a:picLocks noChangeAspect="1"/>
          </p:cNvPicPr>
          <p:nvPr/>
        </p:nvPicPr>
        <p:blipFill>
          <a:blip r:embed="rId3"/>
          <a:stretch>
            <a:fillRect/>
          </a:stretch>
        </p:blipFill>
        <p:spPr>
          <a:xfrm>
            <a:off x="4206774" y="1013041"/>
            <a:ext cx="4163256" cy="1964432"/>
          </a:xfrm>
          <a:prstGeom prst="rect">
            <a:avLst/>
          </a:prstGeom>
        </p:spPr>
      </p:pic>
      <p:pic>
        <p:nvPicPr>
          <p:cNvPr id="9" name="Picture 8">
            <a:extLst>
              <a:ext uri="{FF2B5EF4-FFF2-40B4-BE49-F238E27FC236}">
                <a16:creationId xmlns:a16="http://schemas.microsoft.com/office/drawing/2014/main" id="{D96BE6C6-0951-6042-880C-1F7FEE40B1D6}"/>
              </a:ext>
            </a:extLst>
          </p:cNvPr>
          <p:cNvPicPr>
            <a:picLocks noChangeAspect="1"/>
          </p:cNvPicPr>
          <p:nvPr/>
        </p:nvPicPr>
        <p:blipFill>
          <a:blip r:embed="rId4"/>
          <a:stretch>
            <a:fillRect/>
          </a:stretch>
        </p:blipFill>
        <p:spPr>
          <a:xfrm>
            <a:off x="4454525" y="3175318"/>
            <a:ext cx="3197850" cy="11712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ctrTitle"/>
          </p:nvPr>
        </p:nvSpPr>
        <p:spPr>
          <a:xfrm>
            <a:off x="297611" y="424066"/>
            <a:ext cx="8531162" cy="391130"/>
          </a:xfrm>
          <a:prstGeom prst="rect">
            <a:avLst/>
          </a:prstGeom>
          <a:noFill/>
          <a:ln>
            <a:noFill/>
          </a:ln>
        </p:spPr>
        <p:txBody>
          <a:bodyPr wrap="square" lIns="68575" tIns="34275" rIns="68575" bIns="34275" anchor="t" anchorCtr="0">
            <a:noAutofit/>
          </a:bodyPr>
          <a:lstStyle/>
          <a:p>
            <a:pPr lvl="0" indent="-146050"/>
            <a:r>
              <a:rPr lang="en-US" sz="2400" dirty="0"/>
              <a:t>Quantum Computer Architecture</a:t>
            </a:r>
            <a:endParaRPr sz="2300" b="1" i="0" u="none" strike="noStrike" cap="none" dirty="0">
              <a:solidFill>
                <a:srgbClr val="0066A1"/>
              </a:solidFill>
              <a:latin typeface="Calibri"/>
              <a:ea typeface="Calibri"/>
              <a:cs typeface="Calibri"/>
              <a:sym typeface="Calibri"/>
            </a:endParaRPr>
          </a:p>
        </p:txBody>
      </p:sp>
      <p:pic>
        <p:nvPicPr>
          <p:cNvPr id="7" name="Picture 2" descr="Quantum Computer Architecture Lab">
            <a:extLst>
              <a:ext uri="{FF2B5EF4-FFF2-40B4-BE49-F238E27FC236}">
                <a16:creationId xmlns:a16="http://schemas.microsoft.com/office/drawing/2014/main" id="{09D6FA13-C311-A140-B480-2B98E6078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476" y="1006581"/>
            <a:ext cx="4572933" cy="36073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ctrTitle"/>
          </p:nvPr>
        </p:nvSpPr>
        <p:spPr>
          <a:xfrm>
            <a:off x="297611" y="424066"/>
            <a:ext cx="8531162" cy="391130"/>
          </a:xfrm>
          <a:prstGeom prst="rect">
            <a:avLst/>
          </a:prstGeom>
          <a:noFill/>
          <a:ln>
            <a:noFill/>
          </a:ln>
        </p:spPr>
        <p:txBody>
          <a:bodyPr wrap="square" lIns="68575" tIns="34275" rIns="68575" bIns="34275" anchor="t" anchorCtr="0">
            <a:noAutofit/>
          </a:bodyPr>
          <a:lstStyle/>
          <a:p>
            <a:pPr lvl="0" indent="-146050"/>
            <a:r>
              <a:rPr lang="en-US" sz="2400" dirty="0"/>
              <a:t>Quantum Algorithm Layout</a:t>
            </a:r>
            <a:endParaRPr sz="2300" b="1" i="0" u="none" strike="noStrike" cap="none" dirty="0">
              <a:solidFill>
                <a:srgbClr val="0066A1"/>
              </a:solidFill>
              <a:latin typeface="Calibri"/>
              <a:ea typeface="Calibri"/>
              <a:cs typeface="Calibri"/>
              <a:sym typeface="Calibri"/>
            </a:endParaRPr>
          </a:p>
        </p:txBody>
      </p:sp>
      <p:pic>
        <p:nvPicPr>
          <p:cNvPr id="8" name="Picture 2" descr="Quantum Computer Architecture">
            <a:extLst>
              <a:ext uri="{FF2B5EF4-FFF2-40B4-BE49-F238E27FC236}">
                <a16:creationId xmlns:a16="http://schemas.microsoft.com/office/drawing/2014/main" id="{7751CAAB-FC43-1044-BBE7-853829998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66" y="815196"/>
            <a:ext cx="7005063" cy="38917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1275</TotalTime>
  <Words>770</Words>
  <Application>Microsoft Office PowerPoint</Application>
  <PresentationFormat>On-screen Show (16:9)</PresentationFormat>
  <Paragraphs>108</Paragraphs>
  <Slides>23</Slides>
  <Notes>12</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23</vt:i4>
      </vt:variant>
    </vt:vector>
  </HeadingPairs>
  <TitlesOfParts>
    <vt:vector size="39" baseType="lpstr">
      <vt:lpstr>Aharoni</vt:lpstr>
      <vt:lpstr>Arial</vt:lpstr>
      <vt:lpstr>Bahnschrift SemiBold Condensed</vt:lpstr>
      <vt:lpstr>Calibri</vt:lpstr>
      <vt:lpstr>CMMI10</vt:lpstr>
      <vt:lpstr>CMR10</vt:lpstr>
      <vt:lpstr>CMSY10</vt:lpstr>
      <vt:lpstr>CMSY7</vt:lpstr>
      <vt:lpstr>Merriweather Sans</vt:lpstr>
      <vt:lpstr>NimbusRomNo9L-Regu</vt:lpstr>
      <vt:lpstr>Noto Sans Symbols</vt:lpstr>
      <vt:lpstr>Times New Roman</vt:lpstr>
      <vt:lpstr>Simple Light</vt:lpstr>
      <vt:lpstr>Title Slides</vt:lpstr>
      <vt:lpstr>Divider Slides</vt:lpstr>
      <vt:lpstr>Content Slides</vt:lpstr>
      <vt:lpstr>On the Capabilities of    Quantum Machine Learning</vt:lpstr>
      <vt:lpstr>Overview </vt:lpstr>
      <vt:lpstr>Introduction</vt:lpstr>
      <vt:lpstr>Introduction</vt:lpstr>
      <vt:lpstr>Background</vt:lpstr>
      <vt:lpstr>Preliminaries </vt:lpstr>
      <vt:lpstr>Basics of Quantum Computing </vt:lpstr>
      <vt:lpstr>Quantum Computer Architecture</vt:lpstr>
      <vt:lpstr>Quantum Algorithm Layout</vt:lpstr>
      <vt:lpstr>Basics of Quantum Computing </vt:lpstr>
      <vt:lpstr>Quantum Tunneling </vt:lpstr>
      <vt:lpstr>Quantum Machine Learning</vt:lpstr>
      <vt:lpstr>Quantum Neural Network</vt:lpstr>
      <vt:lpstr>Quantum Autoencoder  </vt:lpstr>
      <vt:lpstr>Quantum Kernel Method</vt:lpstr>
      <vt:lpstr>Experiment: Quantum Neural Network</vt:lpstr>
      <vt:lpstr> Data Preparation </vt:lpstr>
      <vt:lpstr>Quantum Neural Network Implementation  </vt:lpstr>
      <vt:lpstr>Testing and Results</vt:lpstr>
      <vt:lpstr>Analysis and discussion  </vt:lpstr>
      <vt:lpstr>Analysis and discussion  </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Capabilities of    Quantum Machine Learning</dc:title>
  <dc:creator>Dr. Sultan KFUPM</dc:creator>
  <cp:lastModifiedBy>Sultan Ahmad Al-Muhammadi</cp:lastModifiedBy>
  <cp:revision>11</cp:revision>
  <dcterms:modified xsi:type="dcterms:W3CDTF">2022-11-28T19:55:41Z</dcterms:modified>
</cp:coreProperties>
</file>