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58"/>
  </p:notesMasterIdLst>
  <p:sldIdLst>
    <p:sldId id="256" r:id="rId2"/>
    <p:sldId id="257" r:id="rId3"/>
    <p:sldId id="258" r:id="rId4"/>
    <p:sldId id="259" r:id="rId5"/>
    <p:sldId id="308" r:id="rId6"/>
    <p:sldId id="309" r:id="rId7"/>
    <p:sldId id="260" r:id="rId8"/>
    <p:sldId id="261" r:id="rId9"/>
    <p:sldId id="262" r:id="rId10"/>
    <p:sldId id="310"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313" r:id="rId35"/>
    <p:sldId id="286" r:id="rId36"/>
    <p:sldId id="287" r:id="rId37"/>
    <p:sldId id="314" r:id="rId38"/>
    <p:sldId id="315" r:id="rId39"/>
    <p:sldId id="316" r:id="rId40"/>
    <p:sldId id="288" r:id="rId41"/>
    <p:sldId id="289" r:id="rId42"/>
    <p:sldId id="290" r:id="rId43"/>
    <p:sldId id="291" r:id="rId44"/>
    <p:sldId id="292" r:id="rId45"/>
    <p:sldId id="295" r:id="rId46"/>
    <p:sldId id="296" r:id="rId47"/>
    <p:sldId id="297" r:id="rId48"/>
    <p:sldId id="299" r:id="rId49"/>
    <p:sldId id="300" r:id="rId50"/>
    <p:sldId id="301" r:id="rId51"/>
    <p:sldId id="302" r:id="rId52"/>
    <p:sldId id="303" r:id="rId53"/>
    <p:sldId id="304" r:id="rId54"/>
    <p:sldId id="305" r:id="rId55"/>
    <p:sldId id="306" r:id="rId56"/>
    <p:sldId id="307"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32" autoAdjust="0"/>
  </p:normalViewPr>
  <p:slideViewPr>
    <p:cSldViewPr>
      <p:cViewPr varScale="1">
        <p:scale>
          <a:sx n="92" d="100"/>
          <a:sy n="92" d="100"/>
        </p:scale>
        <p:origin x="20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B016A6D-10AB-40B5-A2C7-D40B93629F37}" type="datetimeFigureOut">
              <a:rPr lang="en-US"/>
              <a:pPr>
                <a:defRPr/>
              </a:pPr>
              <a:t>12/28/2015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B5CDF48-83D0-4719-843C-1F04ED537E11}" type="slidenum">
              <a:rPr lang="en-US" altLang="en-US"/>
              <a:pPr/>
              <a:t>‹#›</a:t>
            </a:fld>
            <a:endParaRPr lang="en-US" altLang="en-US"/>
          </a:p>
        </p:txBody>
      </p:sp>
    </p:spTree>
    <p:extLst>
      <p:ext uri="{BB962C8B-B14F-4D97-AF65-F5344CB8AC3E}">
        <p14:creationId xmlns:p14="http://schemas.microsoft.com/office/powerpoint/2010/main" val="2008553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065121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cs typeface="Tahoma" panose="020B0604030504040204" pitchFamily="34" charset="0"/>
              </a:rPr>
              <a:t>“” stands for reading a blank cell, in which nothing has been written.</a:t>
            </a:r>
          </a:p>
        </p:txBody>
      </p:sp>
    </p:spTree>
    <p:extLst>
      <p:ext uri="{BB962C8B-B14F-4D97-AF65-F5344CB8AC3E}">
        <p14:creationId xmlns:p14="http://schemas.microsoft.com/office/powerpoint/2010/main" val="4272206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2984620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1254724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2032898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2642775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3890587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3836765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167606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201956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330342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81100" y="696913"/>
            <a:ext cx="46497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934720" y="4415790"/>
            <a:ext cx="5140960" cy="418338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28715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baseline="30000" smtClean="0"/>
              <a:t>1 </a:t>
            </a:r>
            <a:r>
              <a:rPr lang="en-US" altLang="en-US" smtClean="0"/>
              <a:t>Students (and others) often complain about allowing unbounded/infinite tape in the description of a supposedly physically realizable machine.  If this bothers you, think instead that the machine has a finite tape, but that another finite tape is added, every time the machine runs out of memory.</a:t>
            </a:r>
          </a:p>
        </p:txBody>
      </p:sp>
    </p:spTree>
    <p:extLst>
      <p:ext uri="{BB962C8B-B14F-4D97-AF65-F5344CB8AC3E}">
        <p14:creationId xmlns:p14="http://schemas.microsoft.com/office/powerpoint/2010/main" val="8405923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language that is recursively enumerable is that in which a TM that accepts that language exists.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336F51-7D35-4F65-A695-163E997C1568}" type="slidenum">
              <a:rPr lang="en-US" altLang="en-US">
                <a:latin typeface="Calibri" panose="020F0502020204030204" pitchFamily="34" charset="0"/>
              </a:rPr>
              <a:pPr eaLnBrk="1" hangingPunct="1"/>
              <a:t>51</a:t>
            </a:fld>
            <a:endParaRPr lang="en-US" altLang="en-US">
              <a:latin typeface="Calibri" panose="020F0502020204030204" pitchFamily="34" charset="0"/>
            </a:endParaRPr>
          </a:p>
        </p:txBody>
      </p:sp>
    </p:spTree>
    <p:extLst>
      <p:ext uri="{BB962C8B-B14F-4D97-AF65-F5344CB8AC3E}">
        <p14:creationId xmlns:p14="http://schemas.microsoft.com/office/powerpoint/2010/main" val="1051737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cs typeface="Tahoma" panose="020B0604030504040204" pitchFamily="34" charset="0"/>
              </a:rPr>
              <a:t>“” stands for reading a blank cell, in which nothing has been written.</a:t>
            </a:r>
          </a:p>
        </p:txBody>
      </p:sp>
    </p:spTree>
    <p:extLst>
      <p:ext uri="{BB962C8B-B14F-4D97-AF65-F5344CB8AC3E}">
        <p14:creationId xmlns:p14="http://schemas.microsoft.com/office/powerpoint/2010/main" val="3595084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3897299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627979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24287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798508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1631861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cs typeface="Tahoma" panose="020B0604030504040204" pitchFamily="34" charset="0"/>
            </a:endParaRPr>
          </a:p>
        </p:txBody>
      </p:sp>
    </p:spTree>
    <p:extLst>
      <p:ext uri="{BB962C8B-B14F-4D97-AF65-F5344CB8AC3E}">
        <p14:creationId xmlns:p14="http://schemas.microsoft.com/office/powerpoint/2010/main" val="1847063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4788" y="0"/>
            <a:ext cx="8782050" cy="6753225"/>
            <a:chOff x="129" y="0"/>
            <a:chExt cx="5532" cy="4254"/>
          </a:xfrm>
        </p:grpSpPr>
        <p:sp>
          <p:nvSpPr>
            <p:cNvPr id="5" name="Freeform 3"/>
            <p:cNvSpPr>
              <a:spLocks/>
            </p:cNvSpPr>
            <p:nvPr/>
          </p:nvSpPr>
          <p:spPr bwMode="auto">
            <a:xfrm>
              <a:off x="129" y="411"/>
              <a:ext cx="5532" cy="3843"/>
            </a:xfrm>
            <a:custGeom>
              <a:avLst/>
              <a:gdLst>
                <a:gd name="T0" fmla="*/ 674 w 5532"/>
                <a:gd name="T1" fmla="*/ 2 h 3843"/>
                <a:gd name="T2" fmla="*/ 5531 w 5532"/>
                <a:gd name="T3" fmla="*/ 0 h 3843"/>
                <a:gd name="T4" fmla="*/ 5531 w 5532"/>
                <a:gd name="T5" fmla="*/ 3832 h 3843"/>
                <a:gd name="T6" fmla="*/ 0 w 5532"/>
                <a:gd name="T7" fmla="*/ 3842 h 3843"/>
                <a:gd name="T8" fmla="*/ 6 w 5532"/>
                <a:gd name="T9" fmla="*/ 580 h 3843"/>
                <a:gd name="T10" fmla="*/ 14 w 5532"/>
                <a:gd name="T11" fmla="*/ 547 h 3843"/>
                <a:gd name="T12" fmla="*/ 25 w 5532"/>
                <a:gd name="T13" fmla="*/ 504 h 3843"/>
                <a:gd name="T14" fmla="*/ 36 w 5532"/>
                <a:gd name="T15" fmla="*/ 473 h 3843"/>
                <a:gd name="T16" fmla="*/ 51 w 5532"/>
                <a:gd name="T17" fmla="*/ 458 h 3843"/>
                <a:gd name="T18" fmla="*/ 64 w 5532"/>
                <a:gd name="T19" fmla="*/ 448 h 3843"/>
                <a:gd name="T20" fmla="*/ 656 w 5532"/>
                <a:gd name="T21" fmla="*/ 5 h 3843"/>
                <a:gd name="T22" fmla="*/ 674 w 5532"/>
                <a:gd name="T23" fmla="*/ 2 h 38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32" h="3843">
                  <a:moveTo>
                    <a:pt x="674" y="2"/>
                  </a:moveTo>
                  <a:lnTo>
                    <a:pt x="5531" y="0"/>
                  </a:lnTo>
                  <a:lnTo>
                    <a:pt x="5531" y="3832"/>
                  </a:lnTo>
                  <a:lnTo>
                    <a:pt x="0" y="3842"/>
                  </a:lnTo>
                  <a:lnTo>
                    <a:pt x="6" y="580"/>
                  </a:lnTo>
                  <a:lnTo>
                    <a:pt x="14" y="547"/>
                  </a:lnTo>
                  <a:lnTo>
                    <a:pt x="25" y="504"/>
                  </a:lnTo>
                  <a:lnTo>
                    <a:pt x="36" y="473"/>
                  </a:lnTo>
                  <a:lnTo>
                    <a:pt x="51" y="458"/>
                  </a:lnTo>
                  <a:lnTo>
                    <a:pt x="64" y="448"/>
                  </a:lnTo>
                  <a:lnTo>
                    <a:pt x="656" y="5"/>
                  </a:lnTo>
                  <a:lnTo>
                    <a:pt x="674" y="2"/>
                  </a:lnTo>
                </a:path>
              </a:pathLst>
            </a:custGeom>
            <a:solidFill>
              <a:srgbClr val="FFFF99"/>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nvGrpSpPr>
            <p:cNvPr id="6" name="Group 4"/>
            <p:cNvGrpSpPr>
              <a:grpSpLocks/>
            </p:cNvGrpSpPr>
            <p:nvPr/>
          </p:nvGrpSpPr>
          <p:grpSpPr bwMode="auto">
            <a:xfrm>
              <a:off x="2079" y="0"/>
              <a:ext cx="1640" cy="623"/>
              <a:chOff x="2079" y="0"/>
              <a:chExt cx="1640" cy="623"/>
            </a:xfrm>
          </p:grpSpPr>
          <p:sp>
            <p:nvSpPr>
              <p:cNvPr id="7" name="Rectangle 5"/>
              <p:cNvSpPr>
                <a:spLocks noChangeArrowheads="1"/>
              </p:cNvSpPr>
              <p:nvPr/>
            </p:nvSpPr>
            <p:spPr bwMode="auto">
              <a:xfrm>
                <a:off x="2079" y="344"/>
                <a:ext cx="1640" cy="72"/>
              </a:xfrm>
              <a:prstGeom prst="rect">
                <a:avLst/>
              </a:prstGeom>
              <a:gradFill rotWithShape="0">
                <a:gsLst>
                  <a:gs pos="0">
                    <a:srgbClr val="FFFFFF"/>
                  </a:gs>
                  <a:gs pos="50000">
                    <a:srgbClr val="5F5F5F"/>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8" name="Rectangle 6"/>
              <p:cNvSpPr>
                <a:spLocks noChangeArrowheads="1"/>
              </p:cNvSpPr>
              <p:nvPr/>
            </p:nvSpPr>
            <p:spPr bwMode="auto">
              <a:xfrm>
                <a:off x="2383" y="311"/>
                <a:ext cx="232" cy="33"/>
              </a:xfrm>
              <a:prstGeom prst="rect">
                <a:avLst/>
              </a:prstGeom>
              <a:gradFill rotWithShape="0">
                <a:gsLst>
                  <a:gs pos="0">
                    <a:srgbClr val="FFFFFF"/>
                  </a:gs>
                  <a:gs pos="5000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9" name="Rectangle 7"/>
              <p:cNvSpPr>
                <a:spLocks noChangeArrowheads="1"/>
              </p:cNvSpPr>
              <p:nvPr/>
            </p:nvSpPr>
            <p:spPr bwMode="auto">
              <a:xfrm>
                <a:off x="3134" y="320"/>
                <a:ext cx="232" cy="32"/>
              </a:xfrm>
              <a:prstGeom prst="rect">
                <a:avLst/>
              </a:prstGeom>
              <a:gradFill rotWithShape="0">
                <a:gsLst>
                  <a:gs pos="0">
                    <a:srgbClr val="FFFFFF"/>
                  </a:gs>
                  <a:gs pos="5000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 name="Oval 8"/>
              <p:cNvSpPr>
                <a:spLocks noChangeArrowheads="1"/>
              </p:cNvSpPr>
              <p:nvPr/>
            </p:nvSpPr>
            <p:spPr bwMode="auto">
              <a:xfrm>
                <a:off x="2693" y="0"/>
                <a:ext cx="379" cy="370"/>
              </a:xfrm>
              <a:prstGeom prst="ellipse">
                <a:avLst/>
              </a:prstGeom>
              <a:gradFill rotWithShape="0">
                <a:gsLst>
                  <a:gs pos="0">
                    <a:srgbClr val="FFFFFF"/>
                  </a:gs>
                  <a:gs pos="100000">
                    <a:srgbClr val="1C1C1C"/>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1" name="Oval 9"/>
              <p:cNvSpPr>
                <a:spLocks noChangeArrowheads="1"/>
              </p:cNvSpPr>
              <p:nvPr/>
            </p:nvSpPr>
            <p:spPr bwMode="auto">
              <a:xfrm>
                <a:off x="2711" y="13"/>
                <a:ext cx="344" cy="347"/>
              </a:xfrm>
              <a:prstGeom prst="ellipse">
                <a:avLst/>
              </a:prstGeom>
              <a:gradFill rotWithShape="0">
                <a:gsLst>
                  <a:gs pos="0">
                    <a:srgbClr val="FFFFFF"/>
                  </a:gs>
                  <a:gs pos="100000">
                    <a:srgbClr val="1C1C1C"/>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2" name="Freeform 10"/>
              <p:cNvSpPr>
                <a:spLocks/>
              </p:cNvSpPr>
              <p:nvPr/>
            </p:nvSpPr>
            <p:spPr bwMode="auto">
              <a:xfrm>
                <a:off x="2737" y="10"/>
                <a:ext cx="279" cy="82"/>
              </a:xfrm>
              <a:custGeom>
                <a:avLst/>
                <a:gdLst>
                  <a:gd name="T0" fmla="*/ 278 w 279"/>
                  <a:gd name="T1" fmla="*/ 65 h 82"/>
                  <a:gd name="T2" fmla="*/ 271 w 279"/>
                  <a:gd name="T3" fmla="*/ 49 h 82"/>
                  <a:gd name="T4" fmla="*/ 254 w 279"/>
                  <a:gd name="T5" fmla="*/ 32 h 82"/>
                  <a:gd name="T6" fmla="*/ 232 w 279"/>
                  <a:gd name="T7" fmla="*/ 20 h 82"/>
                  <a:gd name="T8" fmla="*/ 203 w 279"/>
                  <a:gd name="T9" fmla="*/ 7 h 82"/>
                  <a:gd name="T10" fmla="*/ 168 w 279"/>
                  <a:gd name="T11" fmla="*/ 0 h 82"/>
                  <a:gd name="T12" fmla="*/ 127 w 279"/>
                  <a:gd name="T13" fmla="*/ 0 h 82"/>
                  <a:gd name="T14" fmla="*/ 95 w 279"/>
                  <a:gd name="T15" fmla="*/ 3 h 82"/>
                  <a:gd name="T16" fmla="*/ 63 w 279"/>
                  <a:gd name="T17" fmla="*/ 14 h 82"/>
                  <a:gd name="T18" fmla="*/ 41 w 279"/>
                  <a:gd name="T19" fmla="*/ 29 h 82"/>
                  <a:gd name="T20" fmla="*/ 21 w 279"/>
                  <a:gd name="T21" fmla="*/ 43 h 82"/>
                  <a:gd name="T22" fmla="*/ 5 w 279"/>
                  <a:gd name="T23" fmla="*/ 62 h 82"/>
                  <a:gd name="T24" fmla="*/ 0 w 279"/>
                  <a:gd name="T25" fmla="*/ 71 h 82"/>
                  <a:gd name="T26" fmla="*/ 1 w 279"/>
                  <a:gd name="T27" fmla="*/ 81 h 82"/>
                  <a:gd name="T28" fmla="*/ 14 w 279"/>
                  <a:gd name="T29" fmla="*/ 62 h 82"/>
                  <a:gd name="T30" fmla="*/ 28 w 279"/>
                  <a:gd name="T31" fmla="*/ 51 h 82"/>
                  <a:gd name="T32" fmla="*/ 55 w 279"/>
                  <a:gd name="T33" fmla="*/ 33 h 82"/>
                  <a:gd name="T34" fmla="*/ 78 w 279"/>
                  <a:gd name="T35" fmla="*/ 23 h 82"/>
                  <a:gd name="T36" fmla="*/ 105 w 279"/>
                  <a:gd name="T37" fmla="*/ 14 h 82"/>
                  <a:gd name="T38" fmla="*/ 131 w 279"/>
                  <a:gd name="T39" fmla="*/ 11 h 82"/>
                  <a:gd name="T40" fmla="*/ 147 w 279"/>
                  <a:gd name="T41" fmla="*/ 11 h 82"/>
                  <a:gd name="T42" fmla="*/ 167 w 279"/>
                  <a:gd name="T43" fmla="*/ 13 h 82"/>
                  <a:gd name="T44" fmla="*/ 186 w 279"/>
                  <a:gd name="T45" fmla="*/ 14 h 82"/>
                  <a:gd name="T46" fmla="*/ 206 w 279"/>
                  <a:gd name="T47" fmla="*/ 20 h 82"/>
                  <a:gd name="T48" fmla="*/ 239 w 279"/>
                  <a:gd name="T49" fmla="*/ 35 h 82"/>
                  <a:gd name="T50" fmla="*/ 255 w 279"/>
                  <a:gd name="T51" fmla="*/ 49 h 82"/>
                  <a:gd name="T52" fmla="*/ 278 w 279"/>
                  <a:gd name="T53" fmla="*/ 65 h 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9" h="82">
                    <a:moveTo>
                      <a:pt x="278" y="65"/>
                    </a:moveTo>
                    <a:lnTo>
                      <a:pt x="271" y="49"/>
                    </a:lnTo>
                    <a:lnTo>
                      <a:pt x="254" y="32"/>
                    </a:lnTo>
                    <a:lnTo>
                      <a:pt x="232" y="20"/>
                    </a:lnTo>
                    <a:lnTo>
                      <a:pt x="203" y="7"/>
                    </a:lnTo>
                    <a:lnTo>
                      <a:pt x="168" y="0"/>
                    </a:lnTo>
                    <a:lnTo>
                      <a:pt x="127" y="0"/>
                    </a:lnTo>
                    <a:lnTo>
                      <a:pt x="95" y="3"/>
                    </a:lnTo>
                    <a:lnTo>
                      <a:pt x="63" y="14"/>
                    </a:lnTo>
                    <a:lnTo>
                      <a:pt x="41" y="29"/>
                    </a:lnTo>
                    <a:lnTo>
                      <a:pt x="21" y="43"/>
                    </a:lnTo>
                    <a:lnTo>
                      <a:pt x="5" y="62"/>
                    </a:lnTo>
                    <a:lnTo>
                      <a:pt x="0" y="71"/>
                    </a:lnTo>
                    <a:lnTo>
                      <a:pt x="1" y="81"/>
                    </a:lnTo>
                    <a:lnTo>
                      <a:pt x="14" y="62"/>
                    </a:lnTo>
                    <a:lnTo>
                      <a:pt x="28" y="51"/>
                    </a:lnTo>
                    <a:lnTo>
                      <a:pt x="55" y="33"/>
                    </a:lnTo>
                    <a:lnTo>
                      <a:pt x="78" y="23"/>
                    </a:lnTo>
                    <a:lnTo>
                      <a:pt x="105" y="14"/>
                    </a:lnTo>
                    <a:lnTo>
                      <a:pt x="131" y="11"/>
                    </a:lnTo>
                    <a:lnTo>
                      <a:pt x="147" y="11"/>
                    </a:lnTo>
                    <a:lnTo>
                      <a:pt x="167" y="13"/>
                    </a:lnTo>
                    <a:lnTo>
                      <a:pt x="186" y="14"/>
                    </a:lnTo>
                    <a:lnTo>
                      <a:pt x="206" y="20"/>
                    </a:lnTo>
                    <a:lnTo>
                      <a:pt x="239" y="35"/>
                    </a:lnTo>
                    <a:lnTo>
                      <a:pt x="255" y="49"/>
                    </a:lnTo>
                    <a:lnTo>
                      <a:pt x="278" y="65"/>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3" name="Oval 11"/>
              <p:cNvSpPr>
                <a:spLocks noChangeArrowheads="1"/>
              </p:cNvSpPr>
              <p:nvPr/>
            </p:nvSpPr>
            <p:spPr bwMode="auto">
              <a:xfrm>
                <a:off x="2738" y="43"/>
                <a:ext cx="289" cy="281"/>
              </a:xfrm>
              <a:prstGeom prst="ellipse">
                <a:avLst/>
              </a:prstGeom>
              <a:gradFill rotWithShape="0">
                <a:gsLst>
                  <a:gs pos="0">
                    <a:srgbClr val="1C1C1C"/>
                  </a:gs>
                  <a:gs pos="50000">
                    <a:srgbClr val="FFFFFF"/>
                  </a:gs>
                  <a:gs pos="100000">
                    <a:srgbClr val="1C1C1C"/>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4" name="Oval 12" descr="Walnut"/>
              <p:cNvSpPr>
                <a:spLocks noChangeArrowheads="1"/>
              </p:cNvSpPr>
              <p:nvPr/>
            </p:nvSpPr>
            <p:spPr bwMode="auto">
              <a:xfrm>
                <a:off x="2758" y="60"/>
                <a:ext cx="247" cy="238"/>
              </a:xfrm>
              <a:prstGeom prst="ellipse">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5" name="Freeform 13"/>
              <p:cNvSpPr>
                <a:spLocks/>
              </p:cNvSpPr>
              <p:nvPr/>
            </p:nvSpPr>
            <p:spPr bwMode="auto">
              <a:xfrm>
                <a:off x="2211" y="267"/>
                <a:ext cx="1358" cy="356"/>
              </a:xfrm>
              <a:custGeom>
                <a:avLst/>
                <a:gdLst>
                  <a:gd name="T0" fmla="*/ 10 w 1358"/>
                  <a:gd name="T1" fmla="*/ 345 h 356"/>
                  <a:gd name="T2" fmla="*/ 28 w 1358"/>
                  <a:gd name="T3" fmla="*/ 351 h 356"/>
                  <a:gd name="T4" fmla="*/ 1357 w 1358"/>
                  <a:gd name="T5" fmla="*/ 355 h 356"/>
                  <a:gd name="T6" fmla="*/ 1357 w 1358"/>
                  <a:gd name="T7" fmla="*/ 279 h 356"/>
                  <a:gd name="T8" fmla="*/ 1351 w 1358"/>
                  <a:gd name="T9" fmla="*/ 248 h 356"/>
                  <a:gd name="T10" fmla="*/ 1338 w 1358"/>
                  <a:gd name="T11" fmla="*/ 220 h 356"/>
                  <a:gd name="T12" fmla="*/ 1324 w 1358"/>
                  <a:gd name="T13" fmla="*/ 192 h 356"/>
                  <a:gd name="T14" fmla="*/ 1282 w 1358"/>
                  <a:gd name="T15" fmla="*/ 147 h 356"/>
                  <a:gd name="T16" fmla="*/ 1214 w 1358"/>
                  <a:gd name="T17" fmla="*/ 119 h 356"/>
                  <a:gd name="T18" fmla="*/ 1141 w 1358"/>
                  <a:gd name="T19" fmla="*/ 106 h 356"/>
                  <a:gd name="T20" fmla="*/ 1073 w 1358"/>
                  <a:gd name="T21" fmla="*/ 96 h 356"/>
                  <a:gd name="T22" fmla="*/ 996 w 1358"/>
                  <a:gd name="T23" fmla="*/ 87 h 356"/>
                  <a:gd name="T24" fmla="*/ 906 w 1358"/>
                  <a:gd name="T25" fmla="*/ 81 h 356"/>
                  <a:gd name="T26" fmla="*/ 782 w 1358"/>
                  <a:gd name="T27" fmla="*/ 69 h 356"/>
                  <a:gd name="T28" fmla="*/ 817 w 1358"/>
                  <a:gd name="T29" fmla="*/ 22 h 356"/>
                  <a:gd name="T30" fmla="*/ 823 w 1358"/>
                  <a:gd name="T31" fmla="*/ 2 h 356"/>
                  <a:gd name="T32" fmla="*/ 795 w 1358"/>
                  <a:gd name="T33" fmla="*/ 28 h 356"/>
                  <a:gd name="T34" fmla="*/ 779 w 1358"/>
                  <a:gd name="T35" fmla="*/ 41 h 356"/>
                  <a:gd name="T36" fmla="*/ 762 w 1358"/>
                  <a:gd name="T37" fmla="*/ 57 h 356"/>
                  <a:gd name="T38" fmla="*/ 746 w 1358"/>
                  <a:gd name="T39" fmla="*/ 62 h 356"/>
                  <a:gd name="T40" fmla="*/ 714 w 1358"/>
                  <a:gd name="T41" fmla="*/ 71 h 356"/>
                  <a:gd name="T42" fmla="*/ 661 w 1358"/>
                  <a:gd name="T43" fmla="*/ 72 h 356"/>
                  <a:gd name="T44" fmla="*/ 612 w 1358"/>
                  <a:gd name="T45" fmla="*/ 70 h 356"/>
                  <a:gd name="T46" fmla="*/ 587 w 1358"/>
                  <a:gd name="T47" fmla="*/ 57 h 356"/>
                  <a:gd name="T48" fmla="*/ 571 w 1358"/>
                  <a:gd name="T49" fmla="*/ 46 h 356"/>
                  <a:gd name="T50" fmla="*/ 548 w 1358"/>
                  <a:gd name="T51" fmla="*/ 28 h 356"/>
                  <a:gd name="T52" fmla="*/ 519 w 1358"/>
                  <a:gd name="T53" fmla="*/ 0 h 356"/>
                  <a:gd name="T54" fmla="*/ 527 w 1358"/>
                  <a:gd name="T55" fmla="*/ 24 h 356"/>
                  <a:gd name="T56" fmla="*/ 539 w 1358"/>
                  <a:gd name="T57" fmla="*/ 64 h 356"/>
                  <a:gd name="T58" fmla="*/ 525 w 1358"/>
                  <a:gd name="T59" fmla="*/ 72 h 356"/>
                  <a:gd name="T60" fmla="*/ 379 w 1358"/>
                  <a:gd name="T61" fmla="*/ 80 h 356"/>
                  <a:gd name="T62" fmla="*/ 259 w 1358"/>
                  <a:gd name="T63" fmla="*/ 96 h 356"/>
                  <a:gd name="T64" fmla="*/ 190 w 1358"/>
                  <a:gd name="T65" fmla="*/ 106 h 356"/>
                  <a:gd name="T66" fmla="*/ 123 w 1358"/>
                  <a:gd name="T67" fmla="*/ 119 h 356"/>
                  <a:gd name="T68" fmla="*/ 94 w 1358"/>
                  <a:gd name="T69" fmla="*/ 129 h 356"/>
                  <a:gd name="T70" fmla="*/ 72 w 1358"/>
                  <a:gd name="T71" fmla="*/ 144 h 356"/>
                  <a:gd name="T72" fmla="*/ 43 w 1358"/>
                  <a:gd name="T73" fmla="*/ 171 h 356"/>
                  <a:gd name="T74" fmla="*/ 24 w 1358"/>
                  <a:gd name="T75" fmla="*/ 202 h 356"/>
                  <a:gd name="T76" fmla="*/ 11 w 1358"/>
                  <a:gd name="T77" fmla="*/ 239 h 356"/>
                  <a:gd name="T78" fmla="*/ 4 w 1358"/>
                  <a:gd name="T79" fmla="*/ 267 h 356"/>
                  <a:gd name="T80" fmla="*/ 1 w 1358"/>
                  <a:gd name="T81" fmla="*/ 299 h 356"/>
                  <a:gd name="T82" fmla="*/ 0 w 1358"/>
                  <a:gd name="T83" fmla="*/ 320 h 356"/>
                  <a:gd name="T84" fmla="*/ 10 w 1358"/>
                  <a:gd name="T85" fmla="*/ 345 h 3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58" h="356">
                    <a:moveTo>
                      <a:pt x="10" y="345"/>
                    </a:moveTo>
                    <a:lnTo>
                      <a:pt x="28" y="351"/>
                    </a:lnTo>
                    <a:lnTo>
                      <a:pt x="1357" y="355"/>
                    </a:lnTo>
                    <a:lnTo>
                      <a:pt x="1357" y="279"/>
                    </a:lnTo>
                    <a:lnTo>
                      <a:pt x="1351" y="248"/>
                    </a:lnTo>
                    <a:lnTo>
                      <a:pt x="1338" y="220"/>
                    </a:lnTo>
                    <a:lnTo>
                      <a:pt x="1324" y="192"/>
                    </a:lnTo>
                    <a:lnTo>
                      <a:pt x="1282" y="147"/>
                    </a:lnTo>
                    <a:lnTo>
                      <a:pt x="1214" y="119"/>
                    </a:lnTo>
                    <a:lnTo>
                      <a:pt x="1141" y="106"/>
                    </a:lnTo>
                    <a:lnTo>
                      <a:pt x="1073" y="96"/>
                    </a:lnTo>
                    <a:lnTo>
                      <a:pt x="996" y="87"/>
                    </a:lnTo>
                    <a:lnTo>
                      <a:pt x="906" y="81"/>
                    </a:lnTo>
                    <a:lnTo>
                      <a:pt x="782" y="69"/>
                    </a:lnTo>
                    <a:lnTo>
                      <a:pt x="817" y="22"/>
                    </a:lnTo>
                    <a:lnTo>
                      <a:pt x="823" y="2"/>
                    </a:lnTo>
                    <a:lnTo>
                      <a:pt x="795" y="28"/>
                    </a:lnTo>
                    <a:lnTo>
                      <a:pt x="779" y="41"/>
                    </a:lnTo>
                    <a:lnTo>
                      <a:pt x="762" y="57"/>
                    </a:lnTo>
                    <a:lnTo>
                      <a:pt x="746" y="62"/>
                    </a:lnTo>
                    <a:lnTo>
                      <a:pt x="714" y="71"/>
                    </a:lnTo>
                    <a:lnTo>
                      <a:pt x="661" y="72"/>
                    </a:lnTo>
                    <a:lnTo>
                      <a:pt x="612" y="70"/>
                    </a:lnTo>
                    <a:lnTo>
                      <a:pt x="587" y="57"/>
                    </a:lnTo>
                    <a:lnTo>
                      <a:pt x="571" y="46"/>
                    </a:lnTo>
                    <a:lnTo>
                      <a:pt x="548" y="28"/>
                    </a:lnTo>
                    <a:lnTo>
                      <a:pt x="519" y="0"/>
                    </a:lnTo>
                    <a:lnTo>
                      <a:pt x="527" y="24"/>
                    </a:lnTo>
                    <a:lnTo>
                      <a:pt x="539" y="64"/>
                    </a:lnTo>
                    <a:lnTo>
                      <a:pt x="525" y="72"/>
                    </a:lnTo>
                    <a:lnTo>
                      <a:pt x="379" y="80"/>
                    </a:lnTo>
                    <a:lnTo>
                      <a:pt x="259" y="96"/>
                    </a:lnTo>
                    <a:lnTo>
                      <a:pt x="190" y="106"/>
                    </a:lnTo>
                    <a:lnTo>
                      <a:pt x="123" y="119"/>
                    </a:lnTo>
                    <a:lnTo>
                      <a:pt x="94" y="129"/>
                    </a:lnTo>
                    <a:lnTo>
                      <a:pt x="72" y="144"/>
                    </a:lnTo>
                    <a:lnTo>
                      <a:pt x="43" y="171"/>
                    </a:lnTo>
                    <a:lnTo>
                      <a:pt x="24" y="202"/>
                    </a:lnTo>
                    <a:lnTo>
                      <a:pt x="11" y="239"/>
                    </a:lnTo>
                    <a:lnTo>
                      <a:pt x="4" y="267"/>
                    </a:lnTo>
                    <a:lnTo>
                      <a:pt x="1" y="299"/>
                    </a:lnTo>
                    <a:lnTo>
                      <a:pt x="0" y="320"/>
                    </a:lnTo>
                    <a:lnTo>
                      <a:pt x="10" y="345"/>
                    </a:lnTo>
                  </a:path>
                </a:pathLst>
              </a:custGeom>
              <a:gradFill rotWithShape="0">
                <a:gsLst>
                  <a:gs pos="0">
                    <a:srgbClr val="FFFFFF"/>
                  </a:gs>
                  <a:gs pos="100000">
                    <a:srgbClr val="1C1C1C"/>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6" name="Freeform 14"/>
              <p:cNvSpPr>
                <a:spLocks/>
              </p:cNvSpPr>
              <p:nvPr/>
            </p:nvSpPr>
            <p:spPr bwMode="auto">
              <a:xfrm>
                <a:off x="2242" y="308"/>
                <a:ext cx="536" cy="184"/>
              </a:xfrm>
              <a:custGeom>
                <a:avLst/>
                <a:gdLst>
                  <a:gd name="T0" fmla="*/ 0 w 536"/>
                  <a:gd name="T1" fmla="*/ 183 h 184"/>
                  <a:gd name="T2" fmla="*/ 7 w 536"/>
                  <a:gd name="T3" fmla="*/ 153 h 184"/>
                  <a:gd name="T4" fmla="*/ 17 w 536"/>
                  <a:gd name="T5" fmla="*/ 133 h 184"/>
                  <a:gd name="T6" fmla="*/ 49 w 536"/>
                  <a:gd name="T7" fmla="*/ 110 h 184"/>
                  <a:gd name="T8" fmla="*/ 105 w 536"/>
                  <a:gd name="T9" fmla="*/ 88 h 184"/>
                  <a:gd name="T10" fmla="*/ 147 w 536"/>
                  <a:gd name="T11" fmla="*/ 82 h 184"/>
                  <a:gd name="T12" fmla="*/ 182 w 536"/>
                  <a:gd name="T13" fmla="*/ 74 h 184"/>
                  <a:gd name="T14" fmla="*/ 237 w 536"/>
                  <a:gd name="T15" fmla="*/ 69 h 184"/>
                  <a:gd name="T16" fmla="*/ 279 w 536"/>
                  <a:gd name="T17" fmla="*/ 61 h 184"/>
                  <a:gd name="T18" fmla="*/ 320 w 536"/>
                  <a:gd name="T19" fmla="*/ 54 h 184"/>
                  <a:gd name="T20" fmla="*/ 359 w 536"/>
                  <a:gd name="T21" fmla="*/ 49 h 184"/>
                  <a:gd name="T22" fmla="*/ 405 w 536"/>
                  <a:gd name="T23" fmla="*/ 43 h 184"/>
                  <a:gd name="T24" fmla="*/ 473 w 536"/>
                  <a:gd name="T25" fmla="*/ 42 h 184"/>
                  <a:gd name="T26" fmla="*/ 470 w 536"/>
                  <a:gd name="T27" fmla="*/ 44 h 184"/>
                  <a:gd name="T28" fmla="*/ 506 w 536"/>
                  <a:gd name="T29" fmla="*/ 41 h 184"/>
                  <a:gd name="T30" fmla="*/ 518 w 536"/>
                  <a:gd name="T31" fmla="*/ 27 h 184"/>
                  <a:gd name="T32" fmla="*/ 513 w 536"/>
                  <a:gd name="T33" fmla="*/ 0 h 184"/>
                  <a:gd name="T34" fmla="*/ 533 w 536"/>
                  <a:gd name="T35" fmla="*/ 23 h 184"/>
                  <a:gd name="T36" fmla="*/ 535 w 536"/>
                  <a:gd name="T37" fmla="*/ 39 h 184"/>
                  <a:gd name="T38" fmla="*/ 513 w 536"/>
                  <a:gd name="T39" fmla="*/ 52 h 184"/>
                  <a:gd name="T40" fmla="*/ 470 w 536"/>
                  <a:gd name="T41" fmla="*/ 57 h 184"/>
                  <a:gd name="T42" fmla="*/ 399 w 536"/>
                  <a:gd name="T43" fmla="*/ 61 h 184"/>
                  <a:gd name="T44" fmla="*/ 323 w 536"/>
                  <a:gd name="T45" fmla="*/ 70 h 184"/>
                  <a:gd name="T46" fmla="*/ 263 w 536"/>
                  <a:gd name="T47" fmla="*/ 80 h 184"/>
                  <a:gd name="T48" fmla="*/ 193 w 536"/>
                  <a:gd name="T49" fmla="*/ 90 h 184"/>
                  <a:gd name="T50" fmla="*/ 135 w 536"/>
                  <a:gd name="T51" fmla="*/ 99 h 184"/>
                  <a:gd name="T52" fmla="*/ 92 w 536"/>
                  <a:gd name="T53" fmla="*/ 109 h 184"/>
                  <a:gd name="T54" fmla="*/ 56 w 536"/>
                  <a:gd name="T55" fmla="*/ 128 h 184"/>
                  <a:gd name="T56" fmla="*/ 30 w 536"/>
                  <a:gd name="T57" fmla="*/ 140 h 184"/>
                  <a:gd name="T58" fmla="*/ 15 w 536"/>
                  <a:gd name="T59" fmla="*/ 164 h 184"/>
                  <a:gd name="T60" fmla="*/ 0 w 536"/>
                  <a:gd name="T61" fmla="*/ 183 h 1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36" h="184">
                    <a:moveTo>
                      <a:pt x="0" y="183"/>
                    </a:moveTo>
                    <a:lnTo>
                      <a:pt x="7" y="153"/>
                    </a:lnTo>
                    <a:lnTo>
                      <a:pt x="17" y="133"/>
                    </a:lnTo>
                    <a:lnTo>
                      <a:pt x="49" y="110"/>
                    </a:lnTo>
                    <a:lnTo>
                      <a:pt x="105" y="88"/>
                    </a:lnTo>
                    <a:lnTo>
                      <a:pt x="147" y="82"/>
                    </a:lnTo>
                    <a:lnTo>
                      <a:pt x="182" y="74"/>
                    </a:lnTo>
                    <a:lnTo>
                      <a:pt x="237" y="69"/>
                    </a:lnTo>
                    <a:lnTo>
                      <a:pt x="279" y="61"/>
                    </a:lnTo>
                    <a:lnTo>
                      <a:pt x="320" y="54"/>
                    </a:lnTo>
                    <a:lnTo>
                      <a:pt x="359" y="49"/>
                    </a:lnTo>
                    <a:lnTo>
                      <a:pt x="405" y="43"/>
                    </a:lnTo>
                    <a:lnTo>
                      <a:pt x="473" y="42"/>
                    </a:lnTo>
                    <a:lnTo>
                      <a:pt x="470" y="44"/>
                    </a:lnTo>
                    <a:lnTo>
                      <a:pt x="506" y="41"/>
                    </a:lnTo>
                    <a:lnTo>
                      <a:pt x="518" y="27"/>
                    </a:lnTo>
                    <a:lnTo>
                      <a:pt x="513" y="0"/>
                    </a:lnTo>
                    <a:lnTo>
                      <a:pt x="533" y="23"/>
                    </a:lnTo>
                    <a:lnTo>
                      <a:pt x="535" y="39"/>
                    </a:lnTo>
                    <a:lnTo>
                      <a:pt x="513" y="52"/>
                    </a:lnTo>
                    <a:lnTo>
                      <a:pt x="470" y="57"/>
                    </a:lnTo>
                    <a:lnTo>
                      <a:pt x="399" y="61"/>
                    </a:lnTo>
                    <a:lnTo>
                      <a:pt x="323" y="70"/>
                    </a:lnTo>
                    <a:lnTo>
                      <a:pt x="263" y="80"/>
                    </a:lnTo>
                    <a:lnTo>
                      <a:pt x="193" y="90"/>
                    </a:lnTo>
                    <a:lnTo>
                      <a:pt x="135" y="99"/>
                    </a:lnTo>
                    <a:lnTo>
                      <a:pt x="92" y="109"/>
                    </a:lnTo>
                    <a:lnTo>
                      <a:pt x="56" y="128"/>
                    </a:lnTo>
                    <a:lnTo>
                      <a:pt x="30" y="140"/>
                    </a:lnTo>
                    <a:lnTo>
                      <a:pt x="15" y="164"/>
                    </a:lnTo>
                    <a:lnTo>
                      <a:pt x="0" y="183"/>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7" name="Freeform 15"/>
              <p:cNvSpPr>
                <a:spLocks/>
              </p:cNvSpPr>
              <p:nvPr/>
            </p:nvSpPr>
            <p:spPr bwMode="auto">
              <a:xfrm>
                <a:off x="2226" y="574"/>
                <a:ext cx="1326" cy="40"/>
              </a:xfrm>
              <a:custGeom>
                <a:avLst/>
                <a:gdLst>
                  <a:gd name="T0" fmla="*/ 0 w 1326"/>
                  <a:gd name="T1" fmla="*/ 10 h 40"/>
                  <a:gd name="T2" fmla="*/ 17 w 1326"/>
                  <a:gd name="T3" fmla="*/ 30 h 40"/>
                  <a:gd name="T4" fmla="*/ 114 w 1326"/>
                  <a:gd name="T5" fmla="*/ 37 h 40"/>
                  <a:gd name="T6" fmla="*/ 381 w 1326"/>
                  <a:gd name="T7" fmla="*/ 36 h 40"/>
                  <a:gd name="T8" fmla="*/ 438 w 1326"/>
                  <a:gd name="T9" fmla="*/ 37 h 40"/>
                  <a:gd name="T10" fmla="*/ 480 w 1326"/>
                  <a:gd name="T11" fmla="*/ 38 h 40"/>
                  <a:gd name="T12" fmla="*/ 578 w 1326"/>
                  <a:gd name="T13" fmla="*/ 38 h 40"/>
                  <a:gd name="T14" fmla="*/ 686 w 1326"/>
                  <a:gd name="T15" fmla="*/ 36 h 40"/>
                  <a:gd name="T16" fmla="*/ 724 w 1326"/>
                  <a:gd name="T17" fmla="*/ 36 h 40"/>
                  <a:gd name="T18" fmla="*/ 819 w 1326"/>
                  <a:gd name="T19" fmla="*/ 38 h 40"/>
                  <a:gd name="T20" fmla="*/ 859 w 1326"/>
                  <a:gd name="T21" fmla="*/ 39 h 40"/>
                  <a:gd name="T22" fmla="*/ 888 w 1326"/>
                  <a:gd name="T23" fmla="*/ 38 h 40"/>
                  <a:gd name="T24" fmla="*/ 962 w 1326"/>
                  <a:gd name="T25" fmla="*/ 36 h 40"/>
                  <a:gd name="T26" fmla="*/ 1004 w 1326"/>
                  <a:gd name="T27" fmla="*/ 38 h 40"/>
                  <a:gd name="T28" fmla="*/ 1045 w 1326"/>
                  <a:gd name="T29" fmla="*/ 37 h 40"/>
                  <a:gd name="T30" fmla="*/ 1072 w 1326"/>
                  <a:gd name="T31" fmla="*/ 36 h 40"/>
                  <a:gd name="T32" fmla="*/ 1119 w 1326"/>
                  <a:gd name="T33" fmla="*/ 36 h 40"/>
                  <a:gd name="T34" fmla="*/ 1145 w 1326"/>
                  <a:gd name="T35" fmla="*/ 37 h 40"/>
                  <a:gd name="T36" fmla="*/ 1171 w 1326"/>
                  <a:gd name="T37" fmla="*/ 38 h 40"/>
                  <a:gd name="T38" fmla="*/ 1233 w 1326"/>
                  <a:gd name="T39" fmla="*/ 37 h 40"/>
                  <a:gd name="T40" fmla="*/ 1257 w 1326"/>
                  <a:gd name="T41" fmla="*/ 37 h 40"/>
                  <a:gd name="T42" fmla="*/ 1325 w 1326"/>
                  <a:gd name="T43" fmla="*/ 32 h 40"/>
                  <a:gd name="T44" fmla="*/ 1291 w 1326"/>
                  <a:gd name="T45" fmla="*/ 22 h 40"/>
                  <a:gd name="T46" fmla="*/ 1271 w 1326"/>
                  <a:gd name="T47" fmla="*/ 22 h 40"/>
                  <a:gd name="T48" fmla="*/ 1249 w 1326"/>
                  <a:gd name="T49" fmla="*/ 23 h 40"/>
                  <a:gd name="T50" fmla="*/ 1081 w 1326"/>
                  <a:gd name="T51" fmla="*/ 15 h 40"/>
                  <a:gd name="T52" fmla="*/ 1015 w 1326"/>
                  <a:gd name="T53" fmla="*/ 17 h 40"/>
                  <a:gd name="T54" fmla="*/ 943 w 1326"/>
                  <a:gd name="T55" fmla="*/ 21 h 40"/>
                  <a:gd name="T56" fmla="*/ 874 w 1326"/>
                  <a:gd name="T57" fmla="*/ 20 h 40"/>
                  <a:gd name="T58" fmla="*/ 819 w 1326"/>
                  <a:gd name="T59" fmla="*/ 18 h 40"/>
                  <a:gd name="T60" fmla="*/ 732 w 1326"/>
                  <a:gd name="T61" fmla="*/ 19 h 40"/>
                  <a:gd name="T62" fmla="*/ 683 w 1326"/>
                  <a:gd name="T63" fmla="*/ 20 h 40"/>
                  <a:gd name="T64" fmla="*/ 655 w 1326"/>
                  <a:gd name="T65" fmla="*/ 21 h 40"/>
                  <a:gd name="T66" fmla="*/ 605 w 1326"/>
                  <a:gd name="T67" fmla="*/ 22 h 40"/>
                  <a:gd name="T68" fmla="*/ 553 w 1326"/>
                  <a:gd name="T69" fmla="*/ 20 h 40"/>
                  <a:gd name="T70" fmla="*/ 524 w 1326"/>
                  <a:gd name="T71" fmla="*/ 19 h 40"/>
                  <a:gd name="T72" fmla="*/ 462 w 1326"/>
                  <a:gd name="T73" fmla="*/ 17 h 40"/>
                  <a:gd name="T74" fmla="*/ 436 w 1326"/>
                  <a:gd name="T75" fmla="*/ 18 h 40"/>
                  <a:gd name="T76" fmla="*/ 378 w 1326"/>
                  <a:gd name="T77" fmla="*/ 21 h 40"/>
                  <a:gd name="T78" fmla="*/ 340 w 1326"/>
                  <a:gd name="T79" fmla="*/ 23 h 40"/>
                  <a:gd name="T80" fmla="*/ 302 w 1326"/>
                  <a:gd name="T81" fmla="*/ 24 h 40"/>
                  <a:gd name="T82" fmla="*/ 258 w 1326"/>
                  <a:gd name="T83" fmla="*/ 22 h 40"/>
                  <a:gd name="T84" fmla="*/ 205 w 1326"/>
                  <a:gd name="T85" fmla="*/ 20 h 40"/>
                  <a:gd name="T86" fmla="*/ 147 w 1326"/>
                  <a:gd name="T87" fmla="*/ 23 h 40"/>
                  <a:gd name="T88" fmla="*/ 133 w 1326"/>
                  <a:gd name="T89" fmla="*/ 23 h 40"/>
                  <a:gd name="T90" fmla="*/ 82 w 1326"/>
                  <a:gd name="T91" fmla="*/ 20 h 40"/>
                  <a:gd name="T92" fmla="*/ 53 w 1326"/>
                  <a:gd name="T93" fmla="*/ 19 h 40"/>
                  <a:gd name="T94" fmla="*/ 38 w 1326"/>
                  <a:gd name="T95" fmla="*/ 20 h 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26" h="40">
                    <a:moveTo>
                      <a:pt x="6" y="0"/>
                    </a:moveTo>
                    <a:lnTo>
                      <a:pt x="0" y="10"/>
                    </a:lnTo>
                    <a:lnTo>
                      <a:pt x="6" y="25"/>
                    </a:lnTo>
                    <a:lnTo>
                      <a:pt x="17" y="30"/>
                    </a:lnTo>
                    <a:lnTo>
                      <a:pt x="36" y="36"/>
                    </a:lnTo>
                    <a:lnTo>
                      <a:pt x="114" y="37"/>
                    </a:lnTo>
                    <a:lnTo>
                      <a:pt x="275" y="38"/>
                    </a:lnTo>
                    <a:lnTo>
                      <a:pt x="381" y="36"/>
                    </a:lnTo>
                    <a:lnTo>
                      <a:pt x="415" y="37"/>
                    </a:lnTo>
                    <a:lnTo>
                      <a:pt x="438" y="37"/>
                    </a:lnTo>
                    <a:lnTo>
                      <a:pt x="474" y="38"/>
                    </a:lnTo>
                    <a:lnTo>
                      <a:pt x="480" y="38"/>
                    </a:lnTo>
                    <a:lnTo>
                      <a:pt x="545" y="38"/>
                    </a:lnTo>
                    <a:lnTo>
                      <a:pt x="578" y="38"/>
                    </a:lnTo>
                    <a:lnTo>
                      <a:pt x="598" y="37"/>
                    </a:lnTo>
                    <a:lnTo>
                      <a:pt x="686" y="36"/>
                    </a:lnTo>
                    <a:lnTo>
                      <a:pt x="691" y="36"/>
                    </a:lnTo>
                    <a:lnTo>
                      <a:pt x="724" y="36"/>
                    </a:lnTo>
                    <a:lnTo>
                      <a:pt x="777" y="38"/>
                    </a:lnTo>
                    <a:lnTo>
                      <a:pt x="819" y="38"/>
                    </a:lnTo>
                    <a:lnTo>
                      <a:pt x="825" y="38"/>
                    </a:lnTo>
                    <a:lnTo>
                      <a:pt x="859" y="39"/>
                    </a:lnTo>
                    <a:lnTo>
                      <a:pt x="882" y="37"/>
                    </a:lnTo>
                    <a:lnTo>
                      <a:pt x="888" y="38"/>
                    </a:lnTo>
                    <a:lnTo>
                      <a:pt x="957" y="37"/>
                    </a:lnTo>
                    <a:lnTo>
                      <a:pt x="962" y="36"/>
                    </a:lnTo>
                    <a:lnTo>
                      <a:pt x="980" y="37"/>
                    </a:lnTo>
                    <a:lnTo>
                      <a:pt x="1004" y="38"/>
                    </a:lnTo>
                    <a:lnTo>
                      <a:pt x="1011" y="38"/>
                    </a:lnTo>
                    <a:lnTo>
                      <a:pt x="1045" y="37"/>
                    </a:lnTo>
                    <a:lnTo>
                      <a:pt x="1066" y="36"/>
                    </a:lnTo>
                    <a:lnTo>
                      <a:pt x="1072" y="36"/>
                    </a:lnTo>
                    <a:lnTo>
                      <a:pt x="1091" y="36"/>
                    </a:lnTo>
                    <a:lnTo>
                      <a:pt x="1119" y="36"/>
                    </a:lnTo>
                    <a:lnTo>
                      <a:pt x="1126" y="36"/>
                    </a:lnTo>
                    <a:lnTo>
                      <a:pt x="1145" y="37"/>
                    </a:lnTo>
                    <a:lnTo>
                      <a:pt x="1165" y="38"/>
                    </a:lnTo>
                    <a:lnTo>
                      <a:pt x="1171" y="38"/>
                    </a:lnTo>
                    <a:lnTo>
                      <a:pt x="1214" y="36"/>
                    </a:lnTo>
                    <a:lnTo>
                      <a:pt x="1233" y="37"/>
                    </a:lnTo>
                    <a:lnTo>
                      <a:pt x="1252" y="38"/>
                    </a:lnTo>
                    <a:lnTo>
                      <a:pt x="1257" y="37"/>
                    </a:lnTo>
                    <a:lnTo>
                      <a:pt x="1309" y="37"/>
                    </a:lnTo>
                    <a:lnTo>
                      <a:pt x="1325" y="32"/>
                    </a:lnTo>
                    <a:lnTo>
                      <a:pt x="1298" y="22"/>
                    </a:lnTo>
                    <a:lnTo>
                      <a:pt x="1291" y="22"/>
                    </a:lnTo>
                    <a:lnTo>
                      <a:pt x="1267" y="20"/>
                    </a:lnTo>
                    <a:lnTo>
                      <a:pt x="1271" y="22"/>
                    </a:lnTo>
                    <a:lnTo>
                      <a:pt x="1256" y="24"/>
                    </a:lnTo>
                    <a:lnTo>
                      <a:pt x="1249" y="23"/>
                    </a:lnTo>
                    <a:lnTo>
                      <a:pt x="1087" y="15"/>
                    </a:lnTo>
                    <a:lnTo>
                      <a:pt x="1081" y="15"/>
                    </a:lnTo>
                    <a:lnTo>
                      <a:pt x="1038" y="15"/>
                    </a:lnTo>
                    <a:lnTo>
                      <a:pt x="1015" y="17"/>
                    </a:lnTo>
                    <a:lnTo>
                      <a:pt x="978" y="19"/>
                    </a:lnTo>
                    <a:lnTo>
                      <a:pt x="943" y="21"/>
                    </a:lnTo>
                    <a:lnTo>
                      <a:pt x="904" y="21"/>
                    </a:lnTo>
                    <a:lnTo>
                      <a:pt x="874" y="20"/>
                    </a:lnTo>
                    <a:lnTo>
                      <a:pt x="869" y="20"/>
                    </a:lnTo>
                    <a:lnTo>
                      <a:pt x="819" y="18"/>
                    </a:lnTo>
                    <a:lnTo>
                      <a:pt x="752" y="18"/>
                    </a:lnTo>
                    <a:lnTo>
                      <a:pt x="732" y="19"/>
                    </a:lnTo>
                    <a:lnTo>
                      <a:pt x="709" y="20"/>
                    </a:lnTo>
                    <a:lnTo>
                      <a:pt x="683" y="20"/>
                    </a:lnTo>
                    <a:lnTo>
                      <a:pt x="678" y="20"/>
                    </a:lnTo>
                    <a:lnTo>
                      <a:pt x="655" y="21"/>
                    </a:lnTo>
                    <a:lnTo>
                      <a:pt x="610" y="22"/>
                    </a:lnTo>
                    <a:lnTo>
                      <a:pt x="605" y="22"/>
                    </a:lnTo>
                    <a:lnTo>
                      <a:pt x="584" y="22"/>
                    </a:lnTo>
                    <a:lnTo>
                      <a:pt x="553" y="20"/>
                    </a:lnTo>
                    <a:lnTo>
                      <a:pt x="530" y="19"/>
                    </a:lnTo>
                    <a:lnTo>
                      <a:pt x="524" y="19"/>
                    </a:lnTo>
                    <a:lnTo>
                      <a:pt x="496" y="17"/>
                    </a:lnTo>
                    <a:lnTo>
                      <a:pt x="462" y="17"/>
                    </a:lnTo>
                    <a:lnTo>
                      <a:pt x="457" y="17"/>
                    </a:lnTo>
                    <a:lnTo>
                      <a:pt x="436" y="18"/>
                    </a:lnTo>
                    <a:lnTo>
                      <a:pt x="404" y="20"/>
                    </a:lnTo>
                    <a:lnTo>
                      <a:pt x="378" y="21"/>
                    </a:lnTo>
                    <a:lnTo>
                      <a:pt x="373" y="21"/>
                    </a:lnTo>
                    <a:lnTo>
                      <a:pt x="340" y="23"/>
                    </a:lnTo>
                    <a:lnTo>
                      <a:pt x="335" y="23"/>
                    </a:lnTo>
                    <a:lnTo>
                      <a:pt x="302" y="24"/>
                    </a:lnTo>
                    <a:lnTo>
                      <a:pt x="283" y="24"/>
                    </a:lnTo>
                    <a:lnTo>
                      <a:pt x="258" y="22"/>
                    </a:lnTo>
                    <a:lnTo>
                      <a:pt x="239" y="20"/>
                    </a:lnTo>
                    <a:lnTo>
                      <a:pt x="205" y="20"/>
                    </a:lnTo>
                    <a:lnTo>
                      <a:pt x="179" y="21"/>
                    </a:lnTo>
                    <a:lnTo>
                      <a:pt x="147" y="23"/>
                    </a:lnTo>
                    <a:lnTo>
                      <a:pt x="141" y="23"/>
                    </a:lnTo>
                    <a:lnTo>
                      <a:pt x="133" y="23"/>
                    </a:lnTo>
                    <a:lnTo>
                      <a:pt x="99" y="21"/>
                    </a:lnTo>
                    <a:lnTo>
                      <a:pt x="82" y="20"/>
                    </a:lnTo>
                    <a:lnTo>
                      <a:pt x="59" y="19"/>
                    </a:lnTo>
                    <a:lnTo>
                      <a:pt x="53" y="19"/>
                    </a:lnTo>
                    <a:lnTo>
                      <a:pt x="48" y="19"/>
                    </a:lnTo>
                    <a:lnTo>
                      <a:pt x="38" y="20"/>
                    </a:lnTo>
                    <a:lnTo>
                      <a:pt x="6" y="0"/>
                    </a:lnTo>
                  </a:path>
                </a:pathLst>
              </a:custGeom>
              <a:solidFill>
                <a:srgbClr val="FFFF9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8" name="Freeform 16"/>
              <p:cNvSpPr>
                <a:spLocks/>
              </p:cNvSpPr>
              <p:nvPr/>
            </p:nvSpPr>
            <p:spPr bwMode="auto">
              <a:xfrm>
                <a:off x="2241" y="307"/>
                <a:ext cx="1300" cy="224"/>
              </a:xfrm>
              <a:custGeom>
                <a:avLst/>
                <a:gdLst>
                  <a:gd name="T0" fmla="*/ 73 w 1300"/>
                  <a:gd name="T1" fmla="*/ 142 h 224"/>
                  <a:gd name="T2" fmla="*/ 40 w 1300"/>
                  <a:gd name="T3" fmla="*/ 164 h 224"/>
                  <a:gd name="T4" fmla="*/ 5 w 1300"/>
                  <a:gd name="T5" fmla="*/ 178 h 224"/>
                  <a:gd name="T6" fmla="*/ 11 w 1300"/>
                  <a:gd name="T7" fmla="*/ 203 h 224"/>
                  <a:gd name="T8" fmla="*/ 54 w 1300"/>
                  <a:gd name="T9" fmla="*/ 212 h 224"/>
                  <a:gd name="T10" fmla="*/ 172 w 1300"/>
                  <a:gd name="T11" fmla="*/ 215 h 224"/>
                  <a:gd name="T12" fmla="*/ 420 w 1300"/>
                  <a:gd name="T13" fmla="*/ 210 h 224"/>
                  <a:gd name="T14" fmla="*/ 473 w 1300"/>
                  <a:gd name="T15" fmla="*/ 213 h 224"/>
                  <a:gd name="T16" fmla="*/ 512 w 1300"/>
                  <a:gd name="T17" fmla="*/ 218 h 224"/>
                  <a:gd name="T18" fmla="*/ 603 w 1300"/>
                  <a:gd name="T19" fmla="*/ 218 h 224"/>
                  <a:gd name="T20" fmla="*/ 703 w 1300"/>
                  <a:gd name="T21" fmla="*/ 210 h 224"/>
                  <a:gd name="T22" fmla="*/ 738 w 1300"/>
                  <a:gd name="T23" fmla="*/ 210 h 224"/>
                  <a:gd name="T24" fmla="*/ 827 w 1300"/>
                  <a:gd name="T25" fmla="*/ 219 h 224"/>
                  <a:gd name="T26" fmla="*/ 864 w 1300"/>
                  <a:gd name="T27" fmla="*/ 223 h 224"/>
                  <a:gd name="T28" fmla="*/ 891 w 1300"/>
                  <a:gd name="T29" fmla="*/ 218 h 224"/>
                  <a:gd name="T30" fmla="*/ 960 w 1300"/>
                  <a:gd name="T31" fmla="*/ 210 h 224"/>
                  <a:gd name="T32" fmla="*/ 999 w 1300"/>
                  <a:gd name="T33" fmla="*/ 218 h 224"/>
                  <a:gd name="T34" fmla="*/ 1037 w 1300"/>
                  <a:gd name="T35" fmla="*/ 213 h 224"/>
                  <a:gd name="T36" fmla="*/ 1062 w 1300"/>
                  <a:gd name="T37" fmla="*/ 210 h 224"/>
                  <a:gd name="T38" fmla="*/ 1105 w 1300"/>
                  <a:gd name="T39" fmla="*/ 210 h 224"/>
                  <a:gd name="T40" fmla="*/ 1129 w 1300"/>
                  <a:gd name="T41" fmla="*/ 215 h 224"/>
                  <a:gd name="T42" fmla="*/ 1154 w 1300"/>
                  <a:gd name="T43" fmla="*/ 219 h 224"/>
                  <a:gd name="T44" fmla="*/ 1211 w 1300"/>
                  <a:gd name="T45" fmla="*/ 213 h 224"/>
                  <a:gd name="T46" fmla="*/ 1233 w 1300"/>
                  <a:gd name="T47" fmla="*/ 215 h 224"/>
                  <a:gd name="T48" fmla="*/ 1299 w 1300"/>
                  <a:gd name="T49" fmla="*/ 212 h 224"/>
                  <a:gd name="T50" fmla="*/ 1283 w 1300"/>
                  <a:gd name="T51" fmla="*/ 169 h 224"/>
                  <a:gd name="T52" fmla="*/ 1246 w 1300"/>
                  <a:gd name="T53" fmla="*/ 140 h 224"/>
                  <a:gd name="T54" fmla="*/ 1226 w 1300"/>
                  <a:gd name="T55" fmla="*/ 145 h 224"/>
                  <a:gd name="T56" fmla="*/ 1119 w 1300"/>
                  <a:gd name="T57" fmla="*/ 117 h 224"/>
                  <a:gd name="T58" fmla="*/ 1070 w 1300"/>
                  <a:gd name="T59" fmla="*/ 103 h 224"/>
                  <a:gd name="T60" fmla="*/ 1008 w 1300"/>
                  <a:gd name="T61" fmla="*/ 113 h 224"/>
                  <a:gd name="T62" fmla="*/ 942 w 1300"/>
                  <a:gd name="T63" fmla="*/ 132 h 224"/>
                  <a:gd name="T64" fmla="*/ 878 w 1300"/>
                  <a:gd name="T65" fmla="*/ 126 h 224"/>
                  <a:gd name="T66" fmla="*/ 827 w 1300"/>
                  <a:gd name="T67" fmla="*/ 117 h 224"/>
                  <a:gd name="T68" fmla="*/ 761 w 1300"/>
                  <a:gd name="T69" fmla="*/ 99 h 224"/>
                  <a:gd name="T70" fmla="*/ 721 w 1300"/>
                  <a:gd name="T71" fmla="*/ 80 h 224"/>
                  <a:gd name="T72" fmla="*/ 695 w 1300"/>
                  <a:gd name="T73" fmla="*/ 38 h 224"/>
                  <a:gd name="T74" fmla="*/ 687 w 1300"/>
                  <a:gd name="T75" fmla="*/ 25 h 224"/>
                  <a:gd name="T76" fmla="*/ 614 w 1300"/>
                  <a:gd name="T77" fmla="*/ 25 h 224"/>
                  <a:gd name="T78" fmla="*/ 537 w 1300"/>
                  <a:gd name="T79" fmla="*/ 0 h 224"/>
                  <a:gd name="T80" fmla="*/ 575 w 1300"/>
                  <a:gd name="T81" fmla="*/ 51 h 224"/>
                  <a:gd name="T82" fmla="*/ 560 w 1300"/>
                  <a:gd name="T83" fmla="*/ 87 h 224"/>
                  <a:gd name="T84" fmla="*/ 503 w 1300"/>
                  <a:gd name="T85" fmla="*/ 96 h 224"/>
                  <a:gd name="T86" fmla="*/ 451 w 1300"/>
                  <a:gd name="T87" fmla="*/ 106 h 224"/>
                  <a:gd name="T88" fmla="*/ 389 w 1300"/>
                  <a:gd name="T89" fmla="*/ 129 h 224"/>
                  <a:gd name="T90" fmla="*/ 331 w 1300"/>
                  <a:gd name="T91" fmla="*/ 122 h 224"/>
                  <a:gd name="T92" fmla="*/ 288 w 1300"/>
                  <a:gd name="T93" fmla="*/ 128 h 224"/>
                  <a:gd name="T94" fmla="*/ 233 w 1300"/>
                  <a:gd name="T95" fmla="*/ 131 h 224"/>
                  <a:gd name="T96" fmla="*/ 197 w 1300"/>
                  <a:gd name="T97" fmla="*/ 142 h 224"/>
                  <a:gd name="T98" fmla="*/ 158 w 1300"/>
                  <a:gd name="T99" fmla="*/ 132 h 224"/>
                  <a:gd name="T100" fmla="*/ 118 w 1300"/>
                  <a:gd name="T101" fmla="*/ 134 h 2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00" h="224">
                    <a:moveTo>
                      <a:pt x="97" y="143"/>
                    </a:moveTo>
                    <a:lnTo>
                      <a:pt x="73" y="142"/>
                    </a:lnTo>
                    <a:lnTo>
                      <a:pt x="54" y="157"/>
                    </a:lnTo>
                    <a:lnTo>
                      <a:pt x="40" y="164"/>
                    </a:lnTo>
                    <a:lnTo>
                      <a:pt x="18" y="174"/>
                    </a:lnTo>
                    <a:lnTo>
                      <a:pt x="5" y="178"/>
                    </a:lnTo>
                    <a:lnTo>
                      <a:pt x="0" y="190"/>
                    </a:lnTo>
                    <a:lnTo>
                      <a:pt x="11" y="203"/>
                    </a:lnTo>
                    <a:lnTo>
                      <a:pt x="26" y="218"/>
                    </a:lnTo>
                    <a:lnTo>
                      <a:pt x="54" y="212"/>
                    </a:lnTo>
                    <a:lnTo>
                      <a:pt x="100" y="210"/>
                    </a:lnTo>
                    <a:lnTo>
                      <a:pt x="172" y="215"/>
                    </a:lnTo>
                    <a:lnTo>
                      <a:pt x="322" y="218"/>
                    </a:lnTo>
                    <a:lnTo>
                      <a:pt x="420" y="210"/>
                    </a:lnTo>
                    <a:lnTo>
                      <a:pt x="452" y="215"/>
                    </a:lnTo>
                    <a:lnTo>
                      <a:pt x="473" y="213"/>
                    </a:lnTo>
                    <a:lnTo>
                      <a:pt x="506" y="218"/>
                    </a:lnTo>
                    <a:lnTo>
                      <a:pt x="512" y="218"/>
                    </a:lnTo>
                    <a:lnTo>
                      <a:pt x="573" y="219"/>
                    </a:lnTo>
                    <a:lnTo>
                      <a:pt x="603" y="218"/>
                    </a:lnTo>
                    <a:lnTo>
                      <a:pt x="621" y="213"/>
                    </a:lnTo>
                    <a:lnTo>
                      <a:pt x="703" y="210"/>
                    </a:lnTo>
                    <a:lnTo>
                      <a:pt x="708" y="210"/>
                    </a:lnTo>
                    <a:lnTo>
                      <a:pt x="738" y="210"/>
                    </a:lnTo>
                    <a:lnTo>
                      <a:pt x="788" y="218"/>
                    </a:lnTo>
                    <a:lnTo>
                      <a:pt x="827" y="219"/>
                    </a:lnTo>
                    <a:lnTo>
                      <a:pt x="832" y="219"/>
                    </a:lnTo>
                    <a:lnTo>
                      <a:pt x="864" y="223"/>
                    </a:lnTo>
                    <a:lnTo>
                      <a:pt x="885" y="215"/>
                    </a:lnTo>
                    <a:lnTo>
                      <a:pt x="891" y="218"/>
                    </a:lnTo>
                    <a:lnTo>
                      <a:pt x="955" y="213"/>
                    </a:lnTo>
                    <a:lnTo>
                      <a:pt x="960" y="210"/>
                    </a:lnTo>
                    <a:lnTo>
                      <a:pt x="976" y="215"/>
                    </a:lnTo>
                    <a:lnTo>
                      <a:pt x="999" y="218"/>
                    </a:lnTo>
                    <a:lnTo>
                      <a:pt x="1005" y="218"/>
                    </a:lnTo>
                    <a:lnTo>
                      <a:pt x="1037" y="213"/>
                    </a:lnTo>
                    <a:lnTo>
                      <a:pt x="1056" y="210"/>
                    </a:lnTo>
                    <a:lnTo>
                      <a:pt x="1062" y="210"/>
                    </a:lnTo>
                    <a:lnTo>
                      <a:pt x="1079" y="210"/>
                    </a:lnTo>
                    <a:lnTo>
                      <a:pt x="1105" y="210"/>
                    </a:lnTo>
                    <a:lnTo>
                      <a:pt x="1111" y="209"/>
                    </a:lnTo>
                    <a:lnTo>
                      <a:pt x="1129" y="215"/>
                    </a:lnTo>
                    <a:lnTo>
                      <a:pt x="1148" y="219"/>
                    </a:lnTo>
                    <a:lnTo>
                      <a:pt x="1154" y="219"/>
                    </a:lnTo>
                    <a:lnTo>
                      <a:pt x="1193" y="210"/>
                    </a:lnTo>
                    <a:lnTo>
                      <a:pt x="1211" y="213"/>
                    </a:lnTo>
                    <a:lnTo>
                      <a:pt x="1229" y="218"/>
                    </a:lnTo>
                    <a:lnTo>
                      <a:pt x="1233" y="215"/>
                    </a:lnTo>
                    <a:lnTo>
                      <a:pt x="1282" y="213"/>
                    </a:lnTo>
                    <a:lnTo>
                      <a:pt x="1299" y="212"/>
                    </a:lnTo>
                    <a:lnTo>
                      <a:pt x="1296" y="187"/>
                    </a:lnTo>
                    <a:lnTo>
                      <a:pt x="1283" y="169"/>
                    </a:lnTo>
                    <a:lnTo>
                      <a:pt x="1268" y="155"/>
                    </a:lnTo>
                    <a:lnTo>
                      <a:pt x="1246" y="140"/>
                    </a:lnTo>
                    <a:lnTo>
                      <a:pt x="1232" y="146"/>
                    </a:lnTo>
                    <a:lnTo>
                      <a:pt x="1226" y="145"/>
                    </a:lnTo>
                    <a:lnTo>
                      <a:pt x="1158" y="132"/>
                    </a:lnTo>
                    <a:lnTo>
                      <a:pt x="1119" y="117"/>
                    </a:lnTo>
                    <a:lnTo>
                      <a:pt x="1076" y="103"/>
                    </a:lnTo>
                    <a:lnTo>
                      <a:pt x="1070" y="103"/>
                    </a:lnTo>
                    <a:lnTo>
                      <a:pt x="1030" y="103"/>
                    </a:lnTo>
                    <a:lnTo>
                      <a:pt x="1008" y="113"/>
                    </a:lnTo>
                    <a:lnTo>
                      <a:pt x="974" y="122"/>
                    </a:lnTo>
                    <a:lnTo>
                      <a:pt x="942" y="132"/>
                    </a:lnTo>
                    <a:lnTo>
                      <a:pt x="905" y="131"/>
                    </a:lnTo>
                    <a:lnTo>
                      <a:pt x="878" y="126"/>
                    </a:lnTo>
                    <a:lnTo>
                      <a:pt x="873" y="126"/>
                    </a:lnTo>
                    <a:lnTo>
                      <a:pt x="827" y="117"/>
                    </a:lnTo>
                    <a:lnTo>
                      <a:pt x="787" y="103"/>
                    </a:lnTo>
                    <a:lnTo>
                      <a:pt x="761" y="99"/>
                    </a:lnTo>
                    <a:lnTo>
                      <a:pt x="743" y="85"/>
                    </a:lnTo>
                    <a:lnTo>
                      <a:pt x="721" y="80"/>
                    </a:lnTo>
                    <a:lnTo>
                      <a:pt x="702" y="67"/>
                    </a:lnTo>
                    <a:lnTo>
                      <a:pt x="695" y="38"/>
                    </a:lnTo>
                    <a:lnTo>
                      <a:pt x="718" y="16"/>
                    </a:lnTo>
                    <a:lnTo>
                      <a:pt x="687" y="25"/>
                    </a:lnTo>
                    <a:lnTo>
                      <a:pt x="645" y="24"/>
                    </a:lnTo>
                    <a:lnTo>
                      <a:pt x="614" y="25"/>
                    </a:lnTo>
                    <a:lnTo>
                      <a:pt x="575" y="16"/>
                    </a:lnTo>
                    <a:lnTo>
                      <a:pt x="537" y="0"/>
                    </a:lnTo>
                    <a:lnTo>
                      <a:pt x="566" y="29"/>
                    </a:lnTo>
                    <a:lnTo>
                      <a:pt x="575" y="51"/>
                    </a:lnTo>
                    <a:lnTo>
                      <a:pt x="573" y="68"/>
                    </a:lnTo>
                    <a:lnTo>
                      <a:pt x="560" y="87"/>
                    </a:lnTo>
                    <a:lnTo>
                      <a:pt x="531" y="97"/>
                    </a:lnTo>
                    <a:lnTo>
                      <a:pt x="503" y="96"/>
                    </a:lnTo>
                    <a:lnTo>
                      <a:pt x="477" y="100"/>
                    </a:lnTo>
                    <a:lnTo>
                      <a:pt x="451" y="106"/>
                    </a:lnTo>
                    <a:lnTo>
                      <a:pt x="413" y="122"/>
                    </a:lnTo>
                    <a:lnTo>
                      <a:pt x="389" y="129"/>
                    </a:lnTo>
                    <a:lnTo>
                      <a:pt x="361" y="119"/>
                    </a:lnTo>
                    <a:lnTo>
                      <a:pt x="331" y="122"/>
                    </a:lnTo>
                    <a:lnTo>
                      <a:pt x="306" y="135"/>
                    </a:lnTo>
                    <a:lnTo>
                      <a:pt x="288" y="128"/>
                    </a:lnTo>
                    <a:lnTo>
                      <a:pt x="261" y="134"/>
                    </a:lnTo>
                    <a:lnTo>
                      <a:pt x="233" y="131"/>
                    </a:lnTo>
                    <a:lnTo>
                      <a:pt x="203" y="142"/>
                    </a:lnTo>
                    <a:lnTo>
                      <a:pt x="197" y="142"/>
                    </a:lnTo>
                    <a:lnTo>
                      <a:pt x="187" y="140"/>
                    </a:lnTo>
                    <a:lnTo>
                      <a:pt x="158" y="132"/>
                    </a:lnTo>
                    <a:lnTo>
                      <a:pt x="143" y="126"/>
                    </a:lnTo>
                    <a:lnTo>
                      <a:pt x="118" y="134"/>
                    </a:lnTo>
                    <a:lnTo>
                      <a:pt x="97" y="143"/>
                    </a:lnTo>
                  </a:path>
                </a:pathLst>
              </a:custGeom>
              <a:gradFill rotWithShape="0">
                <a:gsLst>
                  <a:gs pos="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9" name="Freeform 17"/>
              <p:cNvSpPr>
                <a:spLocks/>
              </p:cNvSpPr>
              <p:nvPr/>
            </p:nvSpPr>
            <p:spPr bwMode="auto">
              <a:xfrm>
                <a:off x="2960" y="310"/>
                <a:ext cx="559" cy="184"/>
              </a:xfrm>
              <a:custGeom>
                <a:avLst/>
                <a:gdLst>
                  <a:gd name="T0" fmla="*/ 558 w 559"/>
                  <a:gd name="T1" fmla="*/ 183 h 184"/>
                  <a:gd name="T2" fmla="*/ 550 w 559"/>
                  <a:gd name="T3" fmla="*/ 153 h 184"/>
                  <a:gd name="T4" fmla="*/ 539 w 559"/>
                  <a:gd name="T5" fmla="*/ 133 h 184"/>
                  <a:gd name="T6" fmla="*/ 505 w 559"/>
                  <a:gd name="T7" fmla="*/ 111 h 184"/>
                  <a:gd name="T8" fmla="*/ 447 w 559"/>
                  <a:gd name="T9" fmla="*/ 88 h 184"/>
                  <a:gd name="T10" fmla="*/ 404 w 559"/>
                  <a:gd name="T11" fmla="*/ 81 h 184"/>
                  <a:gd name="T12" fmla="*/ 367 w 559"/>
                  <a:gd name="T13" fmla="*/ 74 h 184"/>
                  <a:gd name="T14" fmla="*/ 310 w 559"/>
                  <a:gd name="T15" fmla="*/ 69 h 184"/>
                  <a:gd name="T16" fmla="*/ 265 w 559"/>
                  <a:gd name="T17" fmla="*/ 60 h 184"/>
                  <a:gd name="T18" fmla="*/ 224 w 559"/>
                  <a:gd name="T19" fmla="*/ 54 h 184"/>
                  <a:gd name="T20" fmla="*/ 182 w 559"/>
                  <a:gd name="T21" fmla="*/ 49 h 184"/>
                  <a:gd name="T22" fmla="*/ 134 w 559"/>
                  <a:gd name="T23" fmla="*/ 43 h 184"/>
                  <a:gd name="T24" fmla="*/ 64 w 559"/>
                  <a:gd name="T25" fmla="*/ 42 h 184"/>
                  <a:gd name="T26" fmla="*/ 66 w 559"/>
                  <a:gd name="T27" fmla="*/ 44 h 184"/>
                  <a:gd name="T28" fmla="*/ 29 w 559"/>
                  <a:gd name="T29" fmla="*/ 41 h 184"/>
                  <a:gd name="T30" fmla="*/ 17 w 559"/>
                  <a:gd name="T31" fmla="*/ 27 h 184"/>
                  <a:gd name="T32" fmla="*/ 21 w 559"/>
                  <a:gd name="T33" fmla="*/ 0 h 184"/>
                  <a:gd name="T34" fmla="*/ 1 w 559"/>
                  <a:gd name="T35" fmla="*/ 24 h 184"/>
                  <a:gd name="T36" fmla="*/ 0 w 559"/>
                  <a:gd name="T37" fmla="*/ 40 h 184"/>
                  <a:gd name="T38" fmla="*/ 21 w 559"/>
                  <a:gd name="T39" fmla="*/ 52 h 184"/>
                  <a:gd name="T40" fmla="*/ 66 w 559"/>
                  <a:gd name="T41" fmla="*/ 57 h 184"/>
                  <a:gd name="T42" fmla="*/ 140 w 559"/>
                  <a:gd name="T43" fmla="*/ 60 h 184"/>
                  <a:gd name="T44" fmla="*/ 220 w 559"/>
                  <a:gd name="T45" fmla="*/ 70 h 184"/>
                  <a:gd name="T46" fmla="*/ 283 w 559"/>
                  <a:gd name="T47" fmla="*/ 80 h 184"/>
                  <a:gd name="T48" fmla="*/ 356 w 559"/>
                  <a:gd name="T49" fmla="*/ 90 h 184"/>
                  <a:gd name="T50" fmla="*/ 417 w 559"/>
                  <a:gd name="T51" fmla="*/ 100 h 184"/>
                  <a:gd name="T52" fmla="*/ 461 w 559"/>
                  <a:gd name="T53" fmla="*/ 109 h 184"/>
                  <a:gd name="T54" fmla="*/ 498 w 559"/>
                  <a:gd name="T55" fmla="*/ 128 h 184"/>
                  <a:gd name="T56" fmla="*/ 525 w 559"/>
                  <a:gd name="T57" fmla="*/ 140 h 184"/>
                  <a:gd name="T58" fmla="*/ 541 w 559"/>
                  <a:gd name="T59" fmla="*/ 164 h 184"/>
                  <a:gd name="T60" fmla="*/ 558 w 559"/>
                  <a:gd name="T61" fmla="*/ 183 h 1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59" h="184">
                    <a:moveTo>
                      <a:pt x="558" y="183"/>
                    </a:moveTo>
                    <a:lnTo>
                      <a:pt x="550" y="153"/>
                    </a:lnTo>
                    <a:lnTo>
                      <a:pt x="539" y="133"/>
                    </a:lnTo>
                    <a:lnTo>
                      <a:pt x="505" y="111"/>
                    </a:lnTo>
                    <a:lnTo>
                      <a:pt x="447" y="88"/>
                    </a:lnTo>
                    <a:lnTo>
                      <a:pt x="404" y="81"/>
                    </a:lnTo>
                    <a:lnTo>
                      <a:pt x="367" y="74"/>
                    </a:lnTo>
                    <a:lnTo>
                      <a:pt x="310" y="69"/>
                    </a:lnTo>
                    <a:lnTo>
                      <a:pt x="265" y="60"/>
                    </a:lnTo>
                    <a:lnTo>
                      <a:pt x="224" y="54"/>
                    </a:lnTo>
                    <a:lnTo>
                      <a:pt x="182" y="49"/>
                    </a:lnTo>
                    <a:lnTo>
                      <a:pt x="134" y="43"/>
                    </a:lnTo>
                    <a:lnTo>
                      <a:pt x="64" y="42"/>
                    </a:lnTo>
                    <a:lnTo>
                      <a:pt x="66" y="44"/>
                    </a:lnTo>
                    <a:lnTo>
                      <a:pt x="29" y="41"/>
                    </a:lnTo>
                    <a:lnTo>
                      <a:pt x="17" y="27"/>
                    </a:lnTo>
                    <a:lnTo>
                      <a:pt x="21" y="0"/>
                    </a:lnTo>
                    <a:lnTo>
                      <a:pt x="1" y="24"/>
                    </a:lnTo>
                    <a:lnTo>
                      <a:pt x="0" y="40"/>
                    </a:lnTo>
                    <a:lnTo>
                      <a:pt x="21" y="52"/>
                    </a:lnTo>
                    <a:lnTo>
                      <a:pt x="66" y="57"/>
                    </a:lnTo>
                    <a:lnTo>
                      <a:pt x="140" y="60"/>
                    </a:lnTo>
                    <a:lnTo>
                      <a:pt x="220" y="70"/>
                    </a:lnTo>
                    <a:lnTo>
                      <a:pt x="283" y="80"/>
                    </a:lnTo>
                    <a:lnTo>
                      <a:pt x="356" y="90"/>
                    </a:lnTo>
                    <a:lnTo>
                      <a:pt x="417" y="100"/>
                    </a:lnTo>
                    <a:lnTo>
                      <a:pt x="461" y="109"/>
                    </a:lnTo>
                    <a:lnTo>
                      <a:pt x="498" y="128"/>
                    </a:lnTo>
                    <a:lnTo>
                      <a:pt x="525" y="140"/>
                    </a:lnTo>
                    <a:lnTo>
                      <a:pt x="541" y="164"/>
                    </a:lnTo>
                    <a:lnTo>
                      <a:pt x="558" y="183"/>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grpSp>
      <p:sp>
        <p:nvSpPr>
          <p:cNvPr id="20" name="Freeform 18"/>
          <p:cNvSpPr>
            <a:spLocks/>
          </p:cNvSpPr>
          <p:nvPr/>
        </p:nvSpPr>
        <p:spPr bwMode="auto">
          <a:xfrm>
            <a:off x="273050" y="796925"/>
            <a:ext cx="806450" cy="717550"/>
          </a:xfrm>
          <a:custGeom>
            <a:avLst/>
            <a:gdLst>
              <a:gd name="T0" fmla="*/ 2147483647 w 508"/>
              <a:gd name="T1" fmla="*/ 2147483647 h 452"/>
              <a:gd name="T2" fmla="*/ 2147483647 w 508"/>
              <a:gd name="T3" fmla="*/ 2147483647 h 452"/>
              <a:gd name="T4" fmla="*/ 2147483647 w 508"/>
              <a:gd name="T5" fmla="*/ 2147483647 h 452"/>
              <a:gd name="T6" fmla="*/ 2147483647 w 508"/>
              <a:gd name="T7" fmla="*/ 2147483647 h 452"/>
              <a:gd name="T8" fmla="*/ 2147483647 w 508"/>
              <a:gd name="T9" fmla="*/ 2147483647 h 452"/>
              <a:gd name="T10" fmla="*/ 2147483647 w 508"/>
              <a:gd name="T11" fmla="*/ 2147483647 h 452"/>
              <a:gd name="T12" fmla="*/ 2147483647 w 508"/>
              <a:gd name="T13" fmla="*/ 2147483647 h 452"/>
              <a:gd name="T14" fmla="*/ 2147483647 w 508"/>
              <a:gd name="T15" fmla="*/ 2147483647 h 452"/>
              <a:gd name="T16" fmla="*/ 2147483647 w 508"/>
              <a:gd name="T17" fmla="*/ 2147483647 h 452"/>
              <a:gd name="T18" fmla="*/ 2147483647 w 508"/>
              <a:gd name="T19" fmla="*/ 2147483647 h 452"/>
              <a:gd name="T20" fmla="*/ 2147483647 w 508"/>
              <a:gd name="T21" fmla="*/ 2147483647 h 452"/>
              <a:gd name="T22" fmla="*/ 2147483647 w 508"/>
              <a:gd name="T23" fmla="*/ 2147483647 h 452"/>
              <a:gd name="T24" fmla="*/ 2147483647 w 508"/>
              <a:gd name="T25" fmla="*/ 0 h 452"/>
              <a:gd name="T26" fmla="*/ 2147483647 w 508"/>
              <a:gd name="T27" fmla="*/ 2147483647 h 452"/>
              <a:gd name="T28" fmla="*/ 0 w 508"/>
              <a:gd name="T29" fmla="*/ 2147483647 h 452"/>
              <a:gd name="T30" fmla="*/ 2147483647 w 508"/>
              <a:gd name="T31" fmla="*/ 2147483647 h 452"/>
              <a:gd name="T32" fmla="*/ 2147483647 w 508"/>
              <a:gd name="T33" fmla="*/ 2147483647 h 4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8" h="452">
                <a:moveTo>
                  <a:pt x="129" y="376"/>
                </a:moveTo>
                <a:lnTo>
                  <a:pt x="272" y="427"/>
                </a:lnTo>
                <a:lnTo>
                  <a:pt x="313" y="451"/>
                </a:lnTo>
                <a:lnTo>
                  <a:pt x="333" y="449"/>
                </a:lnTo>
                <a:lnTo>
                  <a:pt x="348" y="376"/>
                </a:lnTo>
                <a:lnTo>
                  <a:pt x="365" y="332"/>
                </a:lnTo>
                <a:lnTo>
                  <a:pt x="382" y="262"/>
                </a:lnTo>
                <a:lnTo>
                  <a:pt x="394" y="221"/>
                </a:lnTo>
                <a:lnTo>
                  <a:pt x="409" y="181"/>
                </a:lnTo>
                <a:lnTo>
                  <a:pt x="423" y="133"/>
                </a:lnTo>
                <a:lnTo>
                  <a:pt x="445" y="98"/>
                </a:lnTo>
                <a:lnTo>
                  <a:pt x="469" y="48"/>
                </a:lnTo>
                <a:lnTo>
                  <a:pt x="507" y="0"/>
                </a:lnTo>
                <a:lnTo>
                  <a:pt x="25" y="335"/>
                </a:lnTo>
                <a:lnTo>
                  <a:pt x="0" y="358"/>
                </a:lnTo>
                <a:lnTo>
                  <a:pt x="76" y="360"/>
                </a:lnTo>
                <a:lnTo>
                  <a:pt x="129" y="376"/>
                </a:lnTo>
              </a:path>
            </a:pathLst>
          </a:custGeom>
          <a:solidFill>
            <a:schemeClr val="bg2">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21" name="Freeform 19"/>
          <p:cNvSpPr>
            <a:spLocks/>
          </p:cNvSpPr>
          <p:nvPr/>
        </p:nvSpPr>
        <p:spPr bwMode="auto">
          <a:xfrm>
            <a:off x="255588" y="654050"/>
            <a:ext cx="984250" cy="766763"/>
          </a:xfrm>
          <a:custGeom>
            <a:avLst/>
            <a:gdLst>
              <a:gd name="T0" fmla="*/ 0 w 620"/>
              <a:gd name="T1" fmla="*/ 2147483647 h 483"/>
              <a:gd name="T2" fmla="*/ 2147483647 w 620"/>
              <a:gd name="T3" fmla="*/ 2147483647 h 483"/>
              <a:gd name="T4" fmla="*/ 2147483647 w 620"/>
              <a:gd name="T5" fmla="*/ 2147483647 h 483"/>
              <a:gd name="T6" fmla="*/ 2147483647 w 620"/>
              <a:gd name="T7" fmla="*/ 0 h 483"/>
              <a:gd name="T8" fmla="*/ 2147483647 w 620"/>
              <a:gd name="T9" fmla="*/ 2147483647 h 483"/>
              <a:gd name="T10" fmla="*/ 2147483647 w 620"/>
              <a:gd name="T11" fmla="*/ 2147483647 h 483"/>
              <a:gd name="T12" fmla="*/ 2147483647 w 620"/>
              <a:gd name="T13" fmla="*/ 2147483647 h 483"/>
              <a:gd name="T14" fmla="*/ 2147483647 w 620"/>
              <a:gd name="T15" fmla="*/ 2147483647 h 483"/>
              <a:gd name="T16" fmla="*/ 2147483647 w 620"/>
              <a:gd name="T17" fmla="*/ 2147483647 h 483"/>
              <a:gd name="T18" fmla="*/ 2147483647 w 620"/>
              <a:gd name="T19" fmla="*/ 2147483647 h 483"/>
              <a:gd name="T20" fmla="*/ 2147483647 w 620"/>
              <a:gd name="T21" fmla="*/ 2147483647 h 483"/>
              <a:gd name="T22" fmla="*/ 0 w 620"/>
              <a:gd name="T23" fmla="*/ 2147483647 h 48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20" h="483">
                <a:moveTo>
                  <a:pt x="0" y="477"/>
                </a:moveTo>
                <a:lnTo>
                  <a:pt x="13" y="452"/>
                </a:lnTo>
                <a:lnTo>
                  <a:pt x="56" y="422"/>
                </a:lnTo>
                <a:lnTo>
                  <a:pt x="619" y="0"/>
                </a:lnTo>
                <a:lnTo>
                  <a:pt x="425" y="184"/>
                </a:lnTo>
                <a:lnTo>
                  <a:pt x="329" y="336"/>
                </a:lnTo>
                <a:lnTo>
                  <a:pt x="268" y="482"/>
                </a:lnTo>
                <a:lnTo>
                  <a:pt x="197" y="449"/>
                </a:lnTo>
                <a:lnTo>
                  <a:pt x="119" y="425"/>
                </a:lnTo>
                <a:lnTo>
                  <a:pt x="70" y="429"/>
                </a:lnTo>
                <a:lnTo>
                  <a:pt x="28" y="440"/>
                </a:lnTo>
                <a:lnTo>
                  <a:pt x="0" y="477"/>
                </a:lnTo>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3097" name="Rectangle 25"/>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en-US" dirty="0" smtClean="0"/>
              <a:t>Click to edit Master title style</a:t>
            </a:r>
            <a:endParaRPr lang="en-US" dirty="0"/>
          </a:p>
        </p:txBody>
      </p:sp>
      <p:sp>
        <p:nvSpPr>
          <p:cNvPr id="3098" name="Rectangle 26"/>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Tx/>
              <a:buNone/>
              <a:defRPr/>
            </a:lvl1pPr>
          </a:lstStyle>
          <a:p>
            <a:r>
              <a:rPr lang="en-US" smtClean="0"/>
              <a:t>Click to edit Master subtitle style</a:t>
            </a:r>
            <a:endParaRPr lang="en-US"/>
          </a:p>
        </p:txBody>
      </p:sp>
      <p:sp>
        <p:nvSpPr>
          <p:cNvPr id="22" name="Rectangle 22"/>
          <p:cNvSpPr>
            <a:spLocks noGrp="1" noChangeArrowheads="1"/>
          </p:cNvSpPr>
          <p:nvPr>
            <p:ph type="dt" sz="quarter" idx="10"/>
          </p:nvPr>
        </p:nvSpPr>
        <p:spPr>
          <a:xfrm>
            <a:off x="681038" y="6067425"/>
            <a:ext cx="2300287" cy="393700"/>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23" name="Rectangle 23"/>
          <p:cNvSpPr>
            <a:spLocks noGrp="1" noChangeArrowheads="1"/>
          </p:cNvSpPr>
          <p:nvPr>
            <p:ph type="ftr" sz="quarter" idx="11"/>
          </p:nvPr>
        </p:nvSpPr>
        <p:spPr>
          <a:xfrm>
            <a:off x="3108325" y="6067425"/>
            <a:ext cx="3124200" cy="393700"/>
          </a:xfrm>
          <a:prstGeom prst="rect">
            <a:avLst/>
          </a:prstGeom>
        </p:spPr>
        <p:txBody>
          <a:bodyPr/>
          <a:lstStyle>
            <a:lvl1pPr>
              <a:defRPr>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505507885"/>
      </p:ext>
    </p:extLst>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3075" y="857232"/>
            <a:ext cx="8077200" cy="641339"/>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95300" y="1571612"/>
            <a:ext cx="8064500" cy="50006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4295775" y="71438"/>
            <a:ext cx="419100" cy="357187"/>
          </a:xfrm>
        </p:spPr>
        <p:txBody>
          <a:bodyPr/>
          <a:lstStyle>
            <a:lvl1pPr>
              <a:defRPr>
                <a:solidFill>
                  <a:srgbClr val="FFFF99"/>
                </a:solidFill>
              </a:defRPr>
            </a:lvl1pPr>
          </a:lstStyle>
          <a:p>
            <a:fld id="{BB5D5D4D-36BE-490C-82B0-136F7CB57DDF}" type="slidenum">
              <a:rPr lang="en-US" altLang="en-US"/>
              <a:pPr/>
              <a:t>‹#›</a:t>
            </a:fld>
            <a:endParaRPr lang="en-US" altLang="en-US"/>
          </a:p>
        </p:txBody>
      </p:sp>
    </p:spTree>
    <p:extLst>
      <p:ext uri="{BB962C8B-B14F-4D97-AF65-F5344CB8AC3E}">
        <p14:creationId xmlns:p14="http://schemas.microsoft.com/office/powerpoint/2010/main" val="2995743358"/>
      </p:ext>
    </p:extLst>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46050" y="0"/>
            <a:ext cx="8772525" cy="6726238"/>
            <a:chOff x="92" y="0"/>
            <a:chExt cx="5526" cy="4237"/>
          </a:xfrm>
        </p:grpSpPr>
        <p:grpSp>
          <p:nvGrpSpPr>
            <p:cNvPr id="1032" name="Group 3"/>
            <p:cNvGrpSpPr>
              <a:grpSpLocks/>
            </p:cNvGrpSpPr>
            <p:nvPr/>
          </p:nvGrpSpPr>
          <p:grpSpPr bwMode="auto">
            <a:xfrm>
              <a:off x="92" y="409"/>
              <a:ext cx="5526" cy="3828"/>
              <a:chOff x="92" y="409"/>
              <a:chExt cx="5526" cy="3828"/>
            </a:xfrm>
          </p:grpSpPr>
          <p:sp>
            <p:nvSpPr>
              <p:cNvPr id="1047" name="Freeform 4"/>
              <p:cNvSpPr>
                <a:spLocks/>
              </p:cNvSpPr>
              <p:nvPr/>
            </p:nvSpPr>
            <p:spPr bwMode="auto">
              <a:xfrm>
                <a:off x="92" y="409"/>
                <a:ext cx="5526" cy="3828"/>
              </a:xfrm>
              <a:custGeom>
                <a:avLst/>
                <a:gdLst>
                  <a:gd name="T0" fmla="*/ 684 w 5526"/>
                  <a:gd name="T1" fmla="*/ 3 h 3828"/>
                  <a:gd name="T2" fmla="*/ 708 w 5526"/>
                  <a:gd name="T3" fmla="*/ 2 h 3828"/>
                  <a:gd name="T4" fmla="*/ 5523 w 5526"/>
                  <a:gd name="T5" fmla="*/ 0 h 3828"/>
                  <a:gd name="T6" fmla="*/ 5525 w 5526"/>
                  <a:gd name="T7" fmla="*/ 3827 h 3828"/>
                  <a:gd name="T8" fmla="*/ 0 w 5526"/>
                  <a:gd name="T9" fmla="*/ 3827 h 3828"/>
                  <a:gd name="T10" fmla="*/ 7 w 5526"/>
                  <a:gd name="T11" fmla="*/ 577 h 3828"/>
                  <a:gd name="T12" fmla="*/ 9 w 5526"/>
                  <a:gd name="T13" fmla="*/ 544 h 3828"/>
                  <a:gd name="T14" fmla="*/ 14 w 5526"/>
                  <a:gd name="T15" fmla="*/ 516 h 3828"/>
                  <a:gd name="T16" fmla="*/ 22 w 5526"/>
                  <a:gd name="T17" fmla="*/ 490 h 3828"/>
                  <a:gd name="T18" fmla="*/ 35 w 5526"/>
                  <a:gd name="T19" fmla="*/ 470 h 3828"/>
                  <a:gd name="T20" fmla="*/ 51 w 5526"/>
                  <a:gd name="T21" fmla="*/ 456 h 3828"/>
                  <a:gd name="T22" fmla="*/ 64 w 5526"/>
                  <a:gd name="T23" fmla="*/ 446 h 3828"/>
                  <a:gd name="T24" fmla="*/ 594 w 5526"/>
                  <a:gd name="T25" fmla="*/ 52 h 3828"/>
                  <a:gd name="T26" fmla="*/ 630 w 5526"/>
                  <a:gd name="T27" fmla="*/ 26 h 3828"/>
                  <a:gd name="T28" fmla="*/ 654 w 5526"/>
                  <a:gd name="T29" fmla="*/ 9 h 3828"/>
                  <a:gd name="T30" fmla="*/ 684 w 5526"/>
                  <a:gd name="T31" fmla="*/ 3 h 38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526" h="3828">
                    <a:moveTo>
                      <a:pt x="684" y="3"/>
                    </a:moveTo>
                    <a:lnTo>
                      <a:pt x="708" y="2"/>
                    </a:lnTo>
                    <a:lnTo>
                      <a:pt x="5523" y="0"/>
                    </a:lnTo>
                    <a:lnTo>
                      <a:pt x="5525" y="3827"/>
                    </a:lnTo>
                    <a:lnTo>
                      <a:pt x="0" y="3827"/>
                    </a:lnTo>
                    <a:lnTo>
                      <a:pt x="7" y="577"/>
                    </a:lnTo>
                    <a:lnTo>
                      <a:pt x="9" y="544"/>
                    </a:lnTo>
                    <a:lnTo>
                      <a:pt x="14" y="516"/>
                    </a:lnTo>
                    <a:lnTo>
                      <a:pt x="22" y="490"/>
                    </a:lnTo>
                    <a:lnTo>
                      <a:pt x="35" y="470"/>
                    </a:lnTo>
                    <a:lnTo>
                      <a:pt x="51" y="456"/>
                    </a:lnTo>
                    <a:lnTo>
                      <a:pt x="64" y="446"/>
                    </a:lnTo>
                    <a:lnTo>
                      <a:pt x="594" y="52"/>
                    </a:lnTo>
                    <a:lnTo>
                      <a:pt x="630" y="26"/>
                    </a:lnTo>
                    <a:lnTo>
                      <a:pt x="654" y="9"/>
                    </a:lnTo>
                    <a:lnTo>
                      <a:pt x="684" y="3"/>
                    </a:lnTo>
                  </a:path>
                </a:pathLst>
              </a:custGeom>
              <a:solidFill>
                <a:srgbClr val="FFFF99"/>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nvGrpSpPr>
              <p:cNvPr id="1048" name="Group 5"/>
              <p:cNvGrpSpPr>
                <a:grpSpLocks/>
              </p:cNvGrpSpPr>
              <p:nvPr/>
            </p:nvGrpSpPr>
            <p:grpSpPr bwMode="auto">
              <a:xfrm>
                <a:off x="119" y="427"/>
                <a:ext cx="620" cy="565"/>
                <a:chOff x="119" y="427"/>
                <a:chExt cx="620" cy="565"/>
              </a:xfrm>
            </p:grpSpPr>
            <p:sp>
              <p:nvSpPr>
                <p:cNvPr id="1049" name="Freeform 6"/>
                <p:cNvSpPr>
                  <a:spLocks/>
                </p:cNvSpPr>
                <p:nvPr/>
              </p:nvSpPr>
              <p:spPr bwMode="auto">
                <a:xfrm>
                  <a:off x="127" y="459"/>
                  <a:ext cx="580" cy="533"/>
                </a:xfrm>
                <a:custGeom>
                  <a:avLst/>
                  <a:gdLst>
                    <a:gd name="T0" fmla="*/ 154 w 580"/>
                    <a:gd name="T1" fmla="*/ 440 h 533"/>
                    <a:gd name="T2" fmla="*/ 323 w 580"/>
                    <a:gd name="T3" fmla="*/ 493 h 533"/>
                    <a:gd name="T4" fmla="*/ 372 w 580"/>
                    <a:gd name="T5" fmla="*/ 517 h 533"/>
                    <a:gd name="T6" fmla="*/ 411 w 580"/>
                    <a:gd name="T7" fmla="*/ 532 h 533"/>
                    <a:gd name="T8" fmla="*/ 411 w 580"/>
                    <a:gd name="T9" fmla="*/ 497 h 533"/>
                    <a:gd name="T10" fmla="*/ 415 w 580"/>
                    <a:gd name="T11" fmla="*/ 440 h 533"/>
                    <a:gd name="T12" fmla="*/ 425 w 580"/>
                    <a:gd name="T13" fmla="*/ 395 h 533"/>
                    <a:gd name="T14" fmla="*/ 441 w 580"/>
                    <a:gd name="T15" fmla="*/ 326 h 533"/>
                    <a:gd name="T16" fmla="*/ 457 w 580"/>
                    <a:gd name="T17" fmla="*/ 276 h 533"/>
                    <a:gd name="T18" fmla="*/ 474 w 580"/>
                    <a:gd name="T19" fmla="*/ 240 h 533"/>
                    <a:gd name="T20" fmla="*/ 488 w 580"/>
                    <a:gd name="T21" fmla="*/ 190 h 533"/>
                    <a:gd name="T22" fmla="*/ 504 w 580"/>
                    <a:gd name="T23" fmla="*/ 149 h 533"/>
                    <a:gd name="T24" fmla="*/ 525 w 580"/>
                    <a:gd name="T25" fmla="*/ 102 h 533"/>
                    <a:gd name="T26" fmla="*/ 579 w 580"/>
                    <a:gd name="T27" fmla="*/ 0 h 533"/>
                    <a:gd name="T28" fmla="*/ 28 w 580"/>
                    <a:gd name="T29" fmla="*/ 398 h 533"/>
                    <a:gd name="T30" fmla="*/ 0 w 580"/>
                    <a:gd name="T31" fmla="*/ 420 h 533"/>
                    <a:gd name="T32" fmla="*/ 90 w 580"/>
                    <a:gd name="T33" fmla="*/ 423 h 533"/>
                    <a:gd name="T34" fmla="*/ 154 w 580"/>
                    <a:gd name="T35" fmla="*/ 440 h 5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80" h="533">
                      <a:moveTo>
                        <a:pt x="154" y="440"/>
                      </a:moveTo>
                      <a:lnTo>
                        <a:pt x="323" y="493"/>
                      </a:lnTo>
                      <a:lnTo>
                        <a:pt x="372" y="517"/>
                      </a:lnTo>
                      <a:lnTo>
                        <a:pt x="411" y="532"/>
                      </a:lnTo>
                      <a:lnTo>
                        <a:pt x="411" y="497"/>
                      </a:lnTo>
                      <a:lnTo>
                        <a:pt x="415" y="440"/>
                      </a:lnTo>
                      <a:lnTo>
                        <a:pt x="425" y="395"/>
                      </a:lnTo>
                      <a:lnTo>
                        <a:pt x="441" y="326"/>
                      </a:lnTo>
                      <a:lnTo>
                        <a:pt x="457" y="276"/>
                      </a:lnTo>
                      <a:lnTo>
                        <a:pt x="474" y="240"/>
                      </a:lnTo>
                      <a:lnTo>
                        <a:pt x="488" y="190"/>
                      </a:lnTo>
                      <a:lnTo>
                        <a:pt x="504" y="149"/>
                      </a:lnTo>
                      <a:lnTo>
                        <a:pt x="525" y="102"/>
                      </a:lnTo>
                      <a:lnTo>
                        <a:pt x="579" y="0"/>
                      </a:lnTo>
                      <a:lnTo>
                        <a:pt x="28" y="398"/>
                      </a:lnTo>
                      <a:lnTo>
                        <a:pt x="0" y="420"/>
                      </a:lnTo>
                      <a:lnTo>
                        <a:pt x="90" y="423"/>
                      </a:lnTo>
                      <a:lnTo>
                        <a:pt x="154" y="440"/>
                      </a:lnTo>
                    </a:path>
                  </a:pathLst>
                </a:custGeom>
                <a:solidFill>
                  <a:schemeClr val="bg2">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50" name="Freeform 7"/>
                <p:cNvSpPr>
                  <a:spLocks/>
                </p:cNvSpPr>
                <p:nvPr/>
              </p:nvSpPr>
              <p:spPr bwMode="auto">
                <a:xfrm>
                  <a:off x="119" y="427"/>
                  <a:ext cx="620" cy="473"/>
                </a:xfrm>
                <a:custGeom>
                  <a:avLst/>
                  <a:gdLst>
                    <a:gd name="T0" fmla="*/ 0 w 620"/>
                    <a:gd name="T1" fmla="*/ 472 h 473"/>
                    <a:gd name="T2" fmla="*/ 15 w 620"/>
                    <a:gd name="T3" fmla="*/ 445 h 473"/>
                    <a:gd name="T4" fmla="*/ 61 w 620"/>
                    <a:gd name="T5" fmla="*/ 411 h 473"/>
                    <a:gd name="T6" fmla="*/ 619 w 620"/>
                    <a:gd name="T7" fmla="*/ 0 h 473"/>
                    <a:gd name="T8" fmla="*/ 466 w 620"/>
                    <a:gd name="T9" fmla="*/ 153 h 473"/>
                    <a:gd name="T10" fmla="*/ 366 w 620"/>
                    <a:gd name="T11" fmla="*/ 315 h 473"/>
                    <a:gd name="T12" fmla="*/ 301 w 620"/>
                    <a:gd name="T13" fmla="*/ 467 h 473"/>
                    <a:gd name="T14" fmla="*/ 222 w 620"/>
                    <a:gd name="T15" fmla="*/ 435 h 473"/>
                    <a:gd name="T16" fmla="*/ 132 w 620"/>
                    <a:gd name="T17" fmla="*/ 413 h 473"/>
                    <a:gd name="T18" fmla="*/ 76 w 620"/>
                    <a:gd name="T19" fmla="*/ 420 h 473"/>
                    <a:gd name="T20" fmla="*/ 30 w 620"/>
                    <a:gd name="T21" fmla="*/ 432 h 473"/>
                    <a:gd name="T22" fmla="*/ 0 w 620"/>
                    <a:gd name="T23" fmla="*/ 472 h 4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20" h="473">
                      <a:moveTo>
                        <a:pt x="0" y="472"/>
                      </a:moveTo>
                      <a:lnTo>
                        <a:pt x="15" y="445"/>
                      </a:lnTo>
                      <a:lnTo>
                        <a:pt x="61" y="411"/>
                      </a:lnTo>
                      <a:lnTo>
                        <a:pt x="619" y="0"/>
                      </a:lnTo>
                      <a:lnTo>
                        <a:pt x="466" y="153"/>
                      </a:lnTo>
                      <a:lnTo>
                        <a:pt x="366" y="315"/>
                      </a:lnTo>
                      <a:lnTo>
                        <a:pt x="301" y="467"/>
                      </a:lnTo>
                      <a:lnTo>
                        <a:pt x="222" y="435"/>
                      </a:lnTo>
                      <a:lnTo>
                        <a:pt x="132" y="413"/>
                      </a:lnTo>
                      <a:lnTo>
                        <a:pt x="76" y="420"/>
                      </a:lnTo>
                      <a:lnTo>
                        <a:pt x="30" y="432"/>
                      </a:lnTo>
                      <a:lnTo>
                        <a:pt x="0" y="472"/>
                      </a:lnTo>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grpSp>
        <p:grpSp>
          <p:nvGrpSpPr>
            <p:cNvPr id="1033" name="Group 8"/>
            <p:cNvGrpSpPr>
              <a:grpSpLocks/>
            </p:cNvGrpSpPr>
            <p:nvPr/>
          </p:nvGrpSpPr>
          <p:grpSpPr bwMode="auto">
            <a:xfrm>
              <a:off x="2050" y="0"/>
              <a:ext cx="1640" cy="623"/>
              <a:chOff x="2050" y="0"/>
              <a:chExt cx="1640" cy="623"/>
            </a:xfrm>
          </p:grpSpPr>
          <p:sp>
            <p:nvSpPr>
              <p:cNvPr id="1034" name="Rectangle 9"/>
              <p:cNvSpPr>
                <a:spLocks noChangeArrowheads="1"/>
              </p:cNvSpPr>
              <p:nvPr/>
            </p:nvSpPr>
            <p:spPr bwMode="auto">
              <a:xfrm>
                <a:off x="2050" y="344"/>
                <a:ext cx="1640" cy="72"/>
              </a:xfrm>
              <a:prstGeom prst="rect">
                <a:avLst/>
              </a:prstGeom>
              <a:gradFill rotWithShape="0">
                <a:gsLst>
                  <a:gs pos="0">
                    <a:srgbClr val="1C1C1C"/>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35" name="Rectangle 10"/>
              <p:cNvSpPr>
                <a:spLocks noChangeArrowheads="1"/>
              </p:cNvSpPr>
              <p:nvPr/>
            </p:nvSpPr>
            <p:spPr bwMode="auto">
              <a:xfrm>
                <a:off x="2354" y="311"/>
                <a:ext cx="232" cy="33"/>
              </a:xfrm>
              <a:prstGeom prst="rect">
                <a:avLst/>
              </a:prstGeom>
              <a:gradFill rotWithShape="0">
                <a:gsLst>
                  <a:gs pos="0">
                    <a:srgbClr val="FFFFFF"/>
                  </a:gs>
                  <a:gs pos="5000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36" name="Rectangle 11"/>
              <p:cNvSpPr>
                <a:spLocks noChangeArrowheads="1"/>
              </p:cNvSpPr>
              <p:nvPr/>
            </p:nvSpPr>
            <p:spPr bwMode="auto">
              <a:xfrm>
                <a:off x="3113" y="306"/>
                <a:ext cx="232" cy="36"/>
              </a:xfrm>
              <a:prstGeom prst="rect">
                <a:avLst/>
              </a:prstGeom>
              <a:gradFill rotWithShape="0">
                <a:gsLst>
                  <a:gs pos="0">
                    <a:srgbClr val="FFFFFF"/>
                  </a:gs>
                  <a:gs pos="5000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37" name="Oval 12"/>
              <p:cNvSpPr>
                <a:spLocks noChangeArrowheads="1"/>
              </p:cNvSpPr>
              <p:nvPr/>
            </p:nvSpPr>
            <p:spPr bwMode="auto">
              <a:xfrm>
                <a:off x="2664" y="0"/>
                <a:ext cx="379" cy="370"/>
              </a:xfrm>
              <a:prstGeom prst="ellipse">
                <a:avLst/>
              </a:prstGeom>
              <a:gradFill rotWithShape="0">
                <a:gsLst>
                  <a:gs pos="0">
                    <a:srgbClr val="1C1C1C"/>
                  </a:gs>
                  <a:gs pos="50000">
                    <a:srgbClr val="FFFFFF"/>
                  </a:gs>
                  <a:gs pos="100000">
                    <a:srgbClr val="1C1C1C"/>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38" name="Oval 13"/>
              <p:cNvSpPr>
                <a:spLocks noChangeArrowheads="1"/>
              </p:cNvSpPr>
              <p:nvPr/>
            </p:nvSpPr>
            <p:spPr bwMode="auto">
              <a:xfrm>
                <a:off x="2682" y="13"/>
                <a:ext cx="344" cy="347"/>
              </a:xfrm>
              <a:prstGeom prst="ellipse">
                <a:avLst/>
              </a:prstGeom>
              <a:gradFill rotWithShape="0">
                <a:gsLst>
                  <a:gs pos="0">
                    <a:srgbClr val="FFFFFF"/>
                  </a:gs>
                  <a:gs pos="100000">
                    <a:srgbClr val="1C1C1C"/>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39" name="Freeform 14"/>
              <p:cNvSpPr>
                <a:spLocks/>
              </p:cNvSpPr>
              <p:nvPr/>
            </p:nvSpPr>
            <p:spPr bwMode="auto">
              <a:xfrm>
                <a:off x="2708" y="10"/>
                <a:ext cx="279" cy="82"/>
              </a:xfrm>
              <a:custGeom>
                <a:avLst/>
                <a:gdLst>
                  <a:gd name="T0" fmla="*/ 278 w 279"/>
                  <a:gd name="T1" fmla="*/ 65 h 82"/>
                  <a:gd name="T2" fmla="*/ 271 w 279"/>
                  <a:gd name="T3" fmla="*/ 49 h 82"/>
                  <a:gd name="T4" fmla="*/ 254 w 279"/>
                  <a:gd name="T5" fmla="*/ 32 h 82"/>
                  <a:gd name="T6" fmla="*/ 232 w 279"/>
                  <a:gd name="T7" fmla="*/ 20 h 82"/>
                  <a:gd name="T8" fmla="*/ 203 w 279"/>
                  <a:gd name="T9" fmla="*/ 7 h 82"/>
                  <a:gd name="T10" fmla="*/ 168 w 279"/>
                  <a:gd name="T11" fmla="*/ 0 h 82"/>
                  <a:gd name="T12" fmla="*/ 127 w 279"/>
                  <a:gd name="T13" fmla="*/ 0 h 82"/>
                  <a:gd name="T14" fmla="*/ 95 w 279"/>
                  <a:gd name="T15" fmla="*/ 3 h 82"/>
                  <a:gd name="T16" fmla="*/ 63 w 279"/>
                  <a:gd name="T17" fmla="*/ 14 h 82"/>
                  <a:gd name="T18" fmla="*/ 41 w 279"/>
                  <a:gd name="T19" fmla="*/ 29 h 82"/>
                  <a:gd name="T20" fmla="*/ 21 w 279"/>
                  <a:gd name="T21" fmla="*/ 43 h 82"/>
                  <a:gd name="T22" fmla="*/ 5 w 279"/>
                  <a:gd name="T23" fmla="*/ 62 h 82"/>
                  <a:gd name="T24" fmla="*/ 0 w 279"/>
                  <a:gd name="T25" fmla="*/ 71 h 82"/>
                  <a:gd name="T26" fmla="*/ 1 w 279"/>
                  <a:gd name="T27" fmla="*/ 81 h 82"/>
                  <a:gd name="T28" fmla="*/ 14 w 279"/>
                  <a:gd name="T29" fmla="*/ 62 h 82"/>
                  <a:gd name="T30" fmla="*/ 28 w 279"/>
                  <a:gd name="T31" fmla="*/ 51 h 82"/>
                  <a:gd name="T32" fmla="*/ 55 w 279"/>
                  <a:gd name="T33" fmla="*/ 33 h 82"/>
                  <a:gd name="T34" fmla="*/ 78 w 279"/>
                  <a:gd name="T35" fmla="*/ 23 h 82"/>
                  <a:gd name="T36" fmla="*/ 105 w 279"/>
                  <a:gd name="T37" fmla="*/ 14 h 82"/>
                  <a:gd name="T38" fmla="*/ 131 w 279"/>
                  <a:gd name="T39" fmla="*/ 11 h 82"/>
                  <a:gd name="T40" fmla="*/ 147 w 279"/>
                  <a:gd name="T41" fmla="*/ 11 h 82"/>
                  <a:gd name="T42" fmla="*/ 167 w 279"/>
                  <a:gd name="T43" fmla="*/ 13 h 82"/>
                  <a:gd name="T44" fmla="*/ 186 w 279"/>
                  <a:gd name="T45" fmla="*/ 14 h 82"/>
                  <a:gd name="T46" fmla="*/ 206 w 279"/>
                  <a:gd name="T47" fmla="*/ 20 h 82"/>
                  <a:gd name="T48" fmla="*/ 239 w 279"/>
                  <a:gd name="T49" fmla="*/ 35 h 82"/>
                  <a:gd name="T50" fmla="*/ 255 w 279"/>
                  <a:gd name="T51" fmla="*/ 49 h 82"/>
                  <a:gd name="T52" fmla="*/ 278 w 279"/>
                  <a:gd name="T53" fmla="*/ 65 h 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9" h="82">
                    <a:moveTo>
                      <a:pt x="278" y="65"/>
                    </a:moveTo>
                    <a:lnTo>
                      <a:pt x="271" y="49"/>
                    </a:lnTo>
                    <a:lnTo>
                      <a:pt x="254" y="32"/>
                    </a:lnTo>
                    <a:lnTo>
                      <a:pt x="232" y="20"/>
                    </a:lnTo>
                    <a:lnTo>
                      <a:pt x="203" y="7"/>
                    </a:lnTo>
                    <a:lnTo>
                      <a:pt x="168" y="0"/>
                    </a:lnTo>
                    <a:lnTo>
                      <a:pt x="127" y="0"/>
                    </a:lnTo>
                    <a:lnTo>
                      <a:pt x="95" y="3"/>
                    </a:lnTo>
                    <a:lnTo>
                      <a:pt x="63" y="14"/>
                    </a:lnTo>
                    <a:lnTo>
                      <a:pt x="41" y="29"/>
                    </a:lnTo>
                    <a:lnTo>
                      <a:pt x="21" y="43"/>
                    </a:lnTo>
                    <a:lnTo>
                      <a:pt x="5" y="62"/>
                    </a:lnTo>
                    <a:lnTo>
                      <a:pt x="0" y="71"/>
                    </a:lnTo>
                    <a:lnTo>
                      <a:pt x="1" y="81"/>
                    </a:lnTo>
                    <a:lnTo>
                      <a:pt x="14" y="62"/>
                    </a:lnTo>
                    <a:lnTo>
                      <a:pt x="28" y="51"/>
                    </a:lnTo>
                    <a:lnTo>
                      <a:pt x="55" y="33"/>
                    </a:lnTo>
                    <a:lnTo>
                      <a:pt x="78" y="23"/>
                    </a:lnTo>
                    <a:lnTo>
                      <a:pt x="105" y="14"/>
                    </a:lnTo>
                    <a:lnTo>
                      <a:pt x="131" y="11"/>
                    </a:lnTo>
                    <a:lnTo>
                      <a:pt x="147" y="11"/>
                    </a:lnTo>
                    <a:lnTo>
                      <a:pt x="167" y="13"/>
                    </a:lnTo>
                    <a:lnTo>
                      <a:pt x="186" y="14"/>
                    </a:lnTo>
                    <a:lnTo>
                      <a:pt x="206" y="20"/>
                    </a:lnTo>
                    <a:lnTo>
                      <a:pt x="239" y="35"/>
                    </a:lnTo>
                    <a:lnTo>
                      <a:pt x="255" y="49"/>
                    </a:lnTo>
                    <a:lnTo>
                      <a:pt x="278" y="65"/>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0" name="Oval 15"/>
              <p:cNvSpPr>
                <a:spLocks noChangeArrowheads="1"/>
              </p:cNvSpPr>
              <p:nvPr/>
            </p:nvSpPr>
            <p:spPr bwMode="auto">
              <a:xfrm>
                <a:off x="2709" y="43"/>
                <a:ext cx="289" cy="281"/>
              </a:xfrm>
              <a:prstGeom prst="ellipse">
                <a:avLst/>
              </a:prstGeom>
              <a:gradFill rotWithShape="0">
                <a:gsLst>
                  <a:gs pos="0">
                    <a:srgbClr val="1C1C1C"/>
                  </a:gs>
                  <a:gs pos="50000">
                    <a:srgbClr val="FFFFFF"/>
                  </a:gs>
                  <a:gs pos="100000">
                    <a:srgbClr val="1C1C1C"/>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41" name="Oval 16" descr="Walnut"/>
              <p:cNvSpPr>
                <a:spLocks noChangeArrowheads="1"/>
              </p:cNvSpPr>
              <p:nvPr/>
            </p:nvSpPr>
            <p:spPr bwMode="auto">
              <a:xfrm>
                <a:off x="2729" y="60"/>
                <a:ext cx="247" cy="238"/>
              </a:xfrm>
              <a:prstGeom prst="ellipse">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42" name="Freeform 17"/>
              <p:cNvSpPr>
                <a:spLocks/>
              </p:cNvSpPr>
              <p:nvPr/>
            </p:nvSpPr>
            <p:spPr bwMode="auto">
              <a:xfrm>
                <a:off x="2182" y="267"/>
                <a:ext cx="1358" cy="356"/>
              </a:xfrm>
              <a:custGeom>
                <a:avLst/>
                <a:gdLst>
                  <a:gd name="T0" fmla="*/ 10 w 1358"/>
                  <a:gd name="T1" fmla="*/ 345 h 356"/>
                  <a:gd name="T2" fmla="*/ 28 w 1358"/>
                  <a:gd name="T3" fmla="*/ 351 h 356"/>
                  <a:gd name="T4" fmla="*/ 1357 w 1358"/>
                  <a:gd name="T5" fmla="*/ 355 h 356"/>
                  <a:gd name="T6" fmla="*/ 1357 w 1358"/>
                  <a:gd name="T7" fmla="*/ 279 h 356"/>
                  <a:gd name="T8" fmla="*/ 1351 w 1358"/>
                  <a:gd name="T9" fmla="*/ 248 h 356"/>
                  <a:gd name="T10" fmla="*/ 1338 w 1358"/>
                  <a:gd name="T11" fmla="*/ 220 h 356"/>
                  <a:gd name="T12" fmla="*/ 1324 w 1358"/>
                  <a:gd name="T13" fmla="*/ 192 h 356"/>
                  <a:gd name="T14" fmla="*/ 1282 w 1358"/>
                  <a:gd name="T15" fmla="*/ 147 h 356"/>
                  <a:gd name="T16" fmla="*/ 1214 w 1358"/>
                  <a:gd name="T17" fmla="*/ 119 h 356"/>
                  <a:gd name="T18" fmla="*/ 1141 w 1358"/>
                  <a:gd name="T19" fmla="*/ 106 h 356"/>
                  <a:gd name="T20" fmla="*/ 1073 w 1358"/>
                  <a:gd name="T21" fmla="*/ 96 h 356"/>
                  <a:gd name="T22" fmla="*/ 996 w 1358"/>
                  <a:gd name="T23" fmla="*/ 87 h 356"/>
                  <a:gd name="T24" fmla="*/ 906 w 1358"/>
                  <a:gd name="T25" fmla="*/ 81 h 356"/>
                  <a:gd name="T26" fmla="*/ 782 w 1358"/>
                  <a:gd name="T27" fmla="*/ 69 h 356"/>
                  <a:gd name="T28" fmla="*/ 817 w 1358"/>
                  <a:gd name="T29" fmla="*/ 22 h 356"/>
                  <a:gd name="T30" fmla="*/ 823 w 1358"/>
                  <a:gd name="T31" fmla="*/ 2 h 356"/>
                  <a:gd name="T32" fmla="*/ 795 w 1358"/>
                  <a:gd name="T33" fmla="*/ 28 h 356"/>
                  <a:gd name="T34" fmla="*/ 779 w 1358"/>
                  <a:gd name="T35" fmla="*/ 41 h 356"/>
                  <a:gd name="T36" fmla="*/ 762 w 1358"/>
                  <a:gd name="T37" fmla="*/ 57 h 356"/>
                  <a:gd name="T38" fmla="*/ 746 w 1358"/>
                  <a:gd name="T39" fmla="*/ 62 h 356"/>
                  <a:gd name="T40" fmla="*/ 714 w 1358"/>
                  <a:gd name="T41" fmla="*/ 71 h 356"/>
                  <a:gd name="T42" fmla="*/ 661 w 1358"/>
                  <a:gd name="T43" fmla="*/ 72 h 356"/>
                  <a:gd name="T44" fmla="*/ 612 w 1358"/>
                  <a:gd name="T45" fmla="*/ 70 h 356"/>
                  <a:gd name="T46" fmla="*/ 587 w 1358"/>
                  <a:gd name="T47" fmla="*/ 57 h 356"/>
                  <a:gd name="T48" fmla="*/ 571 w 1358"/>
                  <a:gd name="T49" fmla="*/ 46 h 356"/>
                  <a:gd name="T50" fmla="*/ 548 w 1358"/>
                  <a:gd name="T51" fmla="*/ 28 h 356"/>
                  <a:gd name="T52" fmla="*/ 519 w 1358"/>
                  <a:gd name="T53" fmla="*/ 0 h 356"/>
                  <a:gd name="T54" fmla="*/ 527 w 1358"/>
                  <a:gd name="T55" fmla="*/ 24 h 356"/>
                  <a:gd name="T56" fmla="*/ 539 w 1358"/>
                  <a:gd name="T57" fmla="*/ 64 h 356"/>
                  <a:gd name="T58" fmla="*/ 525 w 1358"/>
                  <a:gd name="T59" fmla="*/ 72 h 356"/>
                  <a:gd name="T60" fmla="*/ 379 w 1358"/>
                  <a:gd name="T61" fmla="*/ 80 h 356"/>
                  <a:gd name="T62" fmla="*/ 259 w 1358"/>
                  <a:gd name="T63" fmla="*/ 96 h 356"/>
                  <a:gd name="T64" fmla="*/ 190 w 1358"/>
                  <a:gd name="T65" fmla="*/ 106 h 356"/>
                  <a:gd name="T66" fmla="*/ 123 w 1358"/>
                  <a:gd name="T67" fmla="*/ 119 h 356"/>
                  <a:gd name="T68" fmla="*/ 94 w 1358"/>
                  <a:gd name="T69" fmla="*/ 129 h 356"/>
                  <a:gd name="T70" fmla="*/ 72 w 1358"/>
                  <a:gd name="T71" fmla="*/ 144 h 356"/>
                  <a:gd name="T72" fmla="*/ 43 w 1358"/>
                  <a:gd name="T73" fmla="*/ 171 h 356"/>
                  <a:gd name="T74" fmla="*/ 24 w 1358"/>
                  <a:gd name="T75" fmla="*/ 202 h 356"/>
                  <a:gd name="T76" fmla="*/ 11 w 1358"/>
                  <a:gd name="T77" fmla="*/ 239 h 356"/>
                  <a:gd name="T78" fmla="*/ 4 w 1358"/>
                  <a:gd name="T79" fmla="*/ 267 h 356"/>
                  <a:gd name="T80" fmla="*/ 1 w 1358"/>
                  <a:gd name="T81" fmla="*/ 299 h 356"/>
                  <a:gd name="T82" fmla="*/ 0 w 1358"/>
                  <a:gd name="T83" fmla="*/ 320 h 356"/>
                  <a:gd name="T84" fmla="*/ 10 w 1358"/>
                  <a:gd name="T85" fmla="*/ 345 h 3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58" h="356">
                    <a:moveTo>
                      <a:pt x="10" y="345"/>
                    </a:moveTo>
                    <a:lnTo>
                      <a:pt x="28" y="351"/>
                    </a:lnTo>
                    <a:lnTo>
                      <a:pt x="1357" y="355"/>
                    </a:lnTo>
                    <a:lnTo>
                      <a:pt x="1357" y="279"/>
                    </a:lnTo>
                    <a:lnTo>
                      <a:pt x="1351" y="248"/>
                    </a:lnTo>
                    <a:lnTo>
                      <a:pt x="1338" y="220"/>
                    </a:lnTo>
                    <a:lnTo>
                      <a:pt x="1324" y="192"/>
                    </a:lnTo>
                    <a:lnTo>
                      <a:pt x="1282" y="147"/>
                    </a:lnTo>
                    <a:lnTo>
                      <a:pt x="1214" y="119"/>
                    </a:lnTo>
                    <a:lnTo>
                      <a:pt x="1141" y="106"/>
                    </a:lnTo>
                    <a:lnTo>
                      <a:pt x="1073" y="96"/>
                    </a:lnTo>
                    <a:lnTo>
                      <a:pt x="996" y="87"/>
                    </a:lnTo>
                    <a:lnTo>
                      <a:pt x="906" y="81"/>
                    </a:lnTo>
                    <a:lnTo>
                      <a:pt x="782" y="69"/>
                    </a:lnTo>
                    <a:lnTo>
                      <a:pt x="817" y="22"/>
                    </a:lnTo>
                    <a:lnTo>
                      <a:pt x="823" y="2"/>
                    </a:lnTo>
                    <a:lnTo>
                      <a:pt x="795" y="28"/>
                    </a:lnTo>
                    <a:lnTo>
                      <a:pt x="779" y="41"/>
                    </a:lnTo>
                    <a:lnTo>
                      <a:pt x="762" y="57"/>
                    </a:lnTo>
                    <a:lnTo>
                      <a:pt x="746" y="62"/>
                    </a:lnTo>
                    <a:lnTo>
                      <a:pt x="714" y="71"/>
                    </a:lnTo>
                    <a:lnTo>
                      <a:pt x="661" y="72"/>
                    </a:lnTo>
                    <a:lnTo>
                      <a:pt x="612" y="70"/>
                    </a:lnTo>
                    <a:lnTo>
                      <a:pt x="587" y="57"/>
                    </a:lnTo>
                    <a:lnTo>
                      <a:pt x="571" y="46"/>
                    </a:lnTo>
                    <a:lnTo>
                      <a:pt x="548" y="28"/>
                    </a:lnTo>
                    <a:lnTo>
                      <a:pt x="519" y="0"/>
                    </a:lnTo>
                    <a:lnTo>
                      <a:pt x="527" y="24"/>
                    </a:lnTo>
                    <a:lnTo>
                      <a:pt x="539" y="64"/>
                    </a:lnTo>
                    <a:lnTo>
                      <a:pt x="525" y="72"/>
                    </a:lnTo>
                    <a:lnTo>
                      <a:pt x="379" y="80"/>
                    </a:lnTo>
                    <a:lnTo>
                      <a:pt x="259" y="96"/>
                    </a:lnTo>
                    <a:lnTo>
                      <a:pt x="190" y="106"/>
                    </a:lnTo>
                    <a:lnTo>
                      <a:pt x="123" y="119"/>
                    </a:lnTo>
                    <a:lnTo>
                      <a:pt x="94" y="129"/>
                    </a:lnTo>
                    <a:lnTo>
                      <a:pt x="72" y="144"/>
                    </a:lnTo>
                    <a:lnTo>
                      <a:pt x="43" y="171"/>
                    </a:lnTo>
                    <a:lnTo>
                      <a:pt x="24" y="202"/>
                    </a:lnTo>
                    <a:lnTo>
                      <a:pt x="11" y="239"/>
                    </a:lnTo>
                    <a:lnTo>
                      <a:pt x="4" y="267"/>
                    </a:lnTo>
                    <a:lnTo>
                      <a:pt x="1" y="299"/>
                    </a:lnTo>
                    <a:lnTo>
                      <a:pt x="0" y="320"/>
                    </a:lnTo>
                    <a:lnTo>
                      <a:pt x="10" y="345"/>
                    </a:lnTo>
                  </a:path>
                </a:pathLst>
              </a:custGeom>
              <a:gradFill rotWithShape="0">
                <a:gsLst>
                  <a:gs pos="0">
                    <a:srgbClr val="FFFFFF"/>
                  </a:gs>
                  <a:gs pos="100000">
                    <a:srgbClr val="1C1C1C"/>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3" name="Freeform 18"/>
              <p:cNvSpPr>
                <a:spLocks/>
              </p:cNvSpPr>
              <p:nvPr/>
            </p:nvSpPr>
            <p:spPr bwMode="auto">
              <a:xfrm>
                <a:off x="2213" y="308"/>
                <a:ext cx="536" cy="184"/>
              </a:xfrm>
              <a:custGeom>
                <a:avLst/>
                <a:gdLst>
                  <a:gd name="T0" fmla="*/ 0 w 536"/>
                  <a:gd name="T1" fmla="*/ 183 h 184"/>
                  <a:gd name="T2" fmla="*/ 7 w 536"/>
                  <a:gd name="T3" fmla="*/ 153 h 184"/>
                  <a:gd name="T4" fmla="*/ 17 w 536"/>
                  <a:gd name="T5" fmla="*/ 133 h 184"/>
                  <a:gd name="T6" fmla="*/ 49 w 536"/>
                  <a:gd name="T7" fmla="*/ 110 h 184"/>
                  <a:gd name="T8" fmla="*/ 105 w 536"/>
                  <a:gd name="T9" fmla="*/ 88 h 184"/>
                  <a:gd name="T10" fmla="*/ 147 w 536"/>
                  <a:gd name="T11" fmla="*/ 82 h 184"/>
                  <a:gd name="T12" fmla="*/ 182 w 536"/>
                  <a:gd name="T13" fmla="*/ 74 h 184"/>
                  <a:gd name="T14" fmla="*/ 237 w 536"/>
                  <a:gd name="T15" fmla="*/ 69 h 184"/>
                  <a:gd name="T16" fmla="*/ 279 w 536"/>
                  <a:gd name="T17" fmla="*/ 61 h 184"/>
                  <a:gd name="T18" fmla="*/ 320 w 536"/>
                  <a:gd name="T19" fmla="*/ 54 h 184"/>
                  <a:gd name="T20" fmla="*/ 359 w 536"/>
                  <a:gd name="T21" fmla="*/ 49 h 184"/>
                  <a:gd name="T22" fmla="*/ 405 w 536"/>
                  <a:gd name="T23" fmla="*/ 43 h 184"/>
                  <a:gd name="T24" fmla="*/ 473 w 536"/>
                  <a:gd name="T25" fmla="*/ 42 h 184"/>
                  <a:gd name="T26" fmla="*/ 470 w 536"/>
                  <a:gd name="T27" fmla="*/ 44 h 184"/>
                  <a:gd name="T28" fmla="*/ 506 w 536"/>
                  <a:gd name="T29" fmla="*/ 41 h 184"/>
                  <a:gd name="T30" fmla="*/ 518 w 536"/>
                  <a:gd name="T31" fmla="*/ 27 h 184"/>
                  <a:gd name="T32" fmla="*/ 513 w 536"/>
                  <a:gd name="T33" fmla="*/ 0 h 184"/>
                  <a:gd name="T34" fmla="*/ 533 w 536"/>
                  <a:gd name="T35" fmla="*/ 23 h 184"/>
                  <a:gd name="T36" fmla="*/ 535 w 536"/>
                  <a:gd name="T37" fmla="*/ 39 h 184"/>
                  <a:gd name="T38" fmla="*/ 513 w 536"/>
                  <a:gd name="T39" fmla="*/ 52 h 184"/>
                  <a:gd name="T40" fmla="*/ 470 w 536"/>
                  <a:gd name="T41" fmla="*/ 57 h 184"/>
                  <a:gd name="T42" fmla="*/ 399 w 536"/>
                  <a:gd name="T43" fmla="*/ 61 h 184"/>
                  <a:gd name="T44" fmla="*/ 323 w 536"/>
                  <a:gd name="T45" fmla="*/ 70 h 184"/>
                  <a:gd name="T46" fmla="*/ 263 w 536"/>
                  <a:gd name="T47" fmla="*/ 80 h 184"/>
                  <a:gd name="T48" fmla="*/ 193 w 536"/>
                  <a:gd name="T49" fmla="*/ 90 h 184"/>
                  <a:gd name="T50" fmla="*/ 135 w 536"/>
                  <a:gd name="T51" fmla="*/ 99 h 184"/>
                  <a:gd name="T52" fmla="*/ 92 w 536"/>
                  <a:gd name="T53" fmla="*/ 109 h 184"/>
                  <a:gd name="T54" fmla="*/ 56 w 536"/>
                  <a:gd name="T55" fmla="*/ 128 h 184"/>
                  <a:gd name="T56" fmla="*/ 30 w 536"/>
                  <a:gd name="T57" fmla="*/ 140 h 184"/>
                  <a:gd name="T58" fmla="*/ 15 w 536"/>
                  <a:gd name="T59" fmla="*/ 164 h 184"/>
                  <a:gd name="T60" fmla="*/ 0 w 536"/>
                  <a:gd name="T61" fmla="*/ 183 h 1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36" h="184">
                    <a:moveTo>
                      <a:pt x="0" y="183"/>
                    </a:moveTo>
                    <a:lnTo>
                      <a:pt x="7" y="153"/>
                    </a:lnTo>
                    <a:lnTo>
                      <a:pt x="17" y="133"/>
                    </a:lnTo>
                    <a:lnTo>
                      <a:pt x="49" y="110"/>
                    </a:lnTo>
                    <a:lnTo>
                      <a:pt x="105" y="88"/>
                    </a:lnTo>
                    <a:lnTo>
                      <a:pt x="147" y="82"/>
                    </a:lnTo>
                    <a:lnTo>
                      <a:pt x="182" y="74"/>
                    </a:lnTo>
                    <a:lnTo>
                      <a:pt x="237" y="69"/>
                    </a:lnTo>
                    <a:lnTo>
                      <a:pt x="279" y="61"/>
                    </a:lnTo>
                    <a:lnTo>
                      <a:pt x="320" y="54"/>
                    </a:lnTo>
                    <a:lnTo>
                      <a:pt x="359" y="49"/>
                    </a:lnTo>
                    <a:lnTo>
                      <a:pt x="405" y="43"/>
                    </a:lnTo>
                    <a:lnTo>
                      <a:pt x="473" y="42"/>
                    </a:lnTo>
                    <a:lnTo>
                      <a:pt x="470" y="44"/>
                    </a:lnTo>
                    <a:lnTo>
                      <a:pt x="506" y="41"/>
                    </a:lnTo>
                    <a:lnTo>
                      <a:pt x="518" y="27"/>
                    </a:lnTo>
                    <a:lnTo>
                      <a:pt x="513" y="0"/>
                    </a:lnTo>
                    <a:lnTo>
                      <a:pt x="533" y="23"/>
                    </a:lnTo>
                    <a:lnTo>
                      <a:pt x="535" y="39"/>
                    </a:lnTo>
                    <a:lnTo>
                      <a:pt x="513" y="52"/>
                    </a:lnTo>
                    <a:lnTo>
                      <a:pt x="470" y="57"/>
                    </a:lnTo>
                    <a:lnTo>
                      <a:pt x="399" y="61"/>
                    </a:lnTo>
                    <a:lnTo>
                      <a:pt x="323" y="70"/>
                    </a:lnTo>
                    <a:lnTo>
                      <a:pt x="263" y="80"/>
                    </a:lnTo>
                    <a:lnTo>
                      <a:pt x="193" y="90"/>
                    </a:lnTo>
                    <a:lnTo>
                      <a:pt x="135" y="99"/>
                    </a:lnTo>
                    <a:lnTo>
                      <a:pt x="92" y="109"/>
                    </a:lnTo>
                    <a:lnTo>
                      <a:pt x="56" y="128"/>
                    </a:lnTo>
                    <a:lnTo>
                      <a:pt x="30" y="140"/>
                    </a:lnTo>
                    <a:lnTo>
                      <a:pt x="15" y="164"/>
                    </a:lnTo>
                    <a:lnTo>
                      <a:pt x="0" y="183"/>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4" name="Freeform 19"/>
              <p:cNvSpPr>
                <a:spLocks/>
              </p:cNvSpPr>
              <p:nvPr/>
            </p:nvSpPr>
            <p:spPr bwMode="auto">
              <a:xfrm>
                <a:off x="2197" y="574"/>
                <a:ext cx="1326" cy="40"/>
              </a:xfrm>
              <a:custGeom>
                <a:avLst/>
                <a:gdLst>
                  <a:gd name="T0" fmla="*/ 0 w 1326"/>
                  <a:gd name="T1" fmla="*/ 10 h 40"/>
                  <a:gd name="T2" fmla="*/ 17 w 1326"/>
                  <a:gd name="T3" fmla="*/ 30 h 40"/>
                  <a:gd name="T4" fmla="*/ 114 w 1326"/>
                  <a:gd name="T5" fmla="*/ 37 h 40"/>
                  <a:gd name="T6" fmla="*/ 381 w 1326"/>
                  <a:gd name="T7" fmla="*/ 36 h 40"/>
                  <a:gd name="T8" fmla="*/ 438 w 1326"/>
                  <a:gd name="T9" fmla="*/ 37 h 40"/>
                  <a:gd name="T10" fmla="*/ 480 w 1326"/>
                  <a:gd name="T11" fmla="*/ 38 h 40"/>
                  <a:gd name="T12" fmla="*/ 578 w 1326"/>
                  <a:gd name="T13" fmla="*/ 38 h 40"/>
                  <a:gd name="T14" fmla="*/ 686 w 1326"/>
                  <a:gd name="T15" fmla="*/ 36 h 40"/>
                  <a:gd name="T16" fmla="*/ 724 w 1326"/>
                  <a:gd name="T17" fmla="*/ 36 h 40"/>
                  <a:gd name="T18" fmla="*/ 819 w 1326"/>
                  <a:gd name="T19" fmla="*/ 38 h 40"/>
                  <a:gd name="T20" fmla="*/ 859 w 1326"/>
                  <a:gd name="T21" fmla="*/ 39 h 40"/>
                  <a:gd name="T22" fmla="*/ 888 w 1326"/>
                  <a:gd name="T23" fmla="*/ 38 h 40"/>
                  <a:gd name="T24" fmla="*/ 962 w 1326"/>
                  <a:gd name="T25" fmla="*/ 36 h 40"/>
                  <a:gd name="T26" fmla="*/ 1004 w 1326"/>
                  <a:gd name="T27" fmla="*/ 38 h 40"/>
                  <a:gd name="T28" fmla="*/ 1045 w 1326"/>
                  <a:gd name="T29" fmla="*/ 37 h 40"/>
                  <a:gd name="T30" fmla="*/ 1072 w 1326"/>
                  <a:gd name="T31" fmla="*/ 36 h 40"/>
                  <a:gd name="T32" fmla="*/ 1119 w 1326"/>
                  <a:gd name="T33" fmla="*/ 36 h 40"/>
                  <a:gd name="T34" fmla="*/ 1145 w 1326"/>
                  <a:gd name="T35" fmla="*/ 37 h 40"/>
                  <a:gd name="T36" fmla="*/ 1171 w 1326"/>
                  <a:gd name="T37" fmla="*/ 38 h 40"/>
                  <a:gd name="T38" fmla="*/ 1233 w 1326"/>
                  <a:gd name="T39" fmla="*/ 37 h 40"/>
                  <a:gd name="T40" fmla="*/ 1257 w 1326"/>
                  <a:gd name="T41" fmla="*/ 37 h 40"/>
                  <a:gd name="T42" fmla="*/ 1325 w 1326"/>
                  <a:gd name="T43" fmla="*/ 32 h 40"/>
                  <a:gd name="T44" fmla="*/ 1291 w 1326"/>
                  <a:gd name="T45" fmla="*/ 22 h 40"/>
                  <a:gd name="T46" fmla="*/ 1271 w 1326"/>
                  <a:gd name="T47" fmla="*/ 22 h 40"/>
                  <a:gd name="T48" fmla="*/ 1249 w 1326"/>
                  <a:gd name="T49" fmla="*/ 23 h 40"/>
                  <a:gd name="T50" fmla="*/ 1081 w 1326"/>
                  <a:gd name="T51" fmla="*/ 15 h 40"/>
                  <a:gd name="T52" fmla="*/ 1015 w 1326"/>
                  <a:gd name="T53" fmla="*/ 17 h 40"/>
                  <a:gd name="T54" fmla="*/ 943 w 1326"/>
                  <a:gd name="T55" fmla="*/ 21 h 40"/>
                  <a:gd name="T56" fmla="*/ 874 w 1326"/>
                  <a:gd name="T57" fmla="*/ 20 h 40"/>
                  <a:gd name="T58" fmla="*/ 819 w 1326"/>
                  <a:gd name="T59" fmla="*/ 18 h 40"/>
                  <a:gd name="T60" fmla="*/ 732 w 1326"/>
                  <a:gd name="T61" fmla="*/ 19 h 40"/>
                  <a:gd name="T62" fmla="*/ 683 w 1326"/>
                  <a:gd name="T63" fmla="*/ 20 h 40"/>
                  <a:gd name="T64" fmla="*/ 655 w 1326"/>
                  <a:gd name="T65" fmla="*/ 21 h 40"/>
                  <a:gd name="T66" fmla="*/ 605 w 1326"/>
                  <a:gd name="T67" fmla="*/ 22 h 40"/>
                  <a:gd name="T68" fmla="*/ 553 w 1326"/>
                  <a:gd name="T69" fmla="*/ 20 h 40"/>
                  <a:gd name="T70" fmla="*/ 524 w 1326"/>
                  <a:gd name="T71" fmla="*/ 19 h 40"/>
                  <a:gd name="T72" fmla="*/ 462 w 1326"/>
                  <a:gd name="T73" fmla="*/ 17 h 40"/>
                  <a:gd name="T74" fmla="*/ 436 w 1326"/>
                  <a:gd name="T75" fmla="*/ 18 h 40"/>
                  <a:gd name="T76" fmla="*/ 378 w 1326"/>
                  <a:gd name="T77" fmla="*/ 21 h 40"/>
                  <a:gd name="T78" fmla="*/ 340 w 1326"/>
                  <a:gd name="T79" fmla="*/ 23 h 40"/>
                  <a:gd name="T80" fmla="*/ 302 w 1326"/>
                  <a:gd name="T81" fmla="*/ 24 h 40"/>
                  <a:gd name="T82" fmla="*/ 258 w 1326"/>
                  <a:gd name="T83" fmla="*/ 22 h 40"/>
                  <a:gd name="T84" fmla="*/ 205 w 1326"/>
                  <a:gd name="T85" fmla="*/ 20 h 40"/>
                  <a:gd name="T86" fmla="*/ 147 w 1326"/>
                  <a:gd name="T87" fmla="*/ 23 h 40"/>
                  <a:gd name="T88" fmla="*/ 133 w 1326"/>
                  <a:gd name="T89" fmla="*/ 23 h 40"/>
                  <a:gd name="T90" fmla="*/ 82 w 1326"/>
                  <a:gd name="T91" fmla="*/ 20 h 40"/>
                  <a:gd name="T92" fmla="*/ 53 w 1326"/>
                  <a:gd name="T93" fmla="*/ 19 h 40"/>
                  <a:gd name="T94" fmla="*/ 38 w 1326"/>
                  <a:gd name="T95" fmla="*/ 20 h 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26" h="40">
                    <a:moveTo>
                      <a:pt x="6" y="0"/>
                    </a:moveTo>
                    <a:lnTo>
                      <a:pt x="0" y="10"/>
                    </a:lnTo>
                    <a:lnTo>
                      <a:pt x="6" y="25"/>
                    </a:lnTo>
                    <a:lnTo>
                      <a:pt x="17" y="30"/>
                    </a:lnTo>
                    <a:lnTo>
                      <a:pt x="36" y="36"/>
                    </a:lnTo>
                    <a:lnTo>
                      <a:pt x="114" y="37"/>
                    </a:lnTo>
                    <a:lnTo>
                      <a:pt x="275" y="38"/>
                    </a:lnTo>
                    <a:lnTo>
                      <a:pt x="381" y="36"/>
                    </a:lnTo>
                    <a:lnTo>
                      <a:pt x="415" y="37"/>
                    </a:lnTo>
                    <a:lnTo>
                      <a:pt x="438" y="37"/>
                    </a:lnTo>
                    <a:lnTo>
                      <a:pt x="474" y="38"/>
                    </a:lnTo>
                    <a:lnTo>
                      <a:pt x="480" y="38"/>
                    </a:lnTo>
                    <a:lnTo>
                      <a:pt x="545" y="38"/>
                    </a:lnTo>
                    <a:lnTo>
                      <a:pt x="578" y="38"/>
                    </a:lnTo>
                    <a:lnTo>
                      <a:pt x="598" y="37"/>
                    </a:lnTo>
                    <a:lnTo>
                      <a:pt x="686" y="36"/>
                    </a:lnTo>
                    <a:lnTo>
                      <a:pt x="691" y="36"/>
                    </a:lnTo>
                    <a:lnTo>
                      <a:pt x="724" y="36"/>
                    </a:lnTo>
                    <a:lnTo>
                      <a:pt x="777" y="38"/>
                    </a:lnTo>
                    <a:lnTo>
                      <a:pt x="819" y="38"/>
                    </a:lnTo>
                    <a:lnTo>
                      <a:pt x="825" y="38"/>
                    </a:lnTo>
                    <a:lnTo>
                      <a:pt x="859" y="39"/>
                    </a:lnTo>
                    <a:lnTo>
                      <a:pt x="882" y="37"/>
                    </a:lnTo>
                    <a:lnTo>
                      <a:pt x="888" y="38"/>
                    </a:lnTo>
                    <a:lnTo>
                      <a:pt x="957" y="37"/>
                    </a:lnTo>
                    <a:lnTo>
                      <a:pt x="962" y="36"/>
                    </a:lnTo>
                    <a:lnTo>
                      <a:pt x="980" y="37"/>
                    </a:lnTo>
                    <a:lnTo>
                      <a:pt x="1004" y="38"/>
                    </a:lnTo>
                    <a:lnTo>
                      <a:pt x="1011" y="38"/>
                    </a:lnTo>
                    <a:lnTo>
                      <a:pt x="1045" y="37"/>
                    </a:lnTo>
                    <a:lnTo>
                      <a:pt x="1066" y="36"/>
                    </a:lnTo>
                    <a:lnTo>
                      <a:pt x="1072" y="36"/>
                    </a:lnTo>
                    <a:lnTo>
                      <a:pt x="1091" y="36"/>
                    </a:lnTo>
                    <a:lnTo>
                      <a:pt x="1119" y="36"/>
                    </a:lnTo>
                    <a:lnTo>
                      <a:pt x="1126" y="36"/>
                    </a:lnTo>
                    <a:lnTo>
                      <a:pt x="1145" y="37"/>
                    </a:lnTo>
                    <a:lnTo>
                      <a:pt x="1165" y="38"/>
                    </a:lnTo>
                    <a:lnTo>
                      <a:pt x="1171" y="38"/>
                    </a:lnTo>
                    <a:lnTo>
                      <a:pt x="1214" y="36"/>
                    </a:lnTo>
                    <a:lnTo>
                      <a:pt x="1233" y="37"/>
                    </a:lnTo>
                    <a:lnTo>
                      <a:pt x="1252" y="38"/>
                    </a:lnTo>
                    <a:lnTo>
                      <a:pt x="1257" y="37"/>
                    </a:lnTo>
                    <a:lnTo>
                      <a:pt x="1309" y="37"/>
                    </a:lnTo>
                    <a:lnTo>
                      <a:pt x="1325" y="32"/>
                    </a:lnTo>
                    <a:lnTo>
                      <a:pt x="1298" y="22"/>
                    </a:lnTo>
                    <a:lnTo>
                      <a:pt x="1291" y="22"/>
                    </a:lnTo>
                    <a:lnTo>
                      <a:pt x="1267" y="20"/>
                    </a:lnTo>
                    <a:lnTo>
                      <a:pt x="1271" y="22"/>
                    </a:lnTo>
                    <a:lnTo>
                      <a:pt x="1256" y="24"/>
                    </a:lnTo>
                    <a:lnTo>
                      <a:pt x="1249" y="23"/>
                    </a:lnTo>
                    <a:lnTo>
                      <a:pt x="1087" y="15"/>
                    </a:lnTo>
                    <a:lnTo>
                      <a:pt x="1081" y="15"/>
                    </a:lnTo>
                    <a:lnTo>
                      <a:pt x="1038" y="15"/>
                    </a:lnTo>
                    <a:lnTo>
                      <a:pt x="1015" y="17"/>
                    </a:lnTo>
                    <a:lnTo>
                      <a:pt x="978" y="19"/>
                    </a:lnTo>
                    <a:lnTo>
                      <a:pt x="943" y="21"/>
                    </a:lnTo>
                    <a:lnTo>
                      <a:pt x="904" y="21"/>
                    </a:lnTo>
                    <a:lnTo>
                      <a:pt x="874" y="20"/>
                    </a:lnTo>
                    <a:lnTo>
                      <a:pt x="869" y="20"/>
                    </a:lnTo>
                    <a:lnTo>
                      <a:pt x="819" y="18"/>
                    </a:lnTo>
                    <a:lnTo>
                      <a:pt x="752" y="18"/>
                    </a:lnTo>
                    <a:lnTo>
                      <a:pt x="732" y="19"/>
                    </a:lnTo>
                    <a:lnTo>
                      <a:pt x="709" y="20"/>
                    </a:lnTo>
                    <a:lnTo>
                      <a:pt x="683" y="20"/>
                    </a:lnTo>
                    <a:lnTo>
                      <a:pt x="678" y="20"/>
                    </a:lnTo>
                    <a:lnTo>
                      <a:pt x="655" y="21"/>
                    </a:lnTo>
                    <a:lnTo>
                      <a:pt x="610" y="22"/>
                    </a:lnTo>
                    <a:lnTo>
                      <a:pt x="605" y="22"/>
                    </a:lnTo>
                    <a:lnTo>
                      <a:pt x="584" y="22"/>
                    </a:lnTo>
                    <a:lnTo>
                      <a:pt x="553" y="20"/>
                    </a:lnTo>
                    <a:lnTo>
                      <a:pt x="530" y="19"/>
                    </a:lnTo>
                    <a:lnTo>
                      <a:pt x="524" y="19"/>
                    </a:lnTo>
                    <a:lnTo>
                      <a:pt x="496" y="17"/>
                    </a:lnTo>
                    <a:lnTo>
                      <a:pt x="462" y="17"/>
                    </a:lnTo>
                    <a:lnTo>
                      <a:pt x="457" y="17"/>
                    </a:lnTo>
                    <a:lnTo>
                      <a:pt x="436" y="18"/>
                    </a:lnTo>
                    <a:lnTo>
                      <a:pt x="404" y="20"/>
                    </a:lnTo>
                    <a:lnTo>
                      <a:pt x="378" y="21"/>
                    </a:lnTo>
                    <a:lnTo>
                      <a:pt x="373" y="21"/>
                    </a:lnTo>
                    <a:lnTo>
                      <a:pt x="340" y="23"/>
                    </a:lnTo>
                    <a:lnTo>
                      <a:pt x="335" y="23"/>
                    </a:lnTo>
                    <a:lnTo>
                      <a:pt x="302" y="24"/>
                    </a:lnTo>
                    <a:lnTo>
                      <a:pt x="283" y="24"/>
                    </a:lnTo>
                    <a:lnTo>
                      <a:pt x="258" y="22"/>
                    </a:lnTo>
                    <a:lnTo>
                      <a:pt x="239" y="20"/>
                    </a:lnTo>
                    <a:lnTo>
                      <a:pt x="205" y="20"/>
                    </a:lnTo>
                    <a:lnTo>
                      <a:pt x="179" y="21"/>
                    </a:lnTo>
                    <a:lnTo>
                      <a:pt x="147" y="23"/>
                    </a:lnTo>
                    <a:lnTo>
                      <a:pt x="141" y="23"/>
                    </a:lnTo>
                    <a:lnTo>
                      <a:pt x="133" y="23"/>
                    </a:lnTo>
                    <a:lnTo>
                      <a:pt x="99" y="21"/>
                    </a:lnTo>
                    <a:lnTo>
                      <a:pt x="82" y="20"/>
                    </a:lnTo>
                    <a:lnTo>
                      <a:pt x="59" y="19"/>
                    </a:lnTo>
                    <a:lnTo>
                      <a:pt x="53" y="19"/>
                    </a:lnTo>
                    <a:lnTo>
                      <a:pt x="48" y="19"/>
                    </a:lnTo>
                    <a:lnTo>
                      <a:pt x="38" y="20"/>
                    </a:lnTo>
                    <a:lnTo>
                      <a:pt x="6" y="0"/>
                    </a:lnTo>
                  </a:path>
                </a:pathLst>
              </a:custGeom>
              <a:solidFill>
                <a:srgbClr val="FFFF9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5" name="Freeform 20"/>
              <p:cNvSpPr>
                <a:spLocks/>
              </p:cNvSpPr>
              <p:nvPr/>
            </p:nvSpPr>
            <p:spPr bwMode="auto">
              <a:xfrm>
                <a:off x="2212" y="307"/>
                <a:ext cx="1300" cy="224"/>
              </a:xfrm>
              <a:custGeom>
                <a:avLst/>
                <a:gdLst>
                  <a:gd name="T0" fmla="*/ 73 w 1300"/>
                  <a:gd name="T1" fmla="*/ 142 h 224"/>
                  <a:gd name="T2" fmla="*/ 40 w 1300"/>
                  <a:gd name="T3" fmla="*/ 164 h 224"/>
                  <a:gd name="T4" fmla="*/ 5 w 1300"/>
                  <a:gd name="T5" fmla="*/ 178 h 224"/>
                  <a:gd name="T6" fmla="*/ 11 w 1300"/>
                  <a:gd name="T7" fmla="*/ 203 h 224"/>
                  <a:gd name="T8" fmla="*/ 54 w 1300"/>
                  <a:gd name="T9" fmla="*/ 212 h 224"/>
                  <a:gd name="T10" fmla="*/ 172 w 1300"/>
                  <a:gd name="T11" fmla="*/ 215 h 224"/>
                  <a:gd name="T12" fmla="*/ 420 w 1300"/>
                  <a:gd name="T13" fmla="*/ 210 h 224"/>
                  <a:gd name="T14" fmla="*/ 473 w 1300"/>
                  <a:gd name="T15" fmla="*/ 213 h 224"/>
                  <a:gd name="T16" fmla="*/ 512 w 1300"/>
                  <a:gd name="T17" fmla="*/ 218 h 224"/>
                  <a:gd name="T18" fmla="*/ 603 w 1300"/>
                  <a:gd name="T19" fmla="*/ 218 h 224"/>
                  <a:gd name="T20" fmla="*/ 703 w 1300"/>
                  <a:gd name="T21" fmla="*/ 210 h 224"/>
                  <a:gd name="T22" fmla="*/ 738 w 1300"/>
                  <a:gd name="T23" fmla="*/ 210 h 224"/>
                  <a:gd name="T24" fmla="*/ 827 w 1300"/>
                  <a:gd name="T25" fmla="*/ 219 h 224"/>
                  <a:gd name="T26" fmla="*/ 864 w 1300"/>
                  <a:gd name="T27" fmla="*/ 223 h 224"/>
                  <a:gd name="T28" fmla="*/ 891 w 1300"/>
                  <a:gd name="T29" fmla="*/ 218 h 224"/>
                  <a:gd name="T30" fmla="*/ 960 w 1300"/>
                  <a:gd name="T31" fmla="*/ 210 h 224"/>
                  <a:gd name="T32" fmla="*/ 999 w 1300"/>
                  <a:gd name="T33" fmla="*/ 218 h 224"/>
                  <a:gd name="T34" fmla="*/ 1037 w 1300"/>
                  <a:gd name="T35" fmla="*/ 213 h 224"/>
                  <a:gd name="T36" fmla="*/ 1062 w 1300"/>
                  <a:gd name="T37" fmla="*/ 210 h 224"/>
                  <a:gd name="T38" fmla="*/ 1105 w 1300"/>
                  <a:gd name="T39" fmla="*/ 210 h 224"/>
                  <a:gd name="T40" fmla="*/ 1129 w 1300"/>
                  <a:gd name="T41" fmla="*/ 215 h 224"/>
                  <a:gd name="T42" fmla="*/ 1154 w 1300"/>
                  <a:gd name="T43" fmla="*/ 219 h 224"/>
                  <a:gd name="T44" fmla="*/ 1211 w 1300"/>
                  <a:gd name="T45" fmla="*/ 213 h 224"/>
                  <a:gd name="T46" fmla="*/ 1233 w 1300"/>
                  <a:gd name="T47" fmla="*/ 215 h 224"/>
                  <a:gd name="T48" fmla="*/ 1299 w 1300"/>
                  <a:gd name="T49" fmla="*/ 212 h 224"/>
                  <a:gd name="T50" fmla="*/ 1283 w 1300"/>
                  <a:gd name="T51" fmla="*/ 169 h 224"/>
                  <a:gd name="T52" fmla="*/ 1246 w 1300"/>
                  <a:gd name="T53" fmla="*/ 140 h 224"/>
                  <a:gd name="T54" fmla="*/ 1226 w 1300"/>
                  <a:gd name="T55" fmla="*/ 145 h 224"/>
                  <a:gd name="T56" fmla="*/ 1119 w 1300"/>
                  <a:gd name="T57" fmla="*/ 117 h 224"/>
                  <a:gd name="T58" fmla="*/ 1070 w 1300"/>
                  <a:gd name="T59" fmla="*/ 103 h 224"/>
                  <a:gd name="T60" fmla="*/ 1008 w 1300"/>
                  <a:gd name="T61" fmla="*/ 113 h 224"/>
                  <a:gd name="T62" fmla="*/ 942 w 1300"/>
                  <a:gd name="T63" fmla="*/ 132 h 224"/>
                  <a:gd name="T64" fmla="*/ 878 w 1300"/>
                  <a:gd name="T65" fmla="*/ 126 h 224"/>
                  <a:gd name="T66" fmla="*/ 827 w 1300"/>
                  <a:gd name="T67" fmla="*/ 117 h 224"/>
                  <a:gd name="T68" fmla="*/ 761 w 1300"/>
                  <a:gd name="T69" fmla="*/ 99 h 224"/>
                  <a:gd name="T70" fmla="*/ 721 w 1300"/>
                  <a:gd name="T71" fmla="*/ 80 h 224"/>
                  <a:gd name="T72" fmla="*/ 695 w 1300"/>
                  <a:gd name="T73" fmla="*/ 38 h 224"/>
                  <a:gd name="T74" fmla="*/ 687 w 1300"/>
                  <a:gd name="T75" fmla="*/ 25 h 224"/>
                  <a:gd name="T76" fmla="*/ 614 w 1300"/>
                  <a:gd name="T77" fmla="*/ 25 h 224"/>
                  <a:gd name="T78" fmla="*/ 537 w 1300"/>
                  <a:gd name="T79" fmla="*/ 0 h 224"/>
                  <a:gd name="T80" fmla="*/ 575 w 1300"/>
                  <a:gd name="T81" fmla="*/ 51 h 224"/>
                  <a:gd name="T82" fmla="*/ 560 w 1300"/>
                  <a:gd name="T83" fmla="*/ 87 h 224"/>
                  <a:gd name="T84" fmla="*/ 503 w 1300"/>
                  <a:gd name="T85" fmla="*/ 96 h 224"/>
                  <a:gd name="T86" fmla="*/ 451 w 1300"/>
                  <a:gd name="T87" fmla="*/ 106 h 224"/>
                  <a:gd name="T88" fmla="*/ 389 w 1300"/>
                  <a:gd name="T89" fmla="*/ 129 h 224"/>
                  <a:gd name="T90" fmla="*/ 331 w 1300"/>
                  <a:gd name="T91" fmla="*/ 122 h 224"/>
                  <a:gd name="T92" fmla="*/ 288 w 1300"/>
                  <a:gd name="T93" fmla="*/ 128 h 224"/>
                  <a:gd name="T94" fmla="*/ 233 w 1300"/>
                  <a:gd name="T95" fmla="*/ 131 h 224"/>
                  <a:gd name="T96" fmla="*/ 197 w 1300"/>
                  <a:gd name="T97" fmla="*/ 142 h 224"/>
                  <a:gd name="T98" fmla="*/ 158 w 1300"/>
                  <a:gd name="T99" fmla="*/ 132 h 224"/>
                  <a:gd name="T100" fmla="*/ 118 w 1300"/>
                  <a:gd name="T101" fmla="*/ 134 h 2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00" h="224">
                    <a:moveTo>
                      <a:pt x="97" y="143"/>
                    </a:moveTo>
                    <a:lnTo>
                      <a:pt x="73" y="142"/>
                    </a:lnTo>
                    <a:lnTo>
                      <a:pt x="54" y="157"/>
                    </a:lnTo>
                    <a:lnTo>
                      <a:pt x="40" y="164"/>
                    </a:lnTo>
                    <a:lnTo>
                      <a:pt x="18" y="174"/>
                    </a:lnTo>
                    <a:lnTo>
                      <a:pt x="5" y="178"/>
                    </a:lnTo>
                    <a:lnTo>
                      <a:pt x="0" y="190"/>
                    </a:lnTo>
                    <a:lnTo>
                      <a:pt x="11" y="203"/>
                    </a:lnTo>
                    <a:lnTo>
                      <a:pt x="26" y="218"/>
                    </a:lnTo>
                    <a:lnTo>
                      <a:pt x="54" y="212"/>
                    </a:lnTo>
                    <a:lnTo>
                      <a:pt x="100" y="210"/>
                    </a:lnTo>
                    <a:lnTo>
                      <a:pt x="172" y="215"/>
                    </a:lnTo>
                    <a:lnTo>
                      <a:pt x="322" y="218"/>
                    </a:lnTo>
                    <a:lnTo>
                      <a:pt x="420" y="210"/>
                    </a:lnTo>
                    <a:lnTo>
                      <a:pt x="452" y="215"/>
                    </a:lnTo>
                    <a:lnTo>
                      <a:pt x="473" y="213"/>
                    </a:lnTo>
                    <a:lnTo>
                      <a:pt x="506" y="218"/>
                    </a:lnTo>
                    <a:lnTo>
                      <a:pt x="512" y="218"/>
                    </a:lnTo>
                    <a:lnTo>
                      <a:pt x="573" y="219"/>
                    </a:lnTo>
                    <a:lnTo>
                      <a:pt x="603" y="218"/>
                    </a:lnTo>
                    <a:lnTo>
                      <a:pt x="621" y="213"/>
                    </a:lnTo>
                    <a:lnTo>
                      <a:pt x="703" y="210"/>
                    </a:lnTo>
                    <a:lnTo>
                      <a:pt x="708" y="210"/>
                    </a:lnTo>
                    <a:lnTo>
                      <a:pt x="738" y="210"/>
                    </a:lnTo>
                    <a:lnTo>
                      <a:pt x="788" y="218"/>
                    </a:lnTo>
                    <a:lnTo>
                      <a:pt x="827" y="219"/>
                    </a:lnTo>
                    <a:lnTo>
                      <a:pt x="832" y="219"/>
                    </a:lnTo>
                    <a:lnTo>
                      <a:pt x="864" y="223"/>
                    </a:lnTo>
                    <a:lnTo>
                      <a:pt x="885" y="215"/>
                    </a:lnTo>
                    <a:lnTo>
                      <a:pt x="891" y="218"/>
                    </a:lnTo>
                    <a:lnTo>
                      <a:pt x="955" y="213"/>
                    </a:lnTo>
                    <a:lnTo>
                      <a:pt x="960" y="210"/>
                    </a:lnTo>
                    <a:lnTo>
                      <a:pt x="976" y="215"/>
                    </a:lnTo>
                    <a:lnTo>
                      <a:pt x="999" y="218"/>
                    </a:lnTo>
                    <a:lnTo>
                      <a:pt x="1005" y="218"/>
                    </a:lnTo>
                    <a:lnTo>
                      <a:pt x="1037" y="213"/>
                    </a:lnTo>
                    <a:lnTo>
                      <a:pt x="1056" y="210"/>
                    </a:lnTo>
                    <a:lnTo>
                      <a:pt x="1062" y="210"/>
                    </a:lnTo>
                    <a:lnTo>
                      <a:pt x="1079" y="210"/>
                    </a:lnTo>
                    <a:lnTo>
                      <a:pt x="1105" y="210"/>
                    </a:lnTo>
                    <a:lnTo>
                      <a:pt x="1111" y="209"/>
                    </a:lnTo>
                    <a:lnTo>
                      <a:pt x="1129" y="215"/>
                    </a:lnTo>
                    <a:lnTo>
                      <a:pt x="1148" y="219"/>
                    </a:lnTo>
                    <a:lnTo>
                      <a:pt x="1154" y="219"/>
                    </a:lnTo>
                    <a:lnTo>
                      <a:pt x="1193" y="210"/>
                    </a:lnTo>
                    <a:lnTo>
                      <a:pt x="1211" y="213"/>
                    </a:lnTo>
                    <a:lnTo>
                      <a:pt x="1229" y="218"/>
                    </a:lnTo>
                    <a:lnTo>
                      <a:pt x="1233" y="215"/>
                    </a:lnTo>
                    <a:lnTo>
                      <a:pt x="1282" y="213"/>
                    </a:lnTo>
                    <a:lnTo>
                      <a:pt x="1299" y="212"/>
                    </a:lnTo>
                    <a:lnTo>
                      <a:pt x="1296" y="187"/>
                    </a:lnTo>
                    <a:lnTo>
                      <a:pt x="1283" y="169"/>
                    </a:lnTo>
                    <a:lnTo>
                      <a:pt x="1268" y="155"/>
                    </a:lnTo>
                    <a:lnTo>
                      <a:pt x="1246" y="140"/>
                    </a:lnTo>
                    <a:lnTo>
                      <a:pt x="1232" y="146"/>
                    </a:lnTo>
                    <a:lnTo>
                      <a:pt x="1226" y="145"/>
                    </a:lnTo>
                    <a:lnTo>
                      <a:pt x="1158" y="132"/>
                    </a:lnTo>
                    <a:lnTo>
                      <a:pt x="1119" y="117"/>
                    </a:lnTo>
                    <a:lnTo>
                      <a:pt x="1076" y="103"/>
                    </a:lnTo>
                    <a:lnTo>
                      <a:pt x="1070" y="103"/>
                    </a:lnTo>
                    <a:lnTo>
                      <a:pt x="1030" y="103"/>
                    </a:lnTo>
                    <a:lnTo>
                      <a:pt x="1008" y="113"/>
                    </a:lnTo>
                    <a:lnTo>
                      <a:pt x="974" y="122"/>
                    </a:lnTo>
                    <a:lnTo>
                      <a:pt x="942" y="132"/>
                    </a:lnTo>
                    <a:lnTo>
                      <a:pt x="905" y="131"/>
                    </a:lnTo>
                    <a:lnTo>
                      <a:pt x="878" y="126"/>
                    </a:lnTo>
                    <a:lnTo>
                      <a:pt x="873" y="126"/>
                    </a:lnTo>
                    <a:lnTo>
                      <a:pt x="827" y="117"/>
                    </a:lnTo>
                    <a:lnTo>
                      <a:pt x="787" y="103"/>
                    </a:lnTo>
                    <a:lnTo>
                      <a:pt x="761" y="99"/>
                    </a:lnTo>
                    <a:lnTo>
                      <a:pt x="743" y="85"/>
                    </a:lnTo>
                    <a:lnTo>
                      <a:pt x="721" y="80"/>
                    </a:lnTo>
                    <a:lnTo>
                      <a:pt x="702" y="67"/>
                    </a:lnTo>
                    <a:lnTo>
                      <a:pt x="695" y="38"/>
                    </a:lnTo>
                    <a:lnTo>
                      <a:pt x="718" y="16"/>
                    </a:lnTo>
                    <a:lnTo>
                      <a:pt x="687" y="25"/>
                    </a:lnTo>
                    <a:lnTo>
                      <a:pt x="645" y="24"/>
                    </a:lnTo>
                    <a:lnTo>
                      <a:pt x="614" y="25"/>
                    </a:lnTo>
                    <a:lnTo>
                      <a:pt x="575" y="16"/>
                    </a:lnTo>
                    <a:lnTo>
                      <a:pt x="537" y="0"/>
                    </a:lnTo>
                    <a:lnTo>
                      <a:pt x="566" y="29"/>
                    </a:lnTo>
                    <a:lnTo>
                      <a:pt x="575" y="51"/>
                    </a:lnTo>
                    <a:lnTo>
                      <a:pt x="573" y="68"/>
                    </a:lnTo>
                    <a:lnTo>
                      <a:pt x="560" y="87"/>
                    </a:lnTo>
                    <a:lnTo>
                      <a:pt x="531" y="97"/>
                    </a:lnTo>
                    <a:lnTo>
                      <a:pt x="503" y="96"/>
                    </a:lnTo>
                    <a:lnTo>
                      <a:pt x="477" y="100"/>
                    </a:lnTo>
                    <a:lnTo>
                      <a:pt x="451" y="106"/>
                    </a:lnTo>
                    <a:lnTo>
                      <a:pt x="413" y="122"/>
                    </a:lnTo>
                    <a:lnTo>
                      <a:pt x="389" y="129"/>
                    </a:lnTo>
                    <a:lnTo>
                      <a:pt x="361" y="119"/>
                    </a:lnTo>
                    <a:lnTo>
                      <a:pt x="331" y="122"/>
                    </a:lnTo>
                    <a:lnTo>
                      <a:pt x="306" y="135"/>
                    </a:lnTo>
                    <a:lnTo>
                      <a:pt x="288" y="128"/>
                    </a:lnTo>
                    <a:lnTo>
                      <a:pt x="261" y="134"/>
                    </a:lnTo>
                    <a:lnTo>
                      <a:pt x="233" y="131"/>
                    </a:lnTo>
                    <a:lnTo>
                      <a:pt x="203" y="142"/>
                    </a:lnTo>
                    <a:lnTo>
                      <a:pt x="197" y="142"/>
                    </a:lnTo>
                    <a:lnTo>
                      <a:pt x="187" y="140"/>
                    </a:lnTo>
                    <a:lnTo>
                      <a:pt x="158" y="132"/>
                    </a:lnTo>
                    <a:lnTo>
                      <a:pt x="143" y="126"/>
                    </a:lnTo>
                    <a:lnTo>
                      <a:pt x="118" y="134"/>
                    </a:lnTo>
                    <a:lnTo>
                      <a:pt x="97" y="143"/>
                    </a:lnTo>
                  </a:path>
                </a:pathLst>
              </a:custGeom>
              <a:gradFill rotWithShape="0">
                <a:gsLst>
                  <a:gs pos="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6" name="Freeform 21"/>
              <p:cNvSpPr>
                <a:spLocks/>
              </p:cNvSpPr>
              <p:nvPr/>
            </p:nvSpPr>
            <p:spPr bwMode="auto">
              <a:xfrm>
                <a:off x="2931" y="310"/>
                <a:ext cx="559" cy="184"/>
              </a:xfrm>
              <a:custGeom>
                <a:avLst/>
                <a:gdLst>
                  <a:gd name="T0" fmla="*/ 558 w 559"/>
                  <a:gd name="T1" fmla="*/ 183 h 184"/>
                  <a:gd name="T2" fmla="*/ 550 w 559"/>
                  <a:gd name="T3" fmla="*/ 153 h 184"/>
                  <a:gd name="T4" fmla="*/ 539 w 559"/>
                  <a:gd name="T5" fmla="*/ 133 h 184"/>
                  <a:gd name="T6" fmla="*/ 505 w 559"/>
                  <a:gd name="T7" fmla="*/ 111 h 184"/>
                  <a:gd name="T8" fmla="*/ 447 w 559"/>
                  <a:gd name="T9" fmla="*/ 88 h 184"/>
                  <a:gd name="T10" fmla="*/ 404 w 559"/>
                  <a:gd name="T11" fmla="*/ 81 h 184"/>
                  <a:gd name="T12" fmla="*/ 367 w 559"/>
                  <a:gd name="T13" fmla="*/ 74 h 184"/>
                  <a:gd name="T14" fmla="*/ 310 w 559"/>
                  <a:gd name="T15" fmla="*/ 69 h 184"/>
                  <a:gd name="T16" fmla="*/ 265 w 559"/>
                  <a:gd name="T17" fmla="*/ 60 h 184"/>
                  <a:gd name="T18" fmla="*/ 224 w 559"/>
                  <a:gd name="T19" fmla="*/ 54 h 184"/>
                  <a:gd name="T20" fmla="*/ 182 w 559"/>
                  <a:gd name="T21" fmla="*/ 49 h 184"/>
                  <a:gd name="T22" fmla="*/ 134 w 559"/>
                  <a:gd name="T23" fmla="*/ 43 h 184"/>
                  <a:gd name="T24" fmla="*/ 64 w 559"/>
                  <a:gd name="T25" fmla="*/ 42 h 184"/>
                  <a:gd name="T26" fmla="*/ 66 w 559"/>
                  <a:gd name="T27" fmla="*/ 44 h 184"/>
                  <a:gd name="T28" fmla="*/ 29 w 559"/>
                  <a:gd name="T29" fmla="*/ 41 h 184"/>
                  <a:gd name="T30" fmla="*/ 17 w 559"/>
                  <a:gd name="T31" fmla="*/ 27 h 184"/>
                  <a:gd name="T32" fmla="*/ 21 w 559"/>
                  <a:gd name="T33" fmla="*/ 0 h 184"/>
                  <a:gd name="T34" fmla="*/ 1 w 559"/>
                  <a:gd name="T35" fmla="*/ 24 h 184"/>
                  <a:gd name="T36" fmla="*/ 0 w 559"/>
                  <a:gd name="T37" fmla="*/ 40 h 184"/>
                  <a:gd name="T38" fmla="*/ 21 w 559"/>
                  <a:gd name="T39" fmla="*/ 52 h 184"/>
                  <a:gd name="T40" fmla="*/ 66 w 559"/>
                  <a:gd name="T41" fmla="*/ 57 h 184"/>
                  <a:gd name="T42" fmla="*/ 140 w 559"/>
                  <a:gd name="T43" fmla="*/ 60 h 184"/>
                  <a:gd name="T44" fmla="*/ 220 w 559"/>
                  <a:gd name="T45" fmla="*/ 70 h 184"/>
                  <a:gd name="T46" fmla="*/ 283 w 559"/>
                  <a:gd name="T47" fmla="*/ 80 h 184"/>
                  <a:gd name="T48" fmla="*/ 356 w 559"/>
                  <a:gd name="T49" fmla="*/ 90 h 184"/>
                  <a:gd name="T50" fmla="*/ 417 w 559"/>
                  <a:gd name="T51" fmla="*/ 100 h 184"/>
                  <a:gd name="T52" fmla="*/ 461 w 559"/>
                  <a:gd name="T53" fmla="*/ 109 h 184"/>
                  <a:gd name="T54" fmla="*/ 498 w 559"/>
                  <a:gd name="T55" fmla="*/ 128 h 184"/>
                  <a:gd name="T56" fmla="*/ 525 w 559"/>
                  <a:gd name="T57" fmla="*/ 140 h 184"/>
                  <a:gd name="T58" fmla="*/ 541 w 559"/>
                  <a:gd name="T59" fmla="*/ 164 h 184"/>
                  <a:gd name="T60" fmla="*/ 558 w 559"/>
                  <a:gd name="T61" fmla="*/ 183 h 1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59" h="184">
                    <a:moveTo>
                      <a:pt x="558" y="183"/>
                    </a:moveTo>
                    <a:lnTo>
                      <a:pt x="550" y="153"/>
                    </a:lnTo>
                    <a:lnTo>
                      <a:pt x="539" y="133"/>
                    </a:lnTo>
                    <a:lnTo>
                      <a:pt x="505" y="111"/>
                    </a:lnTo>
                    <a:lnTo>
                      <a:pt x="447" y="88"/>
                    </a:lnTo>
                    <a:lnTo>
                      <a:pt x="404" y="81"/>
                    </a:lnTo>
                    <a:lnTo>
                      <a:pt x="367" y="74"/>
                    </a:lnTo>
                    <a:lnTo>
                      <a:pt x="310" y="69"/>
                    </a:lnTo>
                    <a:lnTo>
                      <a:pt x="265" y="60"/>
                    </a:lnTo>
                    <a:lnTo>
                      <a:pt x="224" y="54"/>
                    </a:lnTo>
                    <a:lnTo>
                      <a:pt x="182" y="49"/>
                    </a:lnTo>
                    <a:lnTo>
                      <a:pt x="134" y="43"/>
                    </a:lnTo>
                    <a:lnTo>
                      <a:pt x="64" y="42"/>
                    </a:lnTo>
                    <a:lnTo>
                      <a:pt x="66" y="44"/>
                    </a:lnTo>
                    <a:lnTo>
                      <a:pt x="29" y="41"/>
                    </a:lnTo>
                    <a:lnTo>
                      <a:pt x="17" y="27"/>
                    </a:lnTo>
                    <a:lnTo>
                      <a:pt x="21" y="0"/>
                    </a:lnTo>
                    <a:lnTo>
                      <a:pt x="1" y="24"/>
                    </a:lnTo>
                    <a:lnTo>
                      <a:pt x="0" y="40"/>
                    </a:lnTo>
                    <a:lnTo>
                      <a:pt x="21" y="52"/>
                    </a:lnTo>
                    <a:lnTo>
                      <a:pt x="66" y="57"/>
                    </a:lnTo>
                    <a:lnTo>
                      <a:pt x="140" y="60"/>
                    </a:lnTo>
                    <a:lnTo>
                      <a:pt x="220" y="70"/>
                    </a:lnTo>
                    <a:lnTo>
                      <a:pt x="283" y="80"/>
                    </a:lnTo>
                    <a:lnTo>
                      <a:pt x="356" y="90"/>
                    </a:lnTo>
                    <a:lnTo>
                      <a:pt x="417" y="100"/>
                    </a:lnTo>
                    <a:lnTo>
                      <a:pt x="461" y="109"/>
                    </a:lnTo>
                    <a:lnTo>
                      <a:pt x="498" y="128"/>
                    </a:lnTo>
                    <a:lnTo>
                      <a:pt x="525" y="140"/>
                    </a:lnTo>
                    <a:lnTo>
                      <a:pt x="541" y="164"/>
                    </a:lnTo>
                    <a:lnTo>
                      <a:pt x="558" y="183"/>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grpSp>
      <p:sp>
        <p:nvSpPr>
          <p:cNvPr id="1027" name="Rectangle 22"/>
          <p:cNvSpPr>
            <a:spLocks noGrp="1" noChangeArrowheads="1"/>
          </p:cNvSpPr>
          <p:nvPr>
            <p:ph type="title"/>
          </p:nvPr>
        </p:nvSpPr>
        <p:spPr bwMode="auto">
          <a:xfrm>
            <a:off x="473075" y="857250"/>
            <a:ext cx="80772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23"/>
          <p:cNvSpPr>
            <a:spLocks noGrp="1" noChangeArrowheads="1"/>
          </p:cNvSpPr>
          <p:nvPr>
            <p:ph type="body" idx="1"/>
          </p:nvPr>
        </p:nvSpPr>
        <p:spPr bwMode="auto">
          <a:xfrm>
            <a:off x="495300" y="1428750"/>
            <a:ext cx="80645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74" name="Rectangle 26"/>
          <p:cNvSpPr>
            <a:spLocks noGrp="1" noChangeArrowheads="1"/>
          </p:cNvSpPr>
          <p:nvPr>
            <p:ph type="sldNum" sz="quarter" idx="4"/>
          </p:nvPr>
        </p:nvSpPr>
        <p:spPr bwMode="auto">
          <a:xfrm>
            <a:off x="4214813" y="0"/>
            <a:ext cx="490537" cy="5111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1">
                <a:solidFill>
                  <a:srgbClr val="FFFF00"/>
                </a:solidFill>
                <a:latin typeface="Times New Roman" panose="02020603050405020304" pitchFamily="18" charset="0"/>
              </a:defRPr>
            </a:lvl1pPr>
          </a:lstStyle>
          <a:p>
            <a:fld id="{490F9EDB-BCD3-4274-9A75-2A62AAE81043}" type="slidenum">
              <a:rPr lang="en-US" altLang="en-US"/>
              <a:pPr/>
              <a:t>‹#›</a:t>
            </a:fld>
            <a:endParaRPr lang="en-US" altLang="en-US"/>
          </a:p>
        </p:txBody>
      </p:sp>
      <p:sp>
        <p:nvSpPr>
          <p:cNvPr id="1030" name="TextBox 24"/>
          <p:cNvSpPr txBox="1">
            <a:spLocks noChangeArrowheads="1"/>
          </p:cNvSpPr>
          <p:nvPr userDrawn="1"/>
        </p:nvSpPr>
        <p:spPr bwMode="auto">
          <a:xfrm>
            <a:off x="5143500" y="120650"/>
            <a:ext cx="4000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sz="1400" b="1" smtClean="0">
                <a:solidFill>
                  <a:srgbClr val="FFFF99"/>
                </a:solidFill>
                <a:latin typeface="Times New Roman" pitchFamily="18" charset="0"/>
              </a:rPr>
              <a:t>Basic Computability</a:t>
            </a:r>
          </a:p>
        </p:txBody>
      </p:sp>
      <p:sp>
        <p:nvSpPr>
          <p:cNvPr id="1031" name="TextBox 25"/>
          <p:cNvSpPr txBox="1">
            <a:spLocks noChangeArrowheads="1"/>
          </p:cNvSpPr>
          <p:nvPr userDrawn="1"/>
        </p:nvSpPr>
        <p:spPr bwMode="auto">
          <a:xfrm>
            <a:off x="68263" y="120650"/>
            <a:ext cx="386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400" b="1" dirty="0" smtClean="0">
                <a:solidFill>
                  <a:srgbClr val="FFFF99"/>
                </a:solidFill>
                <a:latin typeface="Times New Roman" pitchFamily="18" charset="0"/>
              </a:rPr>
              <a:t>ICS 353: Design and Analysis of Algorithms</a:t>
            </a:r>
          </a:p>
        </p:txBody>
      </p:sp>
    </p:spTree>
  </p:cSld>
  <p:clrMap bg1="lt1" tx1="dk1" bg2="lt2" tx2="dk2" accent1="accent1" accent2="accent2" accent3="accent3" accent4="accent4" accent5="accent5" accent6="accent6" hlink="hlink" folHlink="folHlink"/>
  <p:sldLayoutIdLst>
    <p:sldLayoutId id="2147484038" r:id="rId1"/>
    <p:sldLayoutId id="2147484039" r:id="rId2"/>
  </p:sldLayoutIdLst>
  <p:transition>
    <p:split orient="vert" dir="in"/>
  </p:transition>
  <p:timing>
    <p:tnLst>
      <p:par>
        <p:cTn id="1" dur="indefinite" restart="never" nodeType="tmRoot"/>
      </p:par>
    </p:tnLst>
  </p:timing>
  <p:hf hdr="0" ftr="0" dt="0"/>
  <p:txStyles>
    <p:titleStyle>
      <a:lvl1pPr algn="ctr" rtl="0" eaLnBrk="0" fontAlgn="base" hangingPunct="0">
        <a:spcBef>
          <a:spcPct val="0"/>
        </a:spcBef>
        <a:spcAft>
          <a:spcPct val="0"/>
        </a:spcAft>
        <a:defRPr kumimoji="1" sz="2800">
          <a:solidFill>
            <a:schemeClr val="tx2"/>
          </a:solidFill>
          <a:latin typeface="+mj-lt"/>
          <a:ea typeface="+mj-ea"/>
          <a:cs typeface="+mj-cs"/>
        </a:defRPr>
      </a:lvl1pPr>
      <a:lvl2pPr algn="ctr" rtl="0" eaLnBrk="0" fontAlgn="base" hangingPunct="0">
        <a:spcBef>
          <a:spcPct val="0"/>
        </a:spcBef>
        <a:spcAft>
          <a:spcPct val="0"/>
        </a:spcAft>
        <a:defRPr kumimoji="1" sz="2800">
          <a:solidFill>
            <a:schemeClr val="tx2"/>
          </a:solidFill>
          <a:latin typeface="Times New Roman" pitchFamily="18" charset="0"/>
        </a:defRPr>
      </a:lvl2pPr>
      <a:lvl3pPr algn="ctr" rtl="0" eaLnBrk="0" fontAlgn="base" hangingPunct="0">
        <a:spcBef>
          <a:spcPct val="0"/>
        </a:spcBef>
        <a:spcAft>
          <a:spcPct val="0"/>
        </a:spcAft>
        <a:defRPr kumimoji="1" sz="2800">
          <a:solidFill>
            <a:schemeClr val="tx2"/>
          </a:solidFill>
          <a:latin typeface="Times New Roman" pitchFamily="18" charset="0"/>
        </a:defRPr>
      </a:lvl3pPr>
      <a:lvl4pPr algn="ctr" rtl="0" eaLnBrk="0" fontAlgn="base" hangingPunct="0">
        <a:spcBef>
          <a:spcPct val="0"/>
        </a:spcBef>
        <a:spcAft>
          <a:spcPct val="0"/>
        </a:spcAft>
        <a:defRPr kumimoji="1" sz="2800">
          <a:solidFill>
            <a:schemeClr val="tx2"/>
          </a:solidFill>
          <a:latin typeface="Times New Roman" pitchFamily="18" charset="0"/>
        </a:defRPr>
      </a:lvl4pPr>
      <a:lvl5pPr algn="ctr" rtl="0" eaLnBrk="0" fontAlgn="base" hangingPunct="0">
        <a:spcBef>
          <a:spcPct val="0"/>
        </a:spcBef>
        <a:spcAft>
          <a:spcPct val="0"/>
        </a:spcAft>
        <a:defRPr kumimoji="1" sz="28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upload.wikimedia.org/wikipedia/commons/2/2b/Classical-Definition-of-Kno.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428625" y="3143250"/>
            <a:ext cx="8358188" cy="857250"/>
          </a:xfrm>
          <a:ln w="9525"/>
          <a:extLs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r>
              <a:rPr lang="en-US" altLang="en-US" smtClean="0"/>
              <a:t>ICS 353: Design and Analysis of Algorithms</a:t>
            </a:r>
          </a:p>
        </p:txBody>
      </p:sp>
      <p:sp>
        <p:nvSpPr>
          <p:cNvPr id="4099" name="Subtitle 2"/>
          <p:cNvSpPr>
            <a:spLocks noGrp="1"/>
          </p:cNvSpPr>
          <p:nvPr>
            <p:ph type="subTitle" sz="quarter" idx="1"/>
          </p:nvPr>
        </p:nvSpPr>
        <p:spPr>
          <a:xfrm>
            <a:off x="928688" y="4286250"/>
            <a:ext cx="7358062" cy="1500188"/>
          </a:xfrm>
          <a:ln w="9525"/>
          <a:extLs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r>
              <a:rPr lang="en-US" altLang="en-US" sz="4400" smtClean="0"/>
              <a:t>Basic Computability</a:t>
            </a:r>
          </a:p>
        </p:txBody>
      </p:sp>
      <p:sp>
        <p:nvSpPr>
          <p:cNvPr id="4" name="TextBox 3"/>
          <p:cNvSpPr txBox="1"/>
          <p:nvPr/>
        </p:nvSpPr>
        <p:spPr>
          <a:xfrm>
            <a:off x="1500188" y="2271713"/>
            <a:ext cx="6786562" cy="800100"/>
          </a:xfrm>
          <a:prstGeom prst="rect">
            <a:avLst/>
          </a:prstGeom>
          <a:noFill/>
        </p:spPr>
        <p:txBody>
          <a:bodyPr>
            <a:spAutoFit/>
          </a:bodyPr>
          <a:lstStyle/>
          <a:p>
            <a:pPr eaLnBrk="0" fontAlgn="auto" hangingPunct="0">
              <a:spcBef>
                <a:spcPts val="0"/>
              </a:spcBef>
              <a:spcAft>
                <a:spcPts val="0"/>
              </a:spcAft>
              <a:defRPr/>
            </a:pPr>
            <a:r>
              <a:rPr lang="en-US" sz="2000" b="1" dirty="0">
                <a:effectLst>
                  <a:outerShdw blurRad="38100" dist="38100" dir="2700000" algn="tl">
                    <a:srgbClr val="000000">
                      <a:alpha val="43137"/>
                    </a:srgbClr>
                  </a:outerShdw>
                </a:effectLst>
                <a:latin typeface="Verdana" pitchFamily="34" charset="0"/>
                <a:cs typeface="+mn-cs"/>
              </a:rPr>
              <a:t>King Fahd University of Petroleum &amp; Minerals</a:t>
            </a:r>
          </a:p>
          <a:p>
            <a:pPr rtl="1" eaLnBrk="0" fontAlgn="auto" hangingPunct="0">
              <a:spcBef>
                <a:spcPct val="30000"/>
              </a:spcBef>
              <a:spcAft>
                <a:spcPts val="0"/>
              </a:spcAft>
              <a:defRPr/>
            </a:pPr>
            <a:r>
              <a:rPr lang="en-US" sz="2000" b="1" dirty="0">
                <a:effectLst>
                  <a:outerShdw blurRad="38100" dist="38100" dir="2700000" algn="tl">
                    <a:srgbClr val="000000">
                      <a:alpha val="43137"/>
                    </a:srgbClr>
                  </a:outerShdw>
                </a:effectLst>
                <a:latin typeface="Verdana" pitchFamily="34" charset="0"/>
                <a:cs typeface="+mn-cs"/>
              </a:rPr>
              <a:t>Information &amp; Computer Science Department</a:t>
            </a:r>
          </a:p>
        </p:txBody>
      </p:sp>
      <p:pic>
        <p:nvPicPr>
          <p:cNvPr id="4101" name="Picture 4" descr="KFUPM_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63" y="1004888"/>
            <a:ext cx="12811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Turing Machines</a:t>
            </a:r>
          </a:p>
        </p:txBody>
      </p:sp>
      <p:sp>
        <p:nvSpPr>
          <p:cNvPr id="10243" name="Rectangle 3"/>
          <p:cNvSpPr>
            <a:spLocks noGrp="1" noChangeArrowheads="1"/>
          </p:cNvSpPr>
          <p:nvPr>
            <p:ph idx="1"/>
          </p:nvPr>
        </p:nvSpPr>
        <p:spPr/>
        <p:txBody>
          <a:bodyPr/>
          <a:lstStyle/>
          <a:p>
            <a:r>
              <a:rPr lang="en-US" sz="2800" dirty="0" smtClean="0"/>
              <a:t> </a:t>
            </a:r>
            <a:r>
              <a:rPr lang="en-US" sz="2400" dirty="0"/>
              <a:t>A TM consists of an infinite length tape, on </a:t>
            </a:r>
            <a:r>
              <a:rPr lang="en-US" sz="2400" dirty="0" smtClean="0"/>
              <a:t>which input </a:t>
            </a:r>
            <a:r>
              <a:rPr lang="en-US" sz="2400" dirty="0"/>
              <a:t>is provided as a finite sequence of symbols.</a:t>
            </a:r>
          </a:p>
          <a:p>
            <a:endParaRPr lang="en-US" sz="2400" dirty="0"/>
          </a:p>
          <a:p>
            <a:r>
              <a:rPr lang="en-US" sz="2400" dirty="0"/>
              <a:t>A </a:t>
            </a:r>
            <a:r>
              <a:rPr lang="en-US" sz="2400" i="1" u="sng" dirty="0"/>
              <a:t>head</a:t>
            </a:r>
            <a:r>
              <a:rPr lang="en-US" sz="2400" u="sng" dirty="0"/>
              <a:t> </a:t>
            </a:r>
            <a:r>
              <a:rPr lang="en-US" sz="2400" dirty="0"/>
              <a:t>reads the </a:t>
            </a:r>
            <a:r>
              <a:rPr lang="en-US" sz="2400" u="sng" dirty="0"/>
              <a:t>input tape</a:t>
            </a:r>
            <a:r>
              <a:rPr lang="en-US" sz="2400" dirty="0"/>
              <a:t>. The TM starts at </a:t>
            </a:r>
            <a:r>
              <a:rPr lang="en-US" sz="2400" dirty="0" smtClean="0"/>
              <a:t>start state </a:t>
            </a:r>
            <a:r>
              <a:rPr lang="en-US" sz="2400" dirty="0" smtClean="0">
                <a:solidFill>
                  <a:srgbClr val="C00000"/>
                </a:solidFill>
              </a:rPr>
              <a:t>s</a:t>
            </a:r>
            <a:r>
              <a:rPr lang="en-US" sz="2400" dirty="0" smtClean="0"/>
              <a:t>. </a:t>
            </a:r>
            <a:r>
              <a:rPr lang="en-US" sz="2400" dirty="0"/>
              <a:t>On reading an input symbol it </a:t>
            </a:r>
            <a:r>
              <a:rPr lang="en-US" sz="2400" u="sng" dirty="0" smtClean="0"/>
              <a:t>optionally replaces </a:t>
            </a:r>
            <a:r>
              <a:rPr lang="en-US" sz="2400" u="sng" dirty="0"/>
              <a:t>it with another symbol, changes its </a:t>
            </a:r>
            <a:r>
              <a:rPr lang="en-US" sz="2400" u="sng" dirty="0" smtClean="0"/>
              <a:t>internal </a:t>
            </a:r>
            <a:r>
              <a:rPr lang="en-US" sz="2400" u="sng" dirty="0"/>
              <a:t>state </a:t>
            </a:r>
            <a:r>
              <a:rPr lang="en-US" sz="2400" dirty="0"/>
              <a:t>and </a:t>
            </a:r>
            <a:r>
              <a:rPr lang="en-US" sz="2400" u="sng" dirty="0"/>
              <a:t>moves one cell to the right or left.</a:t>
            </a:r>
          </a:p>
          <a:p>
            <a:pPr>
              <a:lnSpc>
                <a:spcPct val="90000"/>
              </a:lnSpc>
              <a:buFontTx/>
              <a:buNone/>
            </a:pPr>
            <a:endParaRPr lang="en-US" sz="2400" dirty="0" smtClean="0"/>
          </a:p>
        </p:txBody>
      </p:sp>
    </p:spTree>
    <p:extLst>
      <p:ext uri="{BB962C8B-B14F-4D97-AF65-F5344CB8AC3E}">
        <p14:creationId xmlns:p14="http://schemas.microsoft.com/office/powerpoint/2010/main" val="789959940"/>
      </p:ext>
    </p:extLst>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28663"/>
            <a:ext cx="8534400" cy="914400"/>
          </a:xfrm>
        </p:spPr>
        <p:txBody>
          <a:bodyPr/>
          <a:lstStyle/>
          <a:p>
            <a:r>
              <a:rPr lang="en-US" altLang="en-US" sz="4000" smtClean="0"/>
              <a:t>Turing Machines: Successor Program</a:t>
            </a:r>
          </a:p>
        </p:txBody>
      </p:sp>
      <p:sp>
        <p:nvSpPr>
          <p:cNvPr id="11267" name="Rectangle 3"/>
          <p:cNvSpPr>
            <a:spLocks noGrp="1" noChangeArrowheads="1"/>
          </p:cNvSpPr>
          <p:nvPr>
            <p:ph type="body" idx="1"/>
          </p:nvPr>
        </p:nvSpPr>
        <p:spPr>
          <a:xfrm>
            <a:off x="685800" y="1524000"/>
            <a:ext cx="7772400" cy="4876800"/>
          </a:xfrm>
        </p:spPr>
        <p:txBody>
          <a:bodyPr/>
          <a:lstStyle/>
          <a:p>
            <a:pPr marL="609600" indent="-609600">
              <a:buFontTx/>
              <a:buNone/>
            </a:pPr>
            <a:r>
              <a:rPr lang="en-US" altLang="en-US" smtClean="0"/>
              <a:t>Sample Rules:</a:t>
            </a:r>
          </a:p>
          <a:p>
            <a:pPr marL="609600" indent="-609600">
              <a:buFontTx/>
              <a:buNone/>
            </a:pPr>
            <a:endParaRPr lang="en-US" altLang="en-US" smtClean="0"/>
          </a:p>
          <a:p>
            <a:pPr marL="609600" indent="-609600">
              <a:buFontTx/>
              <a:buNone/>
            </a:pPr>
            <a:r>
              <a:rPr lang="en-US" altLang="en-US" smtClean="0"/>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	 </a:t>
            </a:r>
            <a:r>
              <a:rPr lang="en-US" altLang="en-US" sz="1800" smtClean="0">
                <a:sym typeface="Symbol" panose="05050102010706020507" pitchFamily="18" charset="2"/>
              </a:rPr>
              <a:t></a:t>
            </a:r>
            <a:r>
              <a:rPr lang="en-US" altLang="en-US" sz="1800" i="1" smtClean="0">
                <a:sym typeface="Symbol" panose="05050102010706020507" pitchFamily="18" charset="2"/>
              </a:rPr>
              <a:t> stands for the blank symbol</a:t>
            </a:r>
            <a:endParaRPr lang="en-US" altLang="en-US" sz="1800" i="1" smtClean="0"/>
          </a:p>
          <a:p>
            <a:pPr marL="609600" indent="-609600">
              <a:buFontTx/>
              <a:buNone/>
            </a:pPr>
            <a:r>
              <a:rPr lang="en-US" altLang="en-US" smtClean="0"/>
              <a:t>Let’s see how they are carried out on a piece of paper that contains the </a:t>
            </a:r>
            <a:r>
              <a:rPr lang="en-US" altLang="en-US" i="1" smtClean="0"/>
              <a:t>reverse</a:t>
            </a:r>
            <a:r>
              <a:rPr lang="en-US" altLang="en-US" smtClean="0"/>
              <a:t> binary representation of 47:</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630850-6A08-4087-A7AC-D7517455029B}" type="slidenum">
              <a:rPr lang="en-US" altLang="en-US">
                <a:solidFill>
                  <a:srgbClr val="FFFF99"/>
                </a:solidFill>
                <a:latin typeface="Times New Roman" panose="02020603050405020304" pitchFamily="18" charset="0"/>
              </a:rPr>
              <a:pPr eaLnBrk="1" hangingPunct="1"/>
              <a:t>11</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685800" y="1952625"/>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591904" name="Group 32"/>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5" name="Rectangle 29"/>
          <p:cNvSpPr>
            <a:spLocks noChangeArrowheads="1"/>
          </p:cNvSpPr>
          <p:nvPr/>
        </p:nvSpPr>
        <p:spPr bwMode="auto">
          <a:xfrm>
            <a:off x="357188" y="857250"/>
            <a:ext cx="853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solidFill>
                  <a:schemeClr val="folHlink"/>
                </a:solidFill>
              </a:rPr>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AAEFA6-06B9-409C-A14E-5541A78E81D5}" type="slidenum">
              <a:rPr lang="en-US" altLang="en-US">
                <a:solidFill>
                  <a:srgbClr val="FFFF99"/>
                </a:solidFill>
                <a:latin typeface="Times New Roman" panose="02020603050405020304" pitchFamily="18" charset="0"/>
              </a:rPr>
              <a:pPr eaLnBrk="1" hangingPunct="1"/>
              <a:t>12</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593950" name="Group 30"/>
          <p:cNvGraphicFramePr>
            <a:graphicFrameLocks noGrp="1"/>
          </p:cNvGraphicFramePr>
          <p:nvPr/>
        </p:nvGraphicFramePr>
        <p:xfrm>
          <a:off x="762000" y="3733800"/>
          <a:ext cx="6019800" cy="533400"/>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9" name="Rectangle 29"/>
          <p:cNvSpPr>
            <a:spLocks noGrp="1" noChangeArrowheads="1"/>
          </p:cNvSpPr>
          <p:nvPr>
            <p:ph type="title"/>
          </p:nvPr>
        </p:nvSpPr>
        <p:spPr>
          <a:xfrm>
            <a:off x="357188" y="78581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4F2083-6075-419B-90F7-7CD92504DC6D}" type="slidenum">
              <a:rPr lang="en-US" altLang="en-US">
                <a:solidFill>
                  <a:srgbClr val="FFFF99"/>
                </a:solidFill>
                <a:latin typeface="Times New Roman" panose="02020603050405020304" pitchFamily="18" charset="0"/>
              </a:rPr>
              <a:pPr eaLnBrk="1" hangingPunct="1"/>
              <a:t>13</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595998"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3"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93E374-CB20-4A7D-9137-40DAD2CB4E38}" type="slidenum">
              <a:rPr lang="en-US" altLang="en-US">
                <a:solidFill>
                  <a:srgbClr val="FFFF99"/>
                </a:solidFill>
                <a:latin typeface="Times New Roman" panose="02020603050405020304" pitchFamily="18" charset="0"/>
              </a:rPr>
              <a:pPr eaLnBrk="1" hangingPunct="1"/>
              <a:t>14</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598046"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7"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A2DF3B-FB4B-4C21-A380-AFB705680299}" type="slidenum">
              <a:rPr lang="en-US" altLang="en-US">
                <a:solidFill>
                  <a:srgbClr val="FFFF99"/>
                </a:solidFill>
                <a:latin typeface="Times New Roman" panose="02020603050405020304" pitchFamily="18" charset="0"/>
              </a:rPr>
              <a:pPr eaLnBrk="1" hangingPunct="1"/>
              <a:t>15</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t>If read 1, write 0, go right, repeat.</a:t>
            </a:r>
          </a:p>
          <a:p>
            <a:pPr marL="609600" indent="-609600">
              <a:buFontTx/>
              <a:buNone/>
            </a:pPr>
            <a:r>
              <a:rPr lang="en-US" altLang="en-US" smtClean="0">
                <a:solidFill>
                  <a:schemeClr val="hlink"/>
                </a:solidFill>
              </a:rPr>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00094"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1"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5DD140-23E0-4067-AFA8-4B04296F315F}" type="slidenum">
              <a:rPr lang="en-US" altLang="en-US">
                <a:solidFill>
                  <a:srgbClr val="FFFF99"/>
                </a:solidFill>
                <a:latin typeface="Times New Roman" panose="02020603050405020304" pitchFamily="18" charset="0"/>
              </a:rPr>
              <a:pPr eaLnBrk="1" hangingPunct="1"/>
              <a:t>16</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t>If read 1, write 0, go right, repeat.</a:t>
            </a:r>
          </a:p>
          <a:p>
            <a:pPr marL="609600" indent="-609600">
              <a:buFontTx/>
              <a:buNone/>
            </a:pPr>
            <a:r>
              <a:rPr lang="en-US" altLang="en-US" smtClean="0"/>
              <a:t>If read 0, write 1,</a:t>
            </a:r>
            <a:r>
              <a:rPr lang="en-US" altLang="en-US" smtClean="0">
                <a:solidFill>
                  <a:schemeClr val="hlink"/>
                </a:solidFill>
              </a:rPr>
              <a:t>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02116" name="Group 4"/>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35"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7AC49A-7DEF-4CA4-B51B-C2953EB8BF8B}" type="slidenum">
              <a:rPr lang="en-US" altLang="en-US">
                <a:solidFill>
                  <a:srgbClr val="FFFF99"/>
                </a:solidFill>
                <a:latin typeface="Times New Roman" panose="02020603050405020304" pitchFamily="18" charset="0"/>
              </a:rPr>
              <a:pPr eaLnBrk="1" hangingPunct="1"/>
              <a:t>17</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85800" y="1524000"/>
            <a:ext cx="7772400" cy="4876800"/>
          </a:xfrm>
        </p:spPr>
        <p:txBody>
          <a:bodyPr/>
          <a:lstStyle/>
          <a:p>
            <a:pPr marL="609600" indent="-609600">
              <a:buFontTx/>
              <a:buNone/>
            </a:pPr>
            <a:r>
              <a:rPr lang="en-US" altLang="en-US" smtClean="0"/>
              <a:t>So the successor’s output on 111101 was 000011 which is the reverse binary representation of 48.</a:t>
            </a:r>
          </a:p>
          <a:p>
            <a:pPr marL="609600" indent="-609600">
              <a:buFontTx/>
              <a:buNone/>
            </a:pPr>
            <a:r>
              <a:rPr lang="en-US" altLang="en-US" smtClean="0"/>
              <a:t>Similarly, the successor of 127 should be 128:</a:t>
            </a:r>
            <a:endParaRPr lang="en-US" altLang="en-US" smtClean="0">
              <a:cs typeface="Tahoma" panose="020B0604030504040204" pitchFamily="34" charset="0"/>
            </a:endParaRPr>
          </a:p>
        </p:txBody>
      </p:sp>
      <p:sp>
        <p:nvSpPr>
          <p:cNvPr id="18435" name="Rectangle 5"/>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B2A256-83B5-4B29-881E-47D316C37867}" type="slidenum">
              <a:rPr lang="en-US" altLang="en-US">
                <a:solidFill>
                  <a:srgbClr val="FFFF99"/>
                </a:solidFill>
                <a:latin typeface="Times New Roman" panose="02020603050405020304" pitchFamily="18" charset="0"/>
              </a:rPr>
              <a:pPr eaLnBrk="1" hangingPunct="1"/>
              <a:t>18</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06238"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83" name="Rectangle 29"/>
          <p:cNvSpPr>
            <a:spLocks noGrp="1" noChangeArrowheads="1"/>
          </p:cNvSpPr>
          <p:nvPr>
            <p:ph type="title"/>
          </p:nvPr>
        </p:nvSpPr>
        <p:spPr>
          <a:xfrm>
            <a:off x="381000" y="714375"/>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AE3797-EF13-46B5-A466-F6D534FFF788}" type="slidenum">
              <a:rPr lang="en-US" altLang="en-US">
                <a:solidFill>
                  <a:srgbClr val="FFFF99"/>
                </a:solidFill>
                <a:latin typeface="Times New Roman" panose="02020603050405020304" pitchFamily="18" charset="0"/>
              </a:rPr>
              <a:pPr eaLnBrk="1" hangingPunct="1"/>
              <a:t>19</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73075" y="857250"/>
            <a:ext cx="8077200" cy="641350"/>
          </a:xfrm>
        </p:spPr>
        <p:txBody>
          <a:bodyPr/>
          <a:lstStyle/>
          <a:p>
            <a:r>
              <a:rPr lang="en-US" altLang="en-US" sz="4000" smtClean="0"/>
              <a:t>Reading Assignment</a:t>
            </a:r>
          </a:p>
        </p:txBody>
      </p:sp>
      <p:sp>
        <p:nvSpPr>
          <p:cNvPr id="5123" name="Rectangle 3"/>
          <p:cNvSpPr>
            <a:spLocks noGrp="1" noChangeArrowheads="1"/>
          </p:cNvSpPr>
          <p:nvPr>
            <p:ph type="body" idx="1"/>
          </p:nvPr>
        </p:nvSpPr>
        <p:spPr>
          <a:xfrm>
            <a:off x="357188" y="1571625"/>
            <a:ext cx="8501062" cy="5000625"/>
          </a:xfrm>
        </p:spPr>
        <p:txBody>
          <a:bodyPr/>
          <a:lstStyle/>
          <a:p>
            <a:r>
              <a:rPr lang="en-US" altLang="en-US" smtClean="0"/>
              <a:t>J. Savage, “Models of Computation: Exploring the Power of Computing”, Addison Wesley, 1998.</a:t>
            </a:r>
          </a:p>
          <a:p>
            <a:pPr lvl="1"/>
            <a:r>
              <a:rPr lang="en-US" altLang="en-US" smtClean="0"/>
              <a:t>Chapter 3 Section 7</a:t>
            </a:r>
          </a:p>
          <a:p>
            <a:pPr lvl="1"/>
            <a:r>
              <a:rPr lang="en-US" altLang="en-US" smtClean="0"/>
              <a:t>Chapter 5 Sections 1-2 and 5-8.</a:t>
            </a:r>
          </a:p>
          <a:p>
            <a:pPr lvl="1">
              <a:buFontTx/>
              <a:buNone/>
            </a:pPr>
            <a:endParaRPr lang="en-US" altLang="en-US" smtClean="0"/>
          </a:p>
          <a:p>
            <a:pPr lvl="1"/>
            <a:r>
              <a:rPr lang="en-US" altLang="en-US" smtClean="0"/>
              <a:t>This set of slides is based on Slides by Zeph Grunschlag from Columbia University www1.cs.columbia.edu/~zeph/3261/L14/L14.ppt </a:t>
            </a:r>
          </a:p>
          <a:p>
            <a:endParaRPr lang="en-US" altLang="en-US" smtClean="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C70B4E-0612-416D-A929-4A30842F8D71}" type="slidenum">
              <a:rPr lang="en-US" altLang="en-US">
                <a:solidFill>
                  <a:srgbClr val="FFFF99"/>
                </a:solidFill>
                <a:latin typeface="Times New Roman" panose="02020603050405020304" pitchFamily="18" charset="0"/>
              </a:rPr>
              <a:pPr eaLnBrk="1" hangingPunct="1"/>
              <a:t>2</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08286" name="Group 30"/>
          <p:cNvGraphicFramePr>
            <a:graphicFrameLocks noGrp="1"/>
          </p:cNvGraphicFramePr>
          <p:nvPr/>
        </p:nvGraphicFramePr>
        <p:xfrm>
          <a:off x="762000" y="3733800"/>
          <a:ext cx="6019800" cy="533400"/>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07"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F9ADED-2759-48A3-9072-2F4F5E5BAA20}" type="slidenum">
              <a:rPr lang="en-US" altLang="en-US">
                <a:solidFill>
                  <a:srgbClr val="FFFF99"/>
                </a:solidFill>
                <a:latin typeface="Times New Roman" panose="02020603050405020304" pitchFamily="18" charset="0"/>
              </a:rPr>
              <a:pPr eaLnBrk="1" hangingPunct="1"/>
              <a:t>20</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10334"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1"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647456-35CD-4CBE-907C-FA27E5473589}" type="slidenum">
              <a:rPr lang="en-US" altLang="en-US">
                <a:solidFill>
                  <a:srgbClr val="FFFF99"/>
                </a:solidFill>
                <a:latin typeface="Times New Roman" panose="02020603050405020304" pitchFamily="18" charset="0"/>
              </a:rPr>
              <a:pPr eaLnBrk="1" hangingPunct="1"/>
              <a:t>21</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12382"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55"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F67347-6292-422A-85BF-13A394729C27}" type="slidenum">
              <a:rPr lang="en-US" altLang="en-US">
                <a:solidFill>
                  <a:srgbClr val="FFFF99"/>
                </a:solidFill>
                <a:latin typeface="Times New Roman" panose="02020603050405020304" pitchFamily="18" charset="0"/>
              </a:rPr>
              <a:pPr eaLnBrk="1" hangingPunct="1"/>
              <a:t>22</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14430"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79"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8B7D58-FAF4-4EAC-9595-F0677E3A4904}" type="slidenum">
              <a:rPr lang="en-US" altLang="en-US">
                <a:solidFill>
                  <a:srgbClr val="FFFF99"/>
                </a:solidFill>
                <a:latin typeface="Times New Roman" panose="02020603050405020304" pitchFamily="18" charset="0"/>
              </a:rPr>
              <a:pPr eaLnBrk="1" hangingPunct="1"/>
              <a:t>23</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16479" name="Group 31"/>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3"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80EDEC-F869-4D3A-823D-BAF206986C8A}" type="slidenum">
              <a:rPr lang="en-US" altLang="en-US">
                <a:solidFill>
                  <a:srgbClr val="FFFF99"/>
                </a:solidFill>
                <a:latin typeface="Times New Roman" panose="02020603050405020304" pitchFamily="18" charset="0"/>
              </a:rPr>
              <a:pPr eaLnBrk="1" hangingPunct="1"/>
              <a:t>24</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solidFill>
                  <a:schemeClr val="hlink"/>
                </a:solidFill>
              </a:rPr>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 HALT!</a:t>
            </a:r>
          </a:p>
          <a:p>
            <a:pPr marL="609600" indent="-609600">
              <a:buFontTx/>
              <a:buNone/>
            </a:pPr>
            <a:endParaRPr lang="en-US" altLang="en-US" smtClean="0"/>
          </a:p>
        </p:txBody>
      </p:sp>
      <p:graphicFrame>
        <p:nvGraphicFramePr>
          <p:cNvPr id="618526"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27"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772C71-47B1-44C4-B15C-9162CBD32A69}" type="slidenum">
              <a:rPr lang="en-US" altLang="en-US">
                <a:solidFill>
                  <a:srgbClr val="FFFF99"/>
                </a:solidFill>
                <a:latin typeface="Times New Roman" panose="02020603050405020304" pitchFamily="18" charset="0"/>
              </a:rPr>
              <a:pPr eaLnBrk="1" hangingPunct="1"/>
              <a:t>25</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t>If read 1, write 0, go right, repeat.</a:t>
            </a:r>
          </a:p>
          <a:p>
            <a:pPr marL="609600" indent="-609600">
              <a:buFontTx/>
              <a:buNone/>
            </a:pPr>
            <a:r>
              <a:rPr lang="en-US" altLang="en-US" smtClean="0"/>
              <a:t>If read 0, write 1, HALT!</a:t>
            </a:r>
          </a:p>
          <a:p>
            <a:pPr marL="609600" indent="-609600">
              <a:buFontTx/>
              <a:buNone/>
            </a:pPr>
            <a:r>
              <a:rPr lang="en-US" altLang="en-US" smtClean="0">
                <a:solidFill>
                  <a:schemeClr val="hlink"/>
                </a:solidFill>
              </a:rPr>
              <a:t>If read </a:t>
            </a:r>
            <a:r>
              <a:rPr lang="en-US" altLang="en-US" smtClean="0">
                <a:sym typeface="Symbol" panose="05050102010706020507" pitchFamily="18" charset="2"/>
              </a:rPr>
              <a:t></a:t>
            </a:r>
            <a:r>
              <a:rPr lang="en-US" altLang="en-US" smtClean="0">
                <a:solidFill>
                  <a:schemeClr val="hlink"/>
                </a:solidFill>
              </a:rPr>
              <a:t>, write 1, HALT!</a:t>
            </a:r>
          </a:p>
          <a:p>
            <a:pPr marL="609600" indent="-609600">
              <a:buFontTx/>
              <a:buNone/>
            </a:pPr>
            <a:endParaRPr lang="en-US" altLang="en-US" smtClean="0">
              <a:solidFill>
                <a:schemeClr val="hlink"/>
              </a:solidFill>
            </a:endParaRPr>
          </a:p>
        </p:txBody>
      </p:sp>
      <p:graphicFrame>
        <p:nvGraphicFramePr>
          <p:cNvPr id="620574" name="Group 30"/>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51"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772777-920C-4D30-8201-4103A3343F5A}" type="slidenum">
              <a:rPr lang="en-US" altLang="en-US">
                <a:solidFill>
                  <a:srgbClr val="FFFF99"/>
                </a:solidFill>
                <a:latin typeface="Times New Roman" panose="02020603050405020304" pitchFamily="18" charset="0"/>
              </a:rPr>
              <a:pPr eaLnBrk="1" hangingPunct="1"/>
              <a:t>26</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685800" y="1524000"/>
            <a:ext cx="7772400" cy="4191000"/>
          </a:xfrm>
        </p:spPr>
        <p:txBody>
          <a:bodyPr/>
          <a:lstStyle/>
          <a:p>
            <a:pPr marL="609600" indent="-609600">
              <a:buFontTx/>
              <a:buNone/>
            </a:pPr>
            <a:r>
              <a:rPr lang="en-US" altLang="en-US" smtClean="0"/>
              <a:t>If read 1, write 0, go right, repeat.</a:t>
            </a:r>
          </a:p>
          <a:p>
            <a:pPr marL="609600" indent="-609600">
              <a:buFontTx/>
              <a:buNone/>
            </a:pPr>
            <a:r>
              <a:rPr lang="en-US" altLang="en-US" smtClean="0"/>
              <a:t>If read 0, write 1, HALT!</a:t>
            </a:r>
          </a:p>
          <a:p>
            <a:pPr marL="609600" indent="-609600">
              <a:buFontTx/>
              <a:buNone/>
            </a:pPr>
            <a:r>
              <a:rPr lang="en-US" altLang="en-US" smtClean="0"/>
              <a:t>If read </a:t>
            </a:r>
            <a:r>
              <a:rPr lang="en-US" altLang="en-US" smtClean="0">
                <a:sym typeface="Symbol" panose="05050102010706020507" pitchFamily="18" charset="2"/>
              </a:rPr>
              <a:t></a:t>
            </a:r>
            <a:r>
              <a:rPr lang="en-US" altLang="en-US" smtClean="0"/>
              <a:t>, write 1,</a:t>
            </a:r>
            <a:r>
              <a:rPr lang="en-US" altLang="en-US" smtClean="0">
                <a:solidFill>
                  <a:schemeClr val="hlink"/>
                </a:solidFill>
              </a:rPr>
              <a:t> HALT!</a:t>
            </a:r>
          </a:p>
          <a:p>
            <a:pPr marL="609600" indent="-609600">
              <a:buFontTx/>
              <a:buNone/>
            </a:pPr>
            <a:endParaRPr lang="en-US" altLang="en-US" smtClean="0">
              <a:solidFill>
                <a:schemeClr val="hlink"/>
              </a:solidFill>
            </a:endParaRPr>
          </a:p>
        </p:txBody>
      </p:sp>
      <p:graphicFrame>
        <p:nvGraphicFramePr>
          <p:cNvPr id="622596" name="Group 4"/>
          <p:cNvGraphicFramePr>
            <a:graphicFrameLocks noGrp="1"/>
          </p:cNvGraphicFramePr>
          <p:nvPr/>
        </p:nvGraphicFramePr>
        <p:xfrm>
          <a:off x="762000" y="3733800"/>
          <a:ext cx="6019800" cy="517724"/>
        </p:xfrm>
        <a:graphic>
          <a:graphicData uri="http://schemas.openxmlformats.org/drawingml/2006/table">
            <a:tbl>
              <a:tblPr/>
              <a:tblGrid>
                <a:gridCol w="601663"/>
                <a:gridCol w="601662"/>
                <a:gridCol w="603250"/>
                <a:gridCol w="601663"/>
                <a:gridCol w="601662"/>
                <a:gridCol w="601663"/>
                <a:gridCol w="601662"/>
                <a:gridCol w="603250"/>
                <a:gridCol w="601663"/>
                <a:gridCol w="601662"/>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T="45502" marB="45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75" name="Rectangle 29"/>
          <p:cNvSpPr>
            <a:spLocks noGrp="1" noChangeArrowheads="1"/>
          </p:cNvSpPr>
          <p:nvPr>
            <p:ph type="title"/>
          </p:nvPr>
        </p:nvSpPr>
        <p:spPr>
          <a:xfrm>
            <a:off x="381000" y="728663"/>
            <a:ext cx="8534400" cy="914400"/>
          </a:xfrm>
          <a:noFill/>
        </p:spPr>
        <p:txBody>
          <a:bodyPr/>
          <a:lstStyle/>
          <a:p>
            <a:r>
              <a:rPr lang="en-US" altLang="en-US" smtClean="0"/>
              <a:t>Turing Machines: Successor Program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8A006D-EFE8-46E0-B197-163CE11BAB3B}" type="slidenum">
              <a:rPr lang="en-US" altLang="en-US">
                <a:solidFill>
                  <a:srgbClr val="FFFF99"/>
                </a:solidFill>
                <a:latin typeface="Times New Roman" panose="02020603050405020304" pitchFamily="18" charset="0"/>
              </a:rPr>
              <a:pPr eaLnBrk="1" hangingPunct="1"/>
              <a:t>27</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495300" y="1571625"/>
            <a:ext cx="8064500" cy="5000625"/>
          </a:xfrm>
        </p:spPr>
        <p:txBody>
          <a:bodyPr/>
          <a:lstStyle/>
          <a:p>
            <a:pPr>
              <a:buFontTx/>
              <a:buNone/>
            </a:pPr>
            <a:r>
              <a:rPr lang="en-US" altLang="en-US" sz="2800" smtClean="0"/>
              <a:t>It was hard for the ancients to believe that </a:t>
            </a:r>
            <a:r>
              <a:rPr lang="en-US" altLang="en-US" sz="2800" i="1" smtClean="0"/>
              <a:t>any</a:t>
            </a:r>
            <a:r>
              <a:rPr lang="en-US" altLang="en-US" sz="2800" smtClean="0"/>
              <a:t> algorithm could be carried out on such a device.  For us, it’s much easier to believe, especially if you’ve programmed in assembly!</a:t>
            </a:r>
          </a:p>
          <a:p>
            <a:pPr>
              <a:buFontTx/>
              <a:buNone/>
            </a:pPr>
            <a:r>
              <a:rPr lang="en-US" altLang="en-US" sz="2800" smtClean="0"/>
              <a:t>However, ancients did finally believe Turing when Church’s lambda-calculus paradigm (on which lisp programming is based) proved equivalent!</a:t>
            </a:r>
          </a:p>
        </p:txBody>
      </p:sp>
      <p:sp>
        <p:nvSpPr>
          <p:cNvPr id="28675" name="Rectangle 5"/>
          <p:cNvSpPr>
            <a:spLocks noGrp="1" noChangeArrowheads="1"/>
          </p:cNvSpPr>
          <p:nvPr>
            <p:ph type="title"/>
          </p:nvPr>
        </p:nvSpPr>
        <p:spPr>
          <a:xfrm>
            <a:off x="381000" y="728663"/>
            <a:ext cx="8534400" cy="914400"/>
          </a:xfrm>
          <a:noFill/>
        </p:spPr>
        <p:txBody>
          <a:bodyPr/>
          <a:lstStyle/>
          <a:p>
            <a:r>
              <a:rPr lang="en-US" altLang="en-US" smtClean="0"/>
              <a:t>Turing Machines</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904517-B338-4E94-81EC-6BC65B06F91B}" type="slidenum">
              <a:rPr lang="en-US" altLang="en-US">
                <a:solidFill>
                  <a:srgbClr val="FFFF99"/>
                </a:solidFill>
                <a:latin typeface="Times New Roman" panose="02020603050405020304" pitchFamily="18" charset="0"/>
              </a:rPr>
              <a:pPr eaLnBrk="1" hangingPunct="1"/>
              <a:t>28</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73075" y="857250"/>
            <a:ext cx="8077200" cy="641350"/>
          </a:xfrm>
        </p:spPr>
        <p:txBody>
          <a:bodyPr/>
          <a:lstStyle/>
          <a:p>
            <a:r>
              <a:rPr lang="en-US" altLang="en-US" smtClean="0"/>
              <a:t>Turing Machines</a:t>
            </a:r>
          </a:p>
        </p:txBody>
      </p:sp>
      <p:sp>
        <p:nvSpPr>
          <p:cNvPr id="29699" name="Rectangle 3"/>
          <p:cNvSpPr>
            <a:spLocks noGrp="1" noChangeArrowheads="1"/>
          </p:cNvSpPr>
          <p:nvPr>
            <p:ph type="body" idx="1"/>
          </p:nvPr>
        </p:nvSpPr>
        <p:spPr>
          <a:xfrm>
            <a:off x="495300" y="1571625"/>
            <a:ext cx="8064500" cy="5000625"/>
          </a:xfrm>
        </p:spPr>
        <p:txBody>
          <a:bodyPr/>
          <a:lstStyle/>
          <a:p>
            <a:pPr>
              <a:lnSpc>
                <a:spcPct val="90000"/>
              </a:lnSpc>
            </a:pPr>
            <a:r>
              <a:rPr lang="en-US" altLang="en-US" sz="2800" dirty="0" smtClean="0"/>
              <a:t>A Turing Machine (</a:t>
            </a:r>
            <a:r>
              <a:rPr lang="en-US" altLang="en-US" sz="2800" b="1" dirty="0" smtClean="0"/>
              <a:t>TM</a:t>
            </a:r>
            <a:r>
              <a:rPr lang="en-US" altLang="en-US" sz="2800" dirty="0" smtClean="0"/>
              <a:t>) is a device with a finite amount of </a:t>
            </a:r>
            <a:r>
              <a:rPr lang="en-US" altLang="en-US" sz="2800" i="1" dirty="0" smtClean="0"/>
              <a:t>read-only</a:t>
            </a:r>
            <a:r>
              <a:rPr lang="en-US" altLang="en-US" sz="2800" dirty="0" smtClean="0"/>
              <a:t> “</a:t>
            </a:r>
            <a:r>
              <a:rPr lang="en-US" altLang="en-US" sz="2800" i="1" dirty="0" smtClean="0"/>
              <a:t>hard” </a:t>
            </a:r>
            <a:r>
              <a:rPr lang="en-US" altLang="en-US" sz="2800" dirty="0" smtClean="0"/>
              <a:t>memory (states), and an unbounded amount of read/write tape-memory.  There is no separate input.  Rather, the input is assumed to reside on the tape at the time when the TM starts running.</a:t>
            </a:r>
          </a:p>
          <a:p>
            <a:pPr>
              <a:lnSpc>
                <a:spcPct val="90000"/>
              </a:lnSpc>
            </a:pPr>
            <a:r>
              <a:rPr lang="en-US" altLang="en-US" sz="2800" dirty="0" smtClean="0"/>
              <a:t>Just as with Automata, TM’s can either be input/output machines (compare with Finite State Transducers), or </a:t>
            </a:r>
            <a:r>
              <a:rPr lang="en-US" altLang="en-US" sz="2800" u="sng" dirty="0" smtClean="0"/>
              <a:t>yes/no decision machines</a:t>
            </a:r>
            <a:r>
              <a:rPr lang="en-US" altLang="en-US" sz="2800" dirty="0" smtClean="0"/>
              <a:t>.  Start with yes/no machines.</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AB7491-6B26-4BD2-B0ED-BEB1C14663AD}" type="slidenum">
              <a:rPr lang="en-US" altLang="en-US">
                <a:solidFill>
                  <a:srgbClr val="FFFF99"/>
                </a:solidFill>
                <a:latin typeface="Times New Roman" panose="02020603050405020304" pitchFamily="18" charset="0"/>
              </a:rPr>
              <a:pPr eaLnBrk="1" hangingPunct="1"/>
              <a:t>29</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73075" y="857250"/>
            <a:ext cx="8077200" cy="641350"/>
          </a:xfrm>
        </p:spPr>
        <p:txBody>
          <a:bodyPr/>
          <a:lstStyle/>
          <a:p>
            <a:r>
              <a:rPr lang="en-US" altLang="en-US" smtClean="0"/>
              <a:t>Outline</a:t>
            </a:r>
          </a:p>
        </p:txBody>
      </p:sp>
      <p:sp>
        <p:nvSpPr>
          <p:cNvPr id="6147" name="Rectangle 3"/>
          <p:cNvSpPr>
            <a:spLocks noGrp="1" noChangeArrowheads="1"/>
          </p:cNvSpPr>
          <p:nvPr>
            <p:ph type="body" idx="1"/>
          </p:nvPr>
        </p:nvSpPr>
        <p:spPr>
          <a:xfrm>
            <a:off x="495300" y="1571625"/>
            <a:ext cx="8064500" cy="5000625"/>
          </a:xfrm>
        </p:spPr>
        <p:txBody>
          <a:bodyPr/>
          <a:lstStyle/>
          <a:p>
            <a:r>
              <a:rPr lang="en-US" altLang="en-US" dirty="0" smtClean="0"/>
              <a:t>Alan Turing</a:t>
            </a:r>
          </a:p>
          <a:p>
            <a:r>
              <a:rPr lang="en-US" altLang="en-US" dirty="0" smtClean="0"/>
              <a:t>[Standard] Turing Machines</a:t>
            </a:r>
          </a:p>
          <a:p>
            <a:r>
              <a:rPr lang="en-US" altLang="en-US" dirty="0" smtClean="0"/>
              <a:t>Extensions to the Standard Turing Machines</a:t>
            </a:r>
          </a:p>
          <a:p>
            <a:r>
              <a:rPr lang="en-US" altLang="en-US" dirty="0" smtClean="0"/>
              <a:t>Acceptors vs. </a:t>
            </a:r>
            <a:r>
              <a:rPr lang="en-US" altLang="en-US" smtClean="0"/>
              <a:t>Deciders </a:t>
            </a:r>
          </a:p>
          <a:p>
            <a:r>
              <a:rPr lang="en-US" altLang="en-US" dirty="0" smtClean="0"/>
              <a:t>Universal Turing Machines</a:t>
            </a:r>
          </a:p>
          <a:p>
            <a:r>
              <a:rPr lang="en-US" altLang="en-US" dirty="0" smtClean="0"/>
              <a:t>Encodings of Strings and Turing Machines</a:t>
            </a:r>
          </a:p>
          <a:p>
            <a:r>
              <a:rPr lang="en-US" altLang="en-US" dirty="0" smtClean="0"/>
              <a:t>Limits on Language Acceptance</a:t>
            </a:r>
          </a:p>
          <a:p>
            <a:r>
              <a:rPr lang="en-US" altLang="en-US" dirty="0" smtClean="0"/>
              <a:t>Reducibility and </a:t>
            </a:r>
            <a:r>
              <a:rPr lang="en-US" altLang="en-US" dirty="0" err="1" smtClean="0"/>
              <a:t>Unsolvability</a:t>
            </a:r>
            <a:endParaRPr lang="en-US" altLang="en-US" dirty="0" smtClean="0"/>
          </a:p>
          <a:p>
            <a:endParaRPr lang="en-US" altLang="en-US" dirty="0" smtClean="0"/>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3A5568-9970-492B-B6D8-697335F2B5FA}" type="slidenum">
              <a:rPr lang="en-US" altLang="en-US">
                <a:solidFill>
                  <a:srgbClr val="FFFF99"/>
                </a:solidFill>
                <a:latin typeface="Times New Roman" panose="02020603050405020304" pitchFamily="18" charset="0"/>
              </a:rPr>
              <a:pPr eaLnBrk="1" hangingPunct="1"/>
              <a:t>3</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73075" y="857250"/>
            <a:ext cx="8077200" cy="641350"/>
          </a:xfrm>
        </p:spPr>
        <p:txBody>
          <a:bodyPr/>
          <a:lstStyle/>
          <a:p>
            <a:r>
              <a:rPr lang="en-US" altLang="en-US" smtClean="0"/>
              <a:t>Turing Machines</a:t>
            </a:r>
          </a:p>
        </p:txBody>
      </p:sp>
      <p:sp>
        <p:nvSpPr>
          <p:cNvPr id="30723" name="Rectangle 3"/>
          <p:cNvSpPr>
            <a:spLocks noGrp="1" noChangeArrowheads="1"/>
          </p:cNvSpPr>
          <p:nvPr>
            <p:ph type="body" idx="1"/>
          </p:nvPr>
        </p:nvSpPr>
        <p:spPr>
          <a:xfrm>
            <a:off x="495300" y="1571625"/>
            <a:ext cx="8064500" cy="5000625"/>
          </a:xfrm>
        </p:spPr>
        <p:txBody>
          <a:bodyPr/>
          <a:lstStyle/>
          <a:p>
            <a:r>
              <a:rPr lang="en-US" altLang="en-US" smtClean="0"/>
              <a:t>The Turing machine model is the classical model introduced by Alan Turing</a:t>
            </a:r>
          </a:p>
          <a:p>
            <a:r>
              <a:rPr lang="en-US" altLang="en-US" smtClean="0"/>
              <a:t>As a model,</a:t>
            </a:r>
          </a:p>
          <a:p>
            <a:pPr lvl="1"/>
            <a:r>
              <a:rPr lang="en-US" altLang="en-US" smtClean="0"/>
              <a:t>No other model of computation has been found that can compute functions that are not computable by Turing machines</a:t>
            </a:r>
          </a:p>
          <a:p>
            <a:pPr lvl="1"/>
            <a:r>
              <a:rPr lang="en-US" altLang="en-US" smtClean="0"/>
              <a:t>Theoreticians use it to understand the limits on serial computation</a:t>
            </a:r>
          </a:p>
          <a:p>
            <a:pPr lvl="1"/>
            <a:endParaRPr lang="en-US" altLang="en-US" smtClean="0"/>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CECBD9-D135-4267-906C-3C974D3210DF}" type="slidenum">
              <a:rPr lang="en-US" altLang="en-US">
                <a:solidFill>
                  <a:srgbClr val="FFFF99"/>
                </a:solidFill>
                <a:latin typeface="Times New Roman" panose="02020603050405020304" pitchFamily="18" charset="0"/>
              </a:rPr>
              <a:pPr eaLnBrk="1" hangingPunct="1"/>
              <a:t>30</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685800" y="1447800"/>
            <a:ext cx="8229600" cy="5181600"/>
          </a:xfrm>
        </p:spPr>
        <p:txBody>
          <a:bodyPr/>
          <a:lstStyle/>
          <a:p>
            <a:pPr>
              <a:lnSpc>
                <a:spcPct val="90000"/>
              </a:lnSpc>
              <a:tabLst>
                <a:tab pos="1168400" algn="l"/>
              </a:tabLst>
            </a:pPr>
            <a:r>
              <a:rPr lang="en-US" altLang="en-US" dirty="0" smtClean="0"/>
              <a:t>Definition: A standard Turing machine (TM) is a six-tuple M = (</a:t>
            </a:r>
            <a:r>
              <a:rPr lang="en-US" altLang="en-US" dirty="0" smtClean="0">
                <a:sym typeface="Symbol" panose="05050102010706020507" pitchFamily="18" charset="2"/>
              </a:rPr>
              <a:t>, </a:t>
            </a:r>
            <a:r>
              <a:rPr lang="en-US" altLang="en-US" i="1" dirty="0" smtClean="0">
                <a:sym typeface="Symbol" panose="05050102010706020507" pitchFamily="18" charset="2"/>
              </a:rPr>
              <a:t></a:t>
            </a:r>
            <a:r>
              <a:rPr lang="en-US" altLang="en-US" dirty="0" smtClean="0">
                <a:sym typeface="Symbol" panose="05050102010706020507" pitchFamily="18" charset="2"/>
              </a:rPr>
              <a:t>, </a:t>
            </a:r>
            <a:r>
              <a:rPr lang="en-US" altLang="en-US" i="1" dirty="0" smtClean="0">
                <a:sym typeface="Symbol" panose="05050102010706020507" pitchFamily="18" charset="2"/>
              </a:rPr>
              <a:t>Q</a:t>
            </a:r>
            <a:r>
              <a:rPr lang="en-US" altLang="en-US" dirty="0" smtClean="0">
                <a:sym typeface="Symbol" panose="05050102010706020507" pitchFamily="18" charset="2"/>
              </a:rPr>
              <a:t>, </a:t>
            </a:r>
            <a:r>
              <a:rPr lang="en-US" altLang="en-US" i="1" dirty="0" smtClean="0">
                <a:sym typeface="Symbol" panose="05050102010706020507" pitchFamily="18" charset="2"/>
              </a:rPr>
              <a:t></a:t>
            </a:r>
            <a:r>
              <a:rPr lang="en-US" altLang="en-US" dirty="0" smtClean="0">
                <a:sym typeface="Symbol" panose="05050102010706020507" pitchFamily="18" charset="2"/>
              </a:rPr>
              <a:t>, </a:t>
            </a:r>
            <a:r>
              <a:rPr lang="en-US" altLang="en-US" i="1" dirty="0" smtClean="0">
                <a:sym typeface="Symbol" panose="05050102010706020507" pitchFamily="18" charset="2"/>
              </a:rPr>
              <a:t>s</a:t>
            </a:r>
            <a:r>
              <a:rPr lang="en-US" altLang="en-US" dirty="0" smtClean="0">
                <a:sym typeface="Symbol" panose="05050102010706020507" pitchFamily="18" charset="2"/>
              </a:rPr>
              <a:t>, </a:t>
            </a:r>
            <a:r>
              <a:rPr lang="en-US" altLang="en-US" i="1" dirty="0" smtClean="0">
                <a:sym typeface="Symbol" panose="05050102010706020507" pitchFamily="18" charset="2"/>
              </a:rPr>
              <a:t>h</a:t>
            </a:r>
            <a:r>
              <a:rPr lang="en-US" altLang="en-US" dirty="0" smtClean="0"/>
              <a:t>), where</a:t>
            </a:r>
          </a:p>
          <a:p>
            <a:pPr lvl="1">
              <a:lnSpc>
                <a:spcPct val="90000"/>
              </a:lnSpc>
              <a:tabLst>
                <a:tab pos="1168400" algn="l"/>
              </a:tabLst>
            </a:pPr>
            <a:r>
              <a:rPr lang="en-US" altLang="en-US" dirty="0" smtClean="0">
                <a:sym typeface="Symbol" panose="05050102010706020507" pitchFamily="18" charset="2"/>
              </a:rPr>
              <a:t>	: Tape alphabet not containing </a:t>
            </a:r>
            <a:r>
              <a:rPr lang="en-US" altLang="en-US" i="1" dirty="0" smtClean="0">
                <a:sym typeface="Symbol" panose="05050102010706020507" pitchFamily="18" charset="2"/>
              </a:rPr>
              <a:t> </a:t>
            </a:r>
            <a:endParaRPr lang="en-US" altLang="en-US" dirty="0" smtClean="0">
              <a:sym typeface="Symbol" panose="05050102010706020507" pitchFamily="18" charset="2"/>
            </a:endParaRPr>
          </a:p>
          <a:p>
            <a:pPr lvl="1">
              <a:lnSpc>
                <a:spcPct val="90000"/>
              </a:lnSpc>
              <a:tabLst>
                <a:tab pos="1168400" algn="l"/>
              </a:tabLst>
            </a:pPr>
            <a:r>
              <a:rPr lang="en-US" altLang="en-US" i="1" dirty="0" smtClean="0">
                <a:sym typeface="Symbol" panose="05050102010706020507" pitchFamily="18" charset="2"/>
              </a:rPr>
              <a:t> 	</a:t>
            </a:r>
            <a:r>
              <a:rPr lang="en-US" altLang="en-US" dirty="0" smtClean="0">
                <a:sym typeface="Symbol" panose="05050102010706020507" pitchFamily="18" charset="2"/>
              </a:rPr>
              <a:t>: Blank symbol</a:t>
            </a:r>
          </a:p>
          <a:p>
            <a:pPr lvl="1">
              <a:lnSpc>
                <a:spcPct val="90000"/>
              </a:lnSpc>
              <a:tabLst>
                <a:tab pos="1168400" algn="l"/>
              </a:tabLst>
            </a:pPr>
            <a:r>
              <a:rPr lang="en-US" altLang="en-US" i="1" dirty="0" smtClean="0">
                <a:sym typeface="Symbol" panose="05050102010706020507" pitchFamily="18" charset="2"/>
              </a:rPr>
              <a:t>Q	</a:t>
            </a:r>
            <a:r>
              <a:rPr lang="en-US" altLang="en-US" dirty="0" smtClean="0">
                <a:sym typeface="Symbol" panose="05050102010706020507" pitchFamily="18" charset="2"/>
              </a:rPr>
              <a:t>: Set of states</a:t>
            </a:r>
          </a:p>
          <a:p>
            <a:pPr lvl="1">
              <a:lnSpc>
                <a:spcPct val="90000"/>
              </a:lnSpc>
              <a:tabLst>
                <a:tab pos="1168400" algn="l"/>
              </a:tabLst>
            </a:pPr>
            <a:r>
              <a:rPr lang="en-US" altLang="en-US" i="1" dirty="0" smtClean="0">
                <a:sym typeface="Symbol" panose="05050102010706020507" pitchFamily="18" charset="2"/>
              </a:rPr>
              <a:t> 	</a:t>
            </a:r>
            <a:r>
              <a:rPr lang="en-US" altLang="en-US" dirty="0" smtClean="0">
                <a:sym typeface="Symbol" panose="05050102010706020507" pitchFamily="18" charset="2"/>
              </a:rPr>
              <a:t>: Next-state function</a:t>
            </a:r>
          </a:p>
          <a:p>
            <a:pPr lvl="3">
              <a:lnSpc>
                <a:spcPct val="90000"/>
              </a:lnSpc>
              <a:buFontTx/>
              <a:buNone/>
              <a:tabLst>
                <a:tab pos="1168400" algn="l"/>
              </a:tabLst>
            </a:pPr>
            <a:r>
              <a:rPr lang="en-US" altLang="en-US" i="1" dirty="0" smtClean="0">
                <a:sym typeface="Symbol" panose="05050102010706020507" pitchFamily="18" charset="2"/>
              </a:rPr>
              <a:t> </a:t>
            </a:r>
            <a:r>
              <a:rPr lang="en-US" altLang="en-US" dirty="0" smtClean="0">
                <a:sym typeface="Symbol" panose="05050102010706020507" pitchFamily="18" charset="2"/>
              </a:rPr>
              <a:t>: (Q  (  {</a:t>
            </a:r>
            <a:r>
              <a:rPr lang="en-US" altLang="en-US" i="1" dirty="0" smtClean="0">
                <a:sym typeface="Symbol" panose="05050102010706020507" pitchFamily="18" charset="2"/>
              </a:rPr>
              <a:t></a:t>
            </a:r>
            <a:r>
              <a:rPr lang="en-US" altLang="en-US" dirty="0" smtClean="0">
                <a:sym typeface="Symbol" panose="05050102010706020507" pitchFamily="18" charset="2"/>
              </a:rPr>
              <a:t>})) </a:t>
            </a:r>
            <a:r>
              <a:rPr lang="en-US" altLang="en-US" dirty="0" smtClean="0">
                <a:sym typeface="Wingdings" panose="05000000000000000000" pitchFamily="2" charset="2"/>
              </a:rPr>
              <a:t> </a:t>
            </a:r>
            <a:r>
              <a:rPr lang="en-US" altLang="en-US" dirty="0" smtClean="0">
                <a:sym typeface="Symbol" panose="05050102010706020507" pitchFamily="18" charset="2"/>
              </a:rPr>
              <a:t>(Q  {</a:t>
            </a:r>
            <a:r>
              <a:rPr lang="en-US" altLang="en-US" i="1" dirty="0" smtClean="0">
                <a:sym typeface="Symbol" panose="05050102010706020507" pitchFamily="18" charset="2"/>
              </a:rPr>
              <a:t>h</a:t>
            </a:r>
            <a:r>
              <a:rPr lang="en-US" altLang="en-US" dirty="0" smtClean="0">
                <a:sym typeface="Symbol" panose="05050102010706020507" pitchFamily="18" charset="2"/>
              </a:rPr>
              <a:t>})  (  {</a:t>
            </a:r>
            <a:r>
              <a:rPr lang="en-US" altLang="en-US" i="1" dirty="0" smtClean="0">
                <a:sym typeface="Symbol" panose="05050102010706020507" pitchFamily="18" charset="2"/>
              </a:rPr>
              <a:t></a:t>
            </a:r>
            <a:r>
              <a:rPr lang="en-US" altLang="en-US" dirty="0" smtClean="0">
                <a:sym typeface="Symbol" panose="05050102010706020507" pitchFamily="18" charset="2"/>
              </a:rPr>
              <a:t>}){</a:t>
            </a:r>
            <a:r>
              <a:rPr lang="en-US" altLang="en-US" b="1" dirty="0" smtClean="0">
                <a:sym typeface="Symbol" panose="05050102010706020507" pitchFamily="18" charset="2"/>
              </a:rPr>
              <a:t>L</a:t>
            </a:r>
            <a:r>
              <a:rPr lang="en-US" altLang="en-US" dirty="0" smtClean="0">
                <a:sym typeface="Symbol" panose="05050102010706020507" pitchFamily="18" charset="2"/>
              </a:rPr>
              <a:t>, </a:t>
            </a:r>
            <a:r>
              <a:rPr lang="en-US" altLang="en-US" b="1" dirty="0" smtClean="0">
                <a:sym typeface="Symbol" panose="05050102010706020507" pitchFamily="18" charset="2"/>
              </a:rPr>
              <a:t>R</a:t>
            </a:r>
            <a:r>
              <a:rPr lang="en-US" altLang="en-US" dirty="0" smtClean="0">
                <a:sym typeface="Symbol" panose="05050102010706020507" pitchFamily="18" charset="2"/>
              </a:rPr>
              <a:t>}) </a:t>
            </a:r>
          </a:p>
          <a:p>
            <a:pPr lvl="1">
              <a:lnSpc>
                <a:spcPct val="90000"/>
              </a:lnSpc>
              <a:tabLst>
                <a:tab pos="1168400" algn="l"/>
              </a:tabLst>
            </a:pPr>
            <a:r>
              <a:rPr lang="en-US" altLang="en-US" i="1" dirty="0" smtClean="0">
                <a:sym typeface="Symbol" panose="05050102010706020507" pitchFamily="18" charset="2"/>
              </a:rPr>
              <a:t>s 	</a:t>
            </a:r>
            <a:r>
              <a:rPr lang="en-US" altLang="en-US" dirty="0" smtClean="0">
                <a:sym typeface="Symbol" panose="05050102010706020507" pitchFamily="18" charset="2"/>
              </a:rPr>
              <a:t>: Initial state</a:t>
            </a:r>
          </a:p>
          <a:p>
            <a:pPr lvl="1">
              <a:lnSpc>
                <a:spcPct val="90000"/>
              </a:lnSpc>
              <a:tabLst>
                <a:tab pos="1168400" algn="l"/>
              </a:tabLst>
            </a:pPr>
            <a:r>
              <a:rPr lang="en-US" altLang="en-US" i="1" dirty="0" smtClean="0">
                <a:sym typeface="Symbol" panose="05050102010706020507" pitchFamily="18" charset="2"/>
              </a:rPr>
              <a:t>h 	</a:t>
            </a:r>
            <a:r>
              <a:rPr lang="en-US" altLang="en-US" dirty="0" smtClean="0">
                <a:sym typeface="Symbol" panose="05050102010706020507" pitchFamily="18" charset="2"/>
              </a:rPr>
              <a:t>: Accepting halt state</a:t>
            </a:r>
          </a:p>
          <a:p>
            <a:pPr lvl="2">
              <a:lnSpc>
                <a:spcPct val="90000"/>
              </a:lnSpc>
              <a:tabLst>
                <a:tab pos="1168400" algn="l"/>
              </a:tabLst>
            </a:pPr>
            <a:r>
              <a:rPr lang="en-US" altLang="en-US" i="1" dirty="0" smtClean="0">
                <a:sym typeface="Symbol" panose="05050102010706020507" pitchFamily="18" charset="2"/>
              </a:rPr>
              <a:t>h</a:t>
            </a:r>
            <a:r>
              <a:rPr lang="en-US" altLang="en-US" dirty="0" smtClean="0">
                <a:sym typeface="Symbol" panose="05050102010706020507" pitchFamily="18" charset="2"/>
              </a:rPr>
              <a:t> </a:t>
            </a:r>
            <a:r>
              <a:rPr lang="en-US" altLang="en-US" i="1" dirty="0" smtClean="0">
                <a:sym typeface="Symbol" panose="05050102010706020507" pitchFamily="18" charset="2"/>
              </a:rPr>
              <a:t>Q</a:t>
            </a:r>
            <a:endParaRPr lang="en-US" altLang="en-US" dirty="0" smtClean="0">
              <a:sym typeface="Symbol" panose="05050102010706020507" pitchFamily="18" charset="2"/>
            </a:endParaRPr>
          </a:p>
          <a:p>
            <a:pPr lvl="2">
              <a:lnSpc>
                <a:spcPct val="90000"/>
              </a:lnSpc>
              <a:tabLst>
                <a:tab pos="1168400" algn="l"/>
              </a:tabLst>
            </a:pPr>
            <a:r>
              <a:rPr lang="en-US" altLang="en-US" dirty="0" smtClean="0">
                <a:sym typeface="Symbol" panose="05050102010706020507" pitchFamily="18" charset="2"/>
              </a:rPr>
              <a:t>TM cannot exit from</a:t>
            </a:r>
            <a:r>
              <a:rPr lang="en-US" altLang="en-US" i="1" dirty="0" smtClean="0">
                <a:sym typeface="Symbol" panose="05050102010706020507" pitchFamily="18" charset="2"/>
              </a:rPr>
              <a:t> h.</a:t>
            </a:r>
          </a:p>
        </p:txBody>
      </p:sp>
      <p:sp>
        <p:nvSpPr>
          <p:cNvPr id="31747" name="Rectangle 2"/>
          <p:cNvSpPr>
            <a:spLocks noGrp="1" noChangeArrowheads="1"/>
          </p:cNvSpPr>
          <p:nvPr>
            <p:ph type="title"/>
          </p:nvPr>
        </p:nvSpPr>
        <p:spPr>
          <a:xfrm>
            <a:off x="473075" y="857250"/>
            <a:ext cx="8077200" cy="641350"/>
          </a:xfrm>
        </p:spPr>
        <p:txBody>
          <a:bodyPr/>
          <a:lstStyle/>
          <a:p>
            <a:r>
              <a:rPr lang="en-US" altLang="en-US" smtClean="0"/>
              <a:t>The Standard Turing Machine</a:t>
            </a:r>
          </a:p>
        </p:txBody>
      </p:sp>
      <p:grpSp>
        <p:nvGrpSpPr>
          <p:cNvPr id="31748" name="Group 11"/>
          <p:cNvGrpSpPr>
            <a:grpSpLocks/>
          </p:cNvGrpSpPr>
          <p:nvPr/>
        </p:nvGrpSpPr>
        <p:grpSpPr bwMode="auto">
          <a:xfrm>
            <a:off x="6248400" y="3429000"/>
            <a:ext cx="2063750" cy="838200"/>
            <a:chOff x="3936" y="2160"/>
            <a:chExt cx="1300" cy="528"/>
          </a:xfrm>
        </p:grpSpPr>
        <p:sp>
          <p:nvSpPr>
            <p:cNvPr id="31750" name="Text Box 4"/>
            <p:cNvSpPr txBox="1">
              <a:spLocks noChangeArrowheads="1"/>
            </p:cNvSpPr>
            <p:nvPr/>
          </p:nvSpPr>
          <p:spPr bwMode="auto">
            <a:xfrm>
              <a:off x="3936" y="2160"/>
              <a:ext cx="3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Left</a:t>
              </a:r>
            </a:p>
          </p:txBody>
        </p:sp>
        <p:sp>
          <p:nvSpPr>
            <p:cNvPr id="31751" name="Text Box 6"/>
            <p:cNvSpPr txBox="1">
              <a:spLocks noChangeArrowheads="1"/>
            </p:cNvSpPr>
            <p:nvPr/>
          </p:nvSpPr>
          <p:spPr bwMode="auto">
            <a:xfrm>
              <a:off x="4800" y="2160"/>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Right</a:t>
              </a:r>
            </a:p>
          </p:txBody>
        </p:sp>
        <p:sp>
          <p:nvSpPr>
            <p:cNvPr id="31752" name="Line 7"/>
            <p:cNvSpPr>
              <a:spLocks noChangeShapeType="1"/>
            </p:cNvSpPr>
            <p:nvPr/>
          </p:nvSpPr>
          <p:spPr bwMode="auto">
            <a:xfrm flipH="1" flipV="1">
              <a:off x="4128" y="2400"/>
              <a:ext cx="384"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n-US"/>
            </a:p>
          </p:txBody>
        </p:sp>
        <p:sp>
          <p:nvSpPr>
            <p:cNvPr id="31753" name="Line 9"/>
            <p:cNvSpPr>
              <a:spLocks noChangeShapeType="1"/>
            </p:cNvSpPr>
            <p:nvPr/>
          </p:nvSpPr>
          <p:spPr bwMode="auto">
            <a:xfrm flipV="1">
              <a:off x="4752" y="2400"/>
              <a:ext cx="24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n-US"/>
            </a:p>
          </p:txBody>
        </p:sp>
      </p:grpSp>
      <p:sp>
        <p:nvSpPr>
          <p:cNvPr id="11" name="Slide Number Placeholder 10"/>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7FE337-3B78-4C2E-A418-2FD99EFF20DC}" type="slidenum">
              <a:rPr lang="en-US" altLang="en-US">
                <a:solidFill>
                  <a:srgbClr val="FFFF99"/>
                </a:solidFill>
                <a:latin typeface="Times New Roman" panose="02020603050405020304" pitchFamily="18" charset="0"/>
              </a:rPr>
              <a:pPr eaLnBrk="1" hangingPunct="1"/>
              <a:t>31</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3075" y="857250"/>
            <a:ext cx="8077200" cy="641350"/>
          </a:xfrm>
        </p:spPr>
        <p:txBody>
          <a:bodyPr/>
          <a:lstStyle/>
          <a:p>
            <a:r>
              <a:rPr lang="en-US" altLang="en-US" smtClean="0"/>
              <a:t>The Standard Turing Machine</a:t>
            </a:r>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6838" y="2209800"/>
            <a:ext cx="6329362"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A1D877-998A-41DB-8678-A21AD1EF28F7}" type="slidenum">
              <a:rPr lang="en-US" altLang="en-US">
                <a:solidFill>
                  <a:srgbClr val="FFFF99"/>
                </a:solidFill>
                <a:latin typeface="Times New Roman" panose="02020603050405020304" pitchFamily="18" charset="0"/>
              </a:rPr>
              <a:pPr eaLnBrk="1" hangingPunct="1"/>
              <a:t>32</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73075" y="857250"/>
            <a:ext cx="8077200" cy="641350"/>
          </a:xfrm>
        </p:spPr>
        <p:txBody>
          <a:bodyPr/>
          <a:lstStyle/>
          <a:p>
            <a:r>
              <a:rPr lang="en-US" altLang="en-US" smtClean="0"/>
              <a:t>The Standard Turing Machine</a:t>
            </a:r>
          </a:p>
        </p:txBody>
      </p:sp>
      <p:sp>
        <p:nvSpPr>
          <p:cNvPr id="33795" name="Rectangle 3"/>
          <p:cNvSpPr>
            <a:spLocks noGrp="1" noChangeArrowheads="1"/>
          </p:cNvSpPr>
          <p:nvPr>
            <p:ph type="body" idx="1"/>
          </p:nvPr>
        </p:nvSpPr>
        <p:spPr>
          <a:xfrm>
            <a:off x="457200" y="1447800"/>
            <a:ext cx="8305800" cy="4876800"/>
          </a:xfrm>
        </p:spPr>
        <p:txBody>
          <a:bodyPr/>
          <a:lstStyle/>
          <a:p>
            <a:r>
              <a:rPr lang="en-US" altLang="en-US" sz="2800" smtClean="0"/>
              <a:t>If M is in state q with letter a under the tape head and </a:t>
            </a:r>
            <a:r>
              <a:rPr lang="en-US" altLang="en-US" sz="2800" smtClean="0">
                <a:sym typeface="Symbol" panose="05050102010706020507" pitchFamily="18" charset="2"/>
              </a:rPr>
              <a:t>(q, a) = (q’, a’, </a:t>
            </a:r>
            <a:r>
              <a:rPr lang="en-US" altLang="en-US" sz="2800" b="1" smtClean="0">
                <a:sym typeface="Symbol" panose="05050102010706020507" pitchFamily="18" charset="2"/>
              </a:rPr>
              <a:t>C</a:t>
            </a:r>
            <a:r>
              <a:rPr lang="en-US" altLang="en-US" sz="2800" smtClean="0">
                <a:sym typeface="Symbol" panose="05050102010706020507" pitchFamily="18" charset="2"/>
              </a:rPr>
              <a:t>), its control unit enters state q’, writes a’, and moves the head left, if possible, or right if C is L or R, respectively.</a:t>
            </a:r>
          </a:p>
          <a:p>
            <a:r>
              <a:rPr lang="en-US" altLang="en-US" sz="2800" smtClean="0">
                <a:sym typeface="Symbol" panose="05050102010706020507" pitchFamily="18" charset="2"/>
              </a:rPr>
              <a:t>The TM M accepts the input string w  </a:t>
            </a:r>
            <a:r>
              <a:rPr lang="en-US" altLang="en-US" sz="2800" baseline="30000" smtClean="0">
                <a:sym typeface="Symbol" panose="05050102010706020507" pitchFamily="18" charset="2"/>
              </a:rPr>
              <a:t>*</a:t>
            </a:r>
            <a:r>
              <a:rPr lang="en-US" altLang="en-US" sz="2800" smtClean="0">
                <a:sym typeface="Symbol" panose="05050102010706020507" pitchFamily="18" charset="2"/>
              </a:rPr>
              <a:t> if when started in state s with w placed left-adjusted on its otherwise blank tape, the last state entered by M is h.</a:t>
            </a:r>
          </a:p>
          <a:p>
            <a:pPr lvl="1"/>
            <a:r>
              <a:rPr lang="en-US" altLang="en-US" sz="2400" smtClean="0">
                <a:sym typeface="Symbol" panose="05050102010706020507" pitchFamily="18" charset="2"/>
              </a:rPr>
              <a:t>If M has other halting states, these are rejecting states. </a:t>
            </a:r>
          </a:p>
          <a:p>
            <a:pPr lvl="1"/>
            <a:r>
              <a:rPr lang="en-US" altLang="en-US" sz="2400" smtClean="0">
                <a:sym typeface="Symbol" panose="05050102010706020507" pitchFamily="18" charset="2"/>
              </a:rPr>
              <a:t>M may not halt on certain input</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77CC28-F36D-4E35-B5A9-AF249F70C07C}" type="slidenum">
              <a:rPr lang="en-US" altLang="en-US">
                <a:solidFill>
                  <a:srgbClr val="FFFF99"/>
                </a:solidFill>
                <a:latin typeface="Times New Roman" panose="02020603050405020304" pitchFamily="18" charset="0"/>
              </a:rPr>
              <a:pPr eaLnBrk="1" hangingPunct="1"/>
              <a:t>33</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GB" dirty="0" smtClean="0"/>
              <a:t>Input </a:t>
            </a:r>
            <a:r>
              <a:rPr lang="en-GB" dirty="0"/>
              <a:t>= “</a:t>
            </a:r>
            <a:r>
              <a:rPr lang="en-GB" dirty="0" err="1"/>
              <a:t>aaaabb</a:t>
            </a:r>
            <a:r>
              <a:rPr lang="en-GB" dirty="0"/>
              <a:t>”</a:t>
            </a:r>
          </a:p>
          <a:p>
            <a:r>
              <a:rPr lang="en-GB" dirty="0"/>
              <a:t>What is the output for this input?</a:t>
            </a:r>
          </a:p>
          <a:p>
            <a:endParaRPr lang="en-US" dirty="0"/>
          </a:p>
        </p:txBody>
      </p:sp>
      <p:graphicFrame>
        <p:nvGraphicFramePr>
          <p:cNvPr id="4" name="Group 37"/>
          <p:cNvGraphicFramePr>
            <a:graphicFrameLocks/>
          </p:cNvGraphicFramePr>
          <p:nvPr>
            <p:extLst>
              <p:ext uri="{D42A27DB-BD31-4B8C-83A1-F6EECF244321}">
                <p14:modId xmlns:p14="http://schemas.microsoft.com/office/powerpoint/2010/main" val="3882622545"/>
              </p:ext>
            </p:extLst>
          </p:nvPr>
        </p:nvGraphicFramePr>
        <p:xfrm>
          <a:off x="684212" y="1556792"/>
          <a:ext cx="7632203" cy="3044100"/>
        </p:xfrm>
        <a:graphic>
          <a:graphicData uri="http://schemas.openxmlformats.org/drawingml/2006/table">
            <a:tbl>
              <a:tblPr/>
              <a:tblGrid>
                <a:gridCol w="1511524"/>
                <a:gridCol w="1872208"/>
                <a:gridCol w="4248471"/>
              </a:tblGrid>
              <a:tr h="936104">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current state (</a:t>
                      </a:r>
                      <a:r>
                        <a:rPr kumimoji="0" lang="en-GB" sz="2600" b="0" i="0" u="none" strike="noStrike" cap="none" normalizeH="0" baseline="0" dirty="0" err="1" smtClean="0">
                          <a:ln>
                            <a:noFill/>
                          </a:ln>
                          <a:solidFill>
                            <a:schemeClr val="tx1"/>
                          </a:solidFill>
                          <a:effectLst/>
                          <a:latin typeface="Times New Roman" pitchFamily="18" charset="0"/>
                        </a:rPr>
                        <a:t>cs</a:t>
                      </a:r>
                      <a:r>
                        <a:rPr kumimoji="0" lang="en-GB" sz="2600" b="0" i="0" u="none" strike="noStrike" cap="none" normalizeH="0" baseline="0" dirty="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read symbol (</a:t>
                      </a:r>
                      <a:r>
                        <a:rPr kumimoji="0" lang="en-GB" sz="2600" b="0" i="0" u="none" strike="noStrike" cap="none" normalizeH="0" baseline="0" dirty="0" err="1" smtClean="0">
                          <a:ln>
                            <a:noFill/>
                          </a:ln>
                          <a:solidFill>
                            <a:schemeClr val="tx1"/>
                          </a:solidFill>
                          <a:effectLst/>
                          <a:latin typeface="Times New Roman" pitchFamily="18" charset="0"/>
                        </a:rPr>
                        <a:t>rs</a:t>
                      </a:r>
                      <a:r>
                        <a:rPr kumimoji="0" lang="en-GB" sz="2600" b="0"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dirty="0" smtClean="0">
                          <a:ln>
                            <a:noFill/>
                          </a:ln>
                          <a:solidFill>
                            <a:schemeClr val="tx1"/>
                          </a:solidFill>
                          <a:effectLst/>
                          <a:latin typeface="Times New Roman" pitchFamily="18" charset="0"/>
                          <a:cs typeface="Times New Roman" pitchFamily="18" charset="0"/>
                        </a:rPr>
                        <a:t>δ</a:t>
                      </a: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600" b="0" i="0" u="none" strike="noStrike" cap="none" normalizeH="0" baseline="0" dirty="0" err="1" smtClean="0">
                          <a:ln>
                            <a:noFill/>
                          </a:ln>
                          <a:solidFill>
                            <a:schemeClr val="tx1"/>
                          </a:solidFill>
                          <a:effectLst/>
                          <a:latin typeface="Times New Roman" pitchFamily="18" charset="0"/>
                          <a:cs typeface="Times New Roman" pitchFamily="18" charset="0"/>
                        </a:rPr>
                        <a:t>cs,rs</a:t>
                      </a: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GB" sz="2600" b="0" i="0" u="none" strike="noStrike" cap="none" normalizeH="0" baseline="0" dirty="0" smtClean="0">
                          <a:ln>
                            <a:noFill/>
                          </a:ln>
                          <a:solidFill>
                            <a:schemeClr val="tx1"/>
                          </a:solidFill>
                          <a:effectLst/>
                          <a:latin typeface="Times New Roman" pitchFamily="18" charset="0"/>
                          <a:cs typeface="Times New Roman" pitchFamily="18" charset="0"/>
                        </a:rPr>
                        <a:t>(next state, write symbol, moving direction)</a:t>
                      </a:r>
                      <a:endParaRPr kumimoji="0" lang="el-GR" sz="2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99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S</a:t>
                      </a:r>
                      <a:r>
                        <a:rPr kumimoji="0" lang="en-GB" sz="2600" b="0" i="0" u="none" strike="noStrike" cap="none" normalizeH="0" baseline="-25000" dirty="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(halt, a, stop)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99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S</a:t>
                      </a:r>
                      <a:r>
                        <a:rPr kumimoji="0" lang="en-GB" sz="2600" b="0" i="0" u="none" strike="noStrike" cap="none" normalizeH="0" baseline="-25000" dirty="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(S</a:t>
                      </a:r>
                      <a:r>
                        <a:rPr kumimoji="0" lang="en-GB" sz="2600" b="0" i="0" u="none" strike="noStrike" cap="none" normalizeH="0" baseline="-25000" dirty="0" smtClean="0">
                          <a:ln>
                            <a:noFill/>
                          </a:ln>
                          <a:solidFill>
                            <a:schemeClr val="tx1"/>
                          </a:solidFill>
                          <a:effectLst/>
                          <a:latin typeface="Times New Roman" pitchFamily="18" charset="0"/>
                        </a:rPr>
                        <a:t>1 </a:t>
                      </a:r>
                      <a:r>
                        <a:rPr kumimoji="0" lang="en-GB" sz="2600" b="0" i="0" u="none" strike="noStrike" cap="none" normalizeH="0" baseline="0" dirty="0" smtClean="0">
                          <a:ln>
                            <a:noFill/>
                          </a:ln>
                          <a:solidFill>
                            <a:schemeClr val="tx1"/>
                          </a:solidFill>
                          <a:effectLst/>
                          <a:latin typeface="Times New Roman" pitchFamily="18" charset="0"/>
                        </a:rPr>
                        <a:t>, a, right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99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S</a:t>
                      </a:r>
                      <a:r>
                        <a:rPr kumimoji="0" lang="en-GB" sz="2600" b="0" i="0" u="none" strike="noStrike" cap="none" normalizeH="0" baseline="-25000" dirty="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(halt, b, stop)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99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S</a:t>
                      </a:r>
                      <a:r>
                        <a:rPr kumimoji="0" lang="en-GB" sz="2600" b="0" i="0" u="none" strike="noStrike" cap="none" normalizeH="0" baseline="-25000" dirty="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GB" sz="2600" b="0" i="0" u="none" strike="noStrike" cap="none" normalizeH="0" baseline="0" dirty="0" smtClean="0">
                          <a:ln>
                            <a:noFill/>
                          </a:ln>
                          <a:solidFill>
                            <a:schemeClr val="tx1"/>
                          </a:solidFill>
                          <a:effectLst/>
                          <a:latin typeface="Times New Roman" pitchFamily="18" charset="0"/>
                        </a:rPr>
                        <a:t>(S</a:t>
                      </a:r>
                      <a:r>
                        <a:rPr kumimoji="0" lang="en-GB" sz="2600" b="0" i="0" u="none" strike="noStrike" cap="none" normalizeH="0" baseline="-25000" dirty="0" smtClean="0">
                          <a:ln>
                            <a:noFill/>
                          </a:ln>
                          <a:solidFill>
                            <a:schemeClr val="tx1"/>
                          </a:solidFill>
                          <a:effectLst/>
                          <a:latin typeface="Times New Roman" pitchFamily="18" charset="0"/>
                        </a:rPr>
                        <a:t>0 </a:t>
                      </a:r>
                      <a:r>
                        <a:rPr kumimoji="0" lang="en-GB" sz="2600" b="0" i="0" u="none" strike="noStrike" cap="none" normalizeH="0" baseline="0" dirty="0" smtClean="0">
                          <a:ln>
                            <a:noFill/>
                          </a:ln>
                          <a:solidFill>
                            <a:schemeClr val="tx1"/>
                          </a:solidFill>
                          <a:effectLst/>
                          <a:latin typeface="Times New Roman" pitchFamily="18" charset="0"/>
                        </a:rPr>
                        <a:t>, a, right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12809977"/>
      </p:ext>
    </p:extLst>
  </p:cSld>
  <p:clrMapOvr>
    <a:masterClrMapping/>
  </p:clrMapOvr>
  <p:transition>
    <p:split orient="ver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73075" y="857250"/>
            <a:ext cx="8077200" cy="641350"/>
          </a:xfrm>
        </p:spPr>
        <p:txBody>
          <a:bodyPr/>
          <a:lstStyle/>
          <a:p>
            <a:r>
              <a:rPr lang="en-US" altLang="en-US" smtClean="0"/>
              <a:t>The Standard Turing Machine</a:t>
            </a:r>
          </a:p>
        </p:txBody>
      </p:sp>
      <p:sp>
        <p:nvSpPr>
          <p:cNvPr id="34819" name="Rectangle 3"/>
          <p:cNvSpPr>
            <a:spLocks noGrp="1" noChangeArrowheads="1"/>
          </p:cNvSpPr>
          <p:nvPr>
            <p:ph type="body" idx="1"/>
          </p:nvPr>
        </p:nvSpPr>
        <p:spPr>
          <a:xfrm>
            <a:off x="495300" y="1571625"/>
            <a:ext cx="8064500" cy="5000625"/>
          </a:xfrm>
        </p:spPr>
        <p:txBody>
          <a:bodyPr/>
          <a:lstStyle/>
          <a:p>
            <a:pPr>
              <a:lnSpc>
                <a:spcPct val="80000"/>
              </a:lnSpc>
            </a:pPr>
            <a:r>
              <a:rPr lang="en-US" altLang="en-US" sz="2800" smtClean="0">
                <a:sym typeface="Symbol" panose="05050102010706020507" pitchFamily="18" charset="2"/>
              </a:rPr>
              <a:t>The TM M accepts the language L(M) consisting of all strings accepted by M.</a:t>
            </a:r>
          </a:p>
          <a:p>
            <a:pPr>
              <a:lnSpc>
                <a:spcPct val="80000"/>
              </a:lnSpc>
            </a:pPr>
            <a:r>
              <a:rPr lang="en-US" altLang="en-US" sz="2800" smtClean="0">
                <a:sym typeface="Symbol" panose="05050102010706020507" pitchFamily="18" charset="2"/>
              </a:rPr>
              <a:t>If a TM M halts on all inputs, we say that M recognizes the language that it accepts.</a:t>
            </a:r>
          </a:p>
          <a:p>
            <a:pPr lvl="1">
              <a:lnSpc>
                <a:spcPct val="80000"/>
              </a:lnSpc>
            </a:pPr>
            <a:r>
              <a:rPr lang="en-US" altLang="en-US" sz="2400" smtClean="0">
                <a:sym typeface="Symbol" panose="05050102010706020507" pitchFamily="18" charset="2"/>
              </a:rPr>
              <a:t>For simplicity, we assume that when M halts for language acceptance, M writes 1 in its first tape cell if its input string is accepted and 0 otherwise.</a:t>
            </a:r>
          </a:p>
          <a:p>
            <a:pPr lvl="1">
              <a:lnSpc>
                <a:spcPct val="80000"/>
              </a:lnSpc>
            </a:pPr>
            <a:r>
              <a:rPr lang="en-US" altLang="en-US" sz="2400" smtClean="0">
                <a:sym typeface="Symbol" panose="05050102010706020507" pitchFamily="18" charset="2"/>
              </a:rPr>
              <a:t>The language L is called decidable or recursive.</a:t>
            </a:r>
          </a:p>
          <a:p>
            <a:pPr>
              <a:lnSpc>
                <a:spcPct val="80000"/>
              </a:lnSpc>
            </a:pPr>
            <a:r>
              <a:rPr lang="en-US" altLang="en-US" sz="2800" smtClean="0">
                <a:sym typeface="Symbol" panose="05050102010706020507" pitchFamily="18" charset="2"/>
              </a:rPr>
              <a:t>Languages accepted by M are called recursively enumerable</a:t>
            </a:r>
          </a:p>
          <a:p>
            <a:pPr>
              <a:lnSpc>
                <a:spcPct val="80000"/>
              </a:lnSpc>
            </a:pPr>
            <a:r>
              <a:rPr lang="en-US" altLang="en-US" sz="2800" smtClean="0"/>
              <a:t>If a TM M halts on all inputs, it implements an algorithm.</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E08527-A2E8-4AB4-B40C-CA403C590EFD}" type="slidenum">
              <a:rPr lang="en-US" altLang="en-US">
                <a:solidFill>
                  <a:srgbClr val="FFFF99"/>
                </a:solidFill>
                <a:latin typeface="Times New Roman" panose="02020603050405020304" pitchFamily="18" charset="0"/>
              </a:rPr>
              <a:pPr eaLnBrk="1" hangingPunct="1"/>
              <a:t>35</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73075" y="857250"/>
            <a:ext cx="8077200" cy="641350"/>
          </a:xfrm>
        </p:spPr>
        <p:txBody>
          <a:bodyPr/>
          <a:lstStyle/>
          <a:p>
            <a:r>
              <a:rPr lang="en-US" altLang="en-US" smtClean="0"/>
              <a:t>The Standard Turing Machine</a:t>
            </a:r>
          </a:p>
        </p:txBody>
      </p:sp>
      <p:sp>
        <p:nvSpPr>
          <p:cNvPr id="35843" name="Rectangle 3"/>
          <p:cNvSpPr>
            <a:spLocks noGrp="1" noChangeArrowheads="1"/>
          </p:cNvSpPr>
          <p:nvPr>
            <p:ph type="body" idx="1"/>
          </p:nvPr>
        </p:nvSpPr>
        <p:spPr>
          <a:xfrm>
            <a:off x="495300" y="1571625"/>
            <a:ext cx="8064500" cy="5000625"/>
          </a:xfrm>
        </p:spPr>
        <p:txBody>
          <a:bodyPr/>
          <a:lstStyle/>
          <a:p>
            <a:r>
              <a:rPr lang="en-US" altLang="en-US" sz="2800" smtClean="0"/>
              <a:t>The function computed by a TM M on input string w is the string z written leftmost on the non-blank portion of the tape after halting</a:t>
            </a:r>
          </a:p>
          <a:p>
            <a:pPr lvl="1"/>
            <a:r>
              <a:rPr lang="en-US" altLang="en-US" sz="2400" smtClean="0"/>
              <a:t>It is called partial if M fails to halt on some input strings and complete otherwise</a:t>
            </a:r>
          </a:p>
          <a:p>
            <a:r>
              <a:rPr lang="en-US" altLang="en-US" sz="2800" smtClean="0"/>
              <a:t>If TM M is used for language acceptance, it accepts w by halting in the accepting state h.  If TM M is used for computation, the result of a computation on input w is the string z that remains on the non-blank portion of its tape.</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0162E2-DA89-4834-9CC9-0923C31B4601}" type="slidenum">
              <a:rPr lang="en-US" altLang="en-US">
                <a:solidFill>
                  <a:srgbClr val="FFFF99"/>
                </a:solidFill>
                <a:latin typeface="Times New Roman" panose="02020603050405020304" pitchFamily="18" charset="0"/>
              </a:rPr>
              <a:pPr eaLnBrk="1" hangingPunct="1"/>
              <a:t>36</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 Acceptors vs. Deciders</a:t>
            </a:r>
          </a:p>
        </p:txBody>
      </p:sp>
      <p:sp>
        <p:nvSpPr>
          <p:cNvPr id="3" name="Content Placeholder 2"/>
          <p:cNvSpPr>
            <a:spLocks noGrp="1"/>
          </p:cNvSpPr>
          <p:nvPr>
            <p:ph idx="1"/>
          </p:nvPr>
        </p:nvSpPr>
        <p:spPr>
          <a:xfrm>
            <a:off x="323528" y="1457100"/>
            <a:ext cx="8064500" cy="5000660"/>
          </a:xfrm>
        </p:spPr>
        <p:txBody>
          <a:bodyPr>
            <a:normAutofit fontScale="92500" lnSpcReduction="10000"/>
          </a:bodyPr>
          <a:lstStyle/>
          <a:p>
            <a:pPr marL="533400" indent="-533400">
              <a:lnSpc>
                <a:spcPct val="90000"/>
              </a:lnSpc>
              <a:spcBef>
                <a:spcPct val="0"/>
              </a:spcBef>
              <a:buClrTx/>
              <a:buSzTx/>
              <a:buNone/>
            </a:pPr>
            <a:r>
              <a:rPr lang="en-US" dirty="0"/>
              <a:t>Three possibilities occur on a given input </a:t>
            </a:r>
            <a:r>
              <a:rPr lang="en-US" i="1" dirty="0"/>
              <a:t>w </a:t>
            </a:r>
            <a:r>
              <a:rPr lang="en-US" dirty="0"/>
              <a:t>:</a:t>
            </a:r>
          </a:p>
          <a:p>
            <a:pPr marL="533400" indent="-533400">
              <a:lnSpc>
                <a:spcPct val="90000"/>
              </a:lnSpc>
              <a:spcBef>
                <a:spcPct val="0"/>
              </a:spcBef>
              <a:buClrTx/>
              <a:buSzTx/>
              <a:buFontTx/>
              <a:buAutoNum type="arabicPeriod"/>
            </a:pPr>
            <a:r>
              <a:rPr lang="en-US" dirty="0"/>
              <a:t>The TM </a:t>
            </a:r>
            <a:r>
              <a:rPr lang="en-US" i="1" dirty="0"/>
              <a:t>M </a:t>
            </a:r>
            <a:r>
              <a:rPr lang="en-US" dirty="0"/>
              <a:t>eventually enters </a:t>
            </a:r>
            <a:r>
              <a:rPr lang="en-US" i="1" dirty="0" smtClean="0"/>
              <a:t>h (</a:t>
            </a:r>
            <a:r>
              <a:rPr lang="en-US" i="1" dirty="0" smtClean="0">
                <a:solidFill>
                  <a:srgbClr val="C00000"/>
                </a:solidFill>
              </a:rPr>
              <a:t>accepting</a:t>
            </a:r>
            <a:r>
              <a:rPr lang="en-US" i="1" dirty="0" smtClean="0"/>
              <a:t>)</a:t>
            </a:r>
            <a:r>
              <a:rPr lang="en-US" dirty="0" smtClean="0"/>
              <a:t> </a:t>
            </a:r>
            <a:r>
              <a:rPr lang="en-US" dirty="0"/>
              <a:t>and therefore halts and accepts.  (</a:t>
            </a:r>
            <a:r>
              <a:rPr lang="en-US" i="1" dirty="0"/>
              <a:t>w </a:t>
            </a:r>
            <a:r>
              <a:rPr lang="en-US" dirty="0">
                <a:sym typeface="Symbol" pitchFamily="18" charset="2"/>
              </a:rPr>
              <a:t> </a:t>
            </a:r>
            <a:r>
              <a:rPr lang="en-US" i="1" dirty="0">
                <a:sym typeface="Symbol" pitchFamily="18" charset="2"/>
              </a:rPr>
              <a:t>L</a:t>
            </a:r>
            <a:r>
              <a:rPr lang="en-US" dirty="0">
                <a:sym typeface="Symbol" pitchFamily="18" charset="2"/>
              </a:rPr>
              <a:t>(</a:t>
            </a:r>
            <a:r>
              <a:rPr lang="en-US" i="1" dirty="0">
                <a:sym typeface="Symbol" pitchFamily="18" charset="2"/>
              </a:rPr>
              <a:t>M</a:t>
            </a:r>
            <a:r>
              <a:rPr lang="en-US" dirty="0">
                <a:sym typeface="Symbol" pitchFamily="18" charset="2"/>
              </a:rPr>
              <a:t>) )</a:t>
            </a:r>
            <a:endParaRPr lang="en-US" dirty="0"/>
          </a:p>
          <a:p>
            <a:pPr marL="533400" indent="-533400">
              <a:lnSpc>
                <a:spcPct val="90000"/>
              </a:lnSpc>
              <a:spcBef>
                <a:spcPct val="0"/>
              </a:spcBef>
              <a:buClrTx/>
              <a:buSzTx/>
              <a:buFontTx/>
              <a:buAutoNum type="arabicPeriod"/>
            </a:pPr>
            <a:r>
              <a:rPr lang="en-US" dirty="0"/>
              <a:t>The TM </a:t>
            </a:r>
            <a:r>
              <a:rPr lang="en-US" i="1" dirty="0"/>
              <a:t>M </a:t>
            </a:r>
            <a:r>
              <a:rPr lang="en-US" dirty="0"/>
              <a:t>eventually enters </a:t>
            </a:r>
            <a:r>
              <a:rPr lang="en-US" i="1" dirty="0" smtClean="0"/>
              <a:t>h (</a:t>
            </a:r>
            <a:r>
              <a:rPr lang="en-US" i="1" dirty="0" smtClean="0">
                <a:solidFill>
                  <a:srgbClr val="C00000"/>
                </a:solidFill>
              </a:rPr>
              <a:t>rejecting</a:t>
            </a:r>
            <a:r>
              <a:rPr lang="en-US" i="1" dirty="0" smtClean="0"/>
              <a:t>)</a:t>
            </a:r>
            <a:r>
              <a:rPr lang="en-US" baseline="-30000" dirty="0" smtClean="0"/>
              <a:t> </a:t>
            </a:r>
            <a:r>
              <a:rPr lang="en-US" i="1" dirty="0"/>
              <a:t>or</a:t>
            </a:r>
            <a:r>
              <a:rPr lang="en-US" b="1" dirty="0"/>
              <a:t> </a:t>
            </a:r>
            <a:r>
              <a:rPr lang="en-US" dirty="0"/>
              <a:t>crashes somewhere.  </a:t>
            </a:r>
            <a:r>
              <a:rPr lang="en-US" i="1" dirty="0"/>
              <a:t>M </a:t>
            </a:r>
            <a:r>
              <a:rPr lang="en-US" b="1" i="1" dirty="0"/>
              <a:t>rejects</a:t>
            </a:r>
            <a:r>
              <a:rPr lang="en-US" dirty="0"/>
              <a:t> </a:t>
            </a:r>
            <a:r>
              <a:rPr lang="en-US" i="1" dirty="0"/>
              <a:t>w </a:t>
            </a:r>
            <a:r>
              <a:rPr lang="en-US" dirty="0"/>
              <a:t>. (</a:t>
            </a:r>
            <a:r>
              <a:rPr lang="en-US" i="1" dirty="0"/>
              <a:t>w </a:t>
            </a:r>
            <a:r>
              <a:rPr lang="en-US" dirty="0">
                <a:sym typeface="Symbol" pitchFamily="18" charset="2"/>
              </a:rPr>
              <a:t></a:t>
            </a:r>
            <a:r>
              <a:rPr lang="en-US" i="1" dirty="0"/>
              <a:t> </a:t>
            </a:r>
            <a:r>
              <a:rPr lang="en-US" i="1" dirty="0">
                <a:sym typeface="Symbol" pitchFamily="18" charset="2"/>
              </a:rPr>
              <a:t>L</a:t>
            </a:r>
            <a:r>
              <a:rPr lang="en-US" dirty="0">
                <a:sym typeface="Symbol" pitchFamily="18" charset="2"/>
              </a:rPr>
              <a:t>(</a:t>
            </a:r>
            <a:r>
              <a:rPr lang="en-US" i="1" dirty="0">
                <a:sym typeface="Symbol" pitchFamily="18" charset="2"/>
              </a:rPr>
              <a:t>M</a:t>
            </a:r>
            <a:r>
              <a:rPr lang="en-US" dirty="0">
                <a:sym typeface="Symbol" pitchFamily="18" charset="2"/>
              </a:rPr>
              <a:t>) )</a:t>
            </a:r>
            <a:endParaRPr lang="en-US" dirty="0"/>
          </a:p>
          <a:p>
            <a:pPr marL="533400" indent="-533400">
              <a:lnSpc>
                <a:spcPct val="90000"/>
              </a:lnSpc>
              <a:spcBef>
                <a:spcPct val="0"/>
              </a:spcBef>
              <a:buClrTx/>
              <a:buSzTx/>
              <a:buFontTx/>
              <a:buAutoNum type="arabicPeriod"/>
            </a:pPr>
            <a:r>
              <a:rPr lang="en-US" dirty="0"/>
              <a:t>Neither occurs!  </a:t>
            </a:r>
            <a:r>
              <a:rPr lang="en-US" dirty="0" smtClean="0"/>
              <a:t>i.e</a:t>
            </a:r>
            <a:r>
              <a:rPr lang="en-US" dirty="0"/>
              <a:t>., </a:t>
            </a:r>
            <a:r>
              <a:rPr lang="en-US" i="1" dirty="0">
                <a:solidFill>
                  <a:srgbClr val="C00000"/>
                </a:solidFill>
              </a:rPr>
              <a:t>M</a:t>
            </a:r>
            <a:r>
              <a:rPr lang="en-US" dirty="0">
                <a:solidFill>
                  <a:srgbClr val="C00000"/>
                </a:solidFill>
              </a:rPr>
              <a:t> never halts </a:t>
            </a:r>
            <a:r>
              <a:rPr lang="en-US" dirty="0"/>
              <a:t>its computation and is caught up in an </a:t>
            </a:r>
            <a:r>
              <a:rPr lang="en-US" b="1" i="1" dirty="0"/>
              <a:t>infinite loop</a:t>
            </a:r>
            <a:r>
              <a:rPr lang="en-US" dirty="0"/>
              <a:t>, never reaching </a:t>
            </a:r>
            <a:r>
              <a:rPr lang="en-US" i="1" dirty="0"/>
              <a:t>h (accepting)</a:t>
            </a:r>
            <a:r>
              <a:rPr lang="en-US" baseline="-30000" dirty="0" smtClean="0"/>
              <a:t> </a:t>
            </a:r>
            <a:r>
              <a:rPr lang="en-US" dirty="0"/>
              <a:t>or </a:t>
            </a:r>
            <a:r>
              <a:rPr lang="en-US" i="1" dirty="0"/>
              <a:t>h (rejecting)</a:t>
            </a:r>
            <a:r>
              <a:rPr lang="en-US" baseline="-30000" dirty="0"/>
              <a:t> </a:t>
            </a:r>
            <a:r>
              <a:rPr lang="en-US" dirty="0" smtClean="0"/>
              <a:t>.</a:t>
            </a:r>
            <a:r>
              <a:rPr lang="en-US" dirty="0"/>
              <a:t>  In this case </a:t>
            </a:r>
            <a:r>
              <a:rPr lang="en-US" i="1" dirty="0"/>
              <a:t>w </a:t>
            </a:r>
            <a:r>
              <a:rPr lang="en-US" dirty="0"/>
              <a:t>is neither accepted nor rejected. However, any string not explicitly accepted is considered to be </a:t>
            </a:r>
            <a:r>
              <a:rPr lang="en-US" dirty="0">
                <a:solidFill>
                  <a:srgbClr val="C00000"/>
                </a:solidFill>
              </a:rPr>
              <a:t>outside the accepted language</a:t>
            </a:r>
            <a:r>
              <a:rPr lang="en-US" dirty="0"/>
              <a:t>. (</a:t>
            </a:r>
            <a:r>
              <a:rPr lang="en-US" i="1" dirty="0"/>
              <a:t>w </a:t>
            </a:r>
            <a:r>
              <a:rPr lang="en-US" dirty="0">
                <a:sym typeface="Symbol" pitchFamily="18" charset="2"/>
              </a:rPr>
              <a:t> </a:t>
            </a:r>
            <a:r>
              <a:rPr lang="en-US" i="1" dirty="0">
                <a:sym typeface="Symbol" pitchFamily="18" charset="2"/>
              </a:rPr>
              <a:t>L</a:t>
            </a:r>
            <a:r>
              <a:rPr lang="en-US" dirty="0">
                <a:sym typeface="Symbol" pitchFamily="18" charset="2"/>
              </a:rPr>
              <a:t>(</a:t>
            </a:r>
            <a:r>
              <a:rPr lang="en-US" i="1" dirty="0">
                <a:sym typeface="Symbol" pitchFamily="18" charset="2"/>
              </a:rPr>
              <a:t>M</a:t>
            </a:r>
            <a:r>
              <a:rPr lang="en-US" dirty="0">
                <a:sym typeface="Symbol" pitchFamily="18" charset="2"/>
              </a:rPr>
              <a:t>) )</a:t>
            </a:r>
          </a:p>
          <a:p>
            <a:endParaRPr lang="en-US" dirty="0"/>
          </a:p>
        </p:txBody>
      </p:sp>
    </p:spTree>
    <p:extLst>
      <p:ext uri="{BB962C8B-B14F-4D97-AF65-F5344CB8AC3E}">
        <p14:creationId xmlns:p14="http://schemas.microsoft.com/office/powerpoint/2010/main" val="1693925218"/>
      </p:ext>
    </p:extLst>
  </p:cSld>
  <p:clrMapOvr>
    <a:masterClrMapping/>
  </p:clrMapOvr>
  <p:transition>
    <p:split orient="vert"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5" y="764704"/>
            <a:ext cx="8077200" cy="641339"/>
          </a:xfrm>
        </p:spPr>
        <p:txBody>
          <a:bodyPr/>
          <a:lstStyle/>
          <a:p>
            <a:r>
              <a:rPr lang="en-US" dirty="0"/>
              <a:t>TM Acceptors vs. Deciders</a:t>
            </a:r>
          </a:p>
        </p:txBody>
      </p:sp>
      <p:sp>
        <p:nvSpPr>
          <p:cNvPr id="3" name="Content Placeholder 2"/>
          <p:cNvSpPr>
            <a:spLocks noGrp="1"/>
          </p:cNvSpPr>
          <p:nvPr>
            <p:ph idx="1"/>
          </p:nvPr>
        </p:nvSpPr>
        <p:spPr>
          <a:xfrm>
            <a:off x="342726" y="1223473"/>
            <a:ext cx="8064500" cy="5000660"/>
          </a:xfrm>
        </p:spPr>
        <p:txBody>
          <a:bodyPr/>
          <a:lstStyle/>
          <a:p>
            <a:pPr marL="609600" indent="-609600">
              <a:lnSpc>
                <a:spcPct val="90000"/>
              </a:lnSpc>
              <a:spcBef>
                <a:spcPct val="0"/>
              </a:spcBef>
              <a:buClrTx/>
              <a:buSzTx/>
              <a:buNone/>
            </a:pPr>
            <a:r>
              <a:rPr lang="en-US" dirty="0"/>
              <a:t>Any Turing Machines is said to be a </a:t>
            </a:r>
            <a:r>
              <a:rPr lang="en-US" i="1" dirty="0">
                <a:solidFill>
                  <a:srgbClr val="C00000"/>
                </a:solidFill>
              </a:rPr>
              <a:t>recognizer</a:t>
            </a:r>
            <a:r>
              <a:rPr lang="en-US" dirty="0"/>
              <a:t> and </a:t>
            </a:r>
            <a:r>
              <a:rPr lang="en-US" i="1" dirty="0">
                <a:solidFill>
                  <a:srgbClr val="C00000"/>
                </a:solidFill>
              </a:rPr>
              <a:t>recognizes</a:t>
            </a:r>
            <a:r>
              <a:rPr lang="en-US" dirty="0"/>
              <a:t> </a:t>
            </a:r>
            <a:r>
              <a:rPr lang="en-US" i="1" dirty="0"/>
              <a:t>L</a:t>
            </a:r>
            <a:r>
              <a:rPr lang="en-US" dirty="0"/>
              <a:t>(</a:t>
            </a:r>
            <a:r>
              <a:rPr lang="en-US" i="1" dirty="0"/>
              <a:t>M</a:t>
            </a:r>
            <a:r>
              <a:rPr lang="en-US" dirty="0"/>
              <a:t>); if in addition, </a:t>
            </a:r>
            <a:r>
              <a:rPr lang="en-US" i="1" dirty="0"/>
              <a:t>M</a:t>
            </a:r>
            <a:r>
              <a:rPr lang="en-US" dirty="0"/>
              <a:t> </a:t>
            </a:r>
            <a:r>
              <a:rPr lang="en-US" i="1" dirty="0"/>
              <a:t>never</a:t>
            </a:r>
            <a:r>
              <a:rPr lang="en-US" b="1" dirty="0"/>
              <a:t> </a:t>
            </a:r>
            <a:r>
              <a:rPr lang="en-US" dirty="0"/>
              <a:t>enters an infinite loop, </a:t>
            </a:r>
            <a:r>
              <a:rPr lang="en-US" i="1" dirty="0"/>
              <a:t>M </a:t>
            </a:r>
            <a:r>
              <a:rPr lang="en-US" dirty="0"/>
              <a:t>is called a </a:t>
            </a:r>
            <a:r>
              <a:rPr lang="en-US" i="1" dirty="0">
                <a:solidFill>
                  <a:srgbClr val="C00000"/>
                </a:solidFill>
              </a:rPr>
              <a:t>decider</a:t>
            </a:r>
            <a:r>
              <a:rPr lang="en-US" dirty="0"/>
              <a:t> and is said to</a:t>
            </a:r>
            <a:r>
              <a:rPr lang="en-US" b="1" i="1" dirty="0"/>
              <a:t> </a:t>
            </a:r>
            <a:r>
              <a:rPr lang="en-US" i="1" dirty="0"/>
              <a:t>decide</a:t>
            </a:r>
            <a:r>
              <a:rPr lang="en-US" b="1" i="1" dirty="0"/>
              <a:t> </a:t>
            </a:r>
            <a:r>
              <a:rPr lang="en-US" i="1" dirty="0"/>
              <a:t>L</a:t>
            </a:r>
            <a:r>
              <a:rPr lang="en-US" dirty="0"/>
              <a:t>(</a:t>
            </a:r>
            <a:r>
              <a:rPr lang="en-US" i="1" dirty="0"/>
              <a:t>M</a:t>
            </a:r>
            <a:r>
              <a:rPr lang="en-US" dirty="0"/>
              <a:t>).</a:t>
            </a:r>
            <a:endParaRPr lang="en-US" sz="5400" dirty="0"/>
          </a:p>
          <a:p>
            <a:pPr marL="609600" indent="-609600">
              <a:lnSpc>
                <a:spcPct val="90000"/>
              </a:lnSpc>
              <a:buFont typeface="Wingdings" pitchFamily="2" charset="2"/>
              <a:buNone/>
            </a:pPr>
            <a:endParaRPr lang="en-US" dirty="0" smtClean="0"/>
          </a:p>
          <a:p>
            <a:pPr marL="609600" indent="-609600">
              <a:lnSpc>
                <a:spcPct val="90000"/>
              </a:lnSpc>
              <a:buFont typeface="Wingdings" pitchFamily="2" charset="2"/>
              <a:buNone/>
            </a:pPr>
            <a:endParaRPr lang="en-US" dirty="0" smtClean="0"/>
          </a:p>
          <a:p>
            <a:pPr marL="609600" indent="-609600">
              <a:lnSpc>
                <a:spcPct val="90000"/>
              </a:lnSpc>
              <a:buFont typeface="Wingdings" pitchFamily="2" charset="2"/>
              <a:buNone/>
            </a:pPr>
            <a:endParaRPr lang="en-US" dirty="0"/>
          </a:p>
          <a:p>
            <a:pPr marL="609600" indent="-609600">
              <a:lnSpc>
                <a:spcPct val="90000"/>
              </a:lnSpc>
              <a:buFont typeface="Wingdings" pitchFamily="2" charset="2"/>
              <a:buNone/>
            </a:pPr>
            <a:endParaRPr lang="en-US" dirty="0"/>
          </a:p>
          <a:p>
            <a:pPr marL="609600" indent="-609600">
              <a:lnSpc>
                <a:spcPct val="90000"/>
              </a:lnSpc>
              <a:buFont typeface="Wingdings" pitchFamily="2" charset="2"/>
              <a:buNone/>
            </a:pPr>
            <a:endParaRPr lang="en-US" dirty="0"/>
          </a:p>
          <a:p>
            <a:pPr marL="609600" indent="-609600">
              <a:lnSpc>
                <a:spcPct val="90000"/>
              </a:lnSpc>
              <a:buFont typeface="Wingdings" pitchFamily="2" charset="2"/>
              <a:buNone/>
            </a:pPr>
            <a:r>
              <a:rPr lang="en-US" dirty="0"/>
              <a:t>Q:  Is the above </a:t>
            </a:r>
            <a:r>
              <a:rPr lang="en-US" i="1" dirty="0"/>
              <a:t>M </a:t>
            </a:r>
            <a:r>
              <a:rPr lang="en-US" dirty="0" smtClean="0"/>
              <a:t>a </a:t>
            </a:r>
            <a:r>
              <a:rPr lang="en-US" dirty="0"/>
              <a:t>recognizer? </a:t>
            </a:r>
            <a:r>
              <a:rPr lang="en-US" dirty="0" smtClean="0"/>
              <a:t>What </a:t>
            </a:r>
            <a:r>
              <a:rPr lang="en-US" dirty="0"/>
              <a:t>is </a:t>
            </a:r>
            <a:r>
              <a:rPr lang="en-US" i="1" dirty="0"/>
              <a:t>L</a:t>
            </a:r>
            <a:r>
              <a:rPr lang="en-US" dirty="0"/>
              <a:t>(</a:t>
            </a:r>
            <a:r>
              <a:rPr lang="en-US" i="1" dirty="0"/>
              <a:t>M</a:t>
            </a:r>
            <a:r>
              <a:rPr lang="en-US" dirty="0" smtClean="0"/>
              <a:t>)?</a:t>
            </a:r>
            <a:endParaRPr lang="en-US" dirty="0"/>
          </a:p>
        </p:txBody>
      </p:sp>
      <p:sp>
        <p:nvSpPr>
          <p:cNvPr id="4" name="Oval 4"/>
          <p:cNvSpPr>
            <a:spLocks noChangeArrowheads="1"/>
          </p:cNvSpPr>
          <p:nvPr/>
        </p:nvSpPr>
        <p:spPr bwMode="auto">
          <a:xfrm>
            <a:off x="1433339" y="3634903"/>
            <a:ext cx="609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0</a:t>
            </a:r>
          </a:p>
        </p:txBody>
      </p:sp>
      <p:sp>
        <p:nvSpPr>
          <p:cNvPr id="5" name="Line 5"/>
          <p:cNvSpPr>
            <a:spLocks noChangeShapeType="1"/>
          </p:cNvSpPr>
          <p:nvPr/>
        </p:nvSpPr>
        <p:spPr bwMode="auto">
          <a:xfrm>
            <a:off x="1022176" y="3406303"/>
            <a:ext cx="457200" cy="3810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 name="Oval 6"/>
          <p:cNvSpPr>
            <a:spLocks noChangeArrowheads="1"/>
          </p:cNvSpPr>
          <p:nvPr/>
        </p:nvSpPr>
        <p:spPr bwMode="auto">
          <a:xfrm>
            <a:off x="5822776" y="4244503"/>
            <a:ext cx="609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cxnSp>
        <p:nvCxnSpPr>
          <p:cNvPr id="7" name="AutoShape 7"/>
          <p:cNvCxnSpPr>
            <a:cxnSpLocks noChangeShapeType="1"/>
            <a:stCxn id="16" idx="6"/>
            <a:endCxn id="6" idx="2"/>
          </p:cNvCxnSpPr>
          <p:nvPr/>
        </p:nvCxnSpPr>
        <p:spPr bwMode="auto">
          <a:xfrm>
            <a:off x="4679776" y="4549303"/>
            <a:ext cx="1143000" cy="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Oval 8"/>
          <p:cNvSpPr>
            <a:spLocks noChangeArrowheads="1"/>
          </p:cNvSpPr>
          <p:nvPr/>
        </p:nvSpPr>
        <p:spPr bwMode="auto">
          <a:xfrm>
            <a:off x="4070176" y="3101503"/>
            <a:ext cx="609600" cy="6096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Oval 9"/>
          <p:cNvSpPr>
            <a:spLocks noChangeArrowheads="1"/>
          </p:cNvSpPr>
          <p:nvPr/>
        </p:nvSpPr>
        <p:spPr bwMode="auto">
          <a:xfrm>
            <a:off x="4146376" y="3177703"/>
            <a:ext cx="457200" cy="4572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rej</a:t>
            </a:r>
          </a:p>
        </p:txBody>
      </p:sp>
      <p:cxnSp>
        <p:nvCxnSpPr>
          <p:cNvPr id="10" name="AutoShape 11"/>
          <p:cNvCxnSpPr>
            <a:cxnSpLocks noChangeShapeType="1"/>
            <a:stCxn id="4" idx="7"/>
            <a:endCxn id="8" idx="2"/>
          </p:cNvCxnSpPr>
          <p:nvPr/>
        </p:nvCxnSpPr>
        <p:spPr bwMode="auto">
          <a:xfrm flipV="1">
            <a:off x="1954039" y="3406303"/>
            <a:ext cx="2116137" cy="3175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Oval 13"/>
          <p:cNvSpPr>
            <a:spLocks noChangeArrowheads="1"/>
          </p:cNvSpPr>
          <p:nvPr/>
        </p:nvSpPr>
        <p:spPr bwMode="auto">
          <a:xfrm>
            <a:off x="5289376" y="3025303"/>
            <a:ext cx="609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2" name="Oval 14"/>
          <p:cNvSpPr>
            <a:spLocks noChangeArrowheads="1"/>
          </p:cNvSpPr>
          <p:nvPr/>
        </p:nvSpPr>
        <p:spPr bwMode="auto">
          <a:xfrm>
            <a:off x="5289376" y="3025303"/>
            <a:ext cx="609600" cy="609600"/>
          </a:xfrm>
          <a:prstGeom prst="ellipse">
            <a:avLst/>
          </a:prstGeom>
          <a:solidFill>
            <a:srgbClr val="00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5"/>
          <p:cNvSpPr>
            <a:spLocks noChangeArrowheads="1"/>
          </p:cNvSpPr>
          <p:nvPr/>
        </p:nvSpPr>
        <p:spPr bwMode="auto">
          <a:xfrm>
            <a:off x="5365576" y="3101503"/>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acc</a:t>
            </a:r>
          </a:p>
        </p:txBody>
      </p:sp>
      <p:cxnSp>
        <p:nvCxnSpPr>
          <p:cNvPr id="14" name="AutoShape 16"/>
          <p:cNvCxnSpPr>
            <a:cxnSpLocks noChangeShapeType="1"/>
            <a:stCxn id="6" idx="1"/>
            <a:endCxn id="13" idx="4"/>
          </p:cNvCxnSpPr>
          <p:nvPr/>
        </p:nvCxnSpPr>
        <p:spPr bwMode="auto">
          <a:xfrm flipH="1" flipV="1">
            <a:off x="5594176" y="3558703"/>
            <a:ext cx="317500" cy="7747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17"/>
          <p:cNvCxnSpPr>
            <a:cxnSpLocks noChangeShapeType="1"/>
            <a:stCxn id="6" idx="0"/>
            <a:endCxn id="6" idx="6"/>
          </p:cNvCxnSpPr>
          <p:nvPr/>
        </p:nvCxnSpPr>
        <p:spPr bwMode="auto">
          <a:xfrm rot="5400000" flipV="1">
            <a:off x="6127576" y="4244503"/>
            <a:ext cx="304800" cy="304800"/>
          </a:xfrm>
          <a:prstGeom prst="curvedConnector4">
            <a:avLst>
              <a:gd name="adj1" fmla="val -75000"/>
              <a:gd name="adj2" fmla="val 175000"/>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Oval 19"/>
          <p:cNvSpPr>
            <a:spLocks noChangeArrowheads="1"/>
          </p:cNvSpPr>
          <p:nvPr/>
        </p:nvSpPr>
        <p:spPr bwMode="auto">
          <a:xfrm>
            <a:off x="4070176" y="4244503"/>
            <a:ext cx="609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p>
        </p:txBody>
      </p:sp>
      <p:cxnSp>
        <p:nvCxnSpPr>
          <p:cNvPr id="17" name="AutoShape 20"/>
          <p:cNvCxnSpPr>
            <a:cxnSpLocks noChangeShapeType="1"/>
            <a:stCxn id="4" idx="5"/>
            <a:endCxn id="16" idx="2"/>
          </p:cNvCxnSpPr>
          <p:nvPr/>
        </p:nvCxnSpPr>
        <p:spPr bwMode="auto">
          <a:xfrm>
            <a:off x="1954039" y="4155603"/>
            <a:ext cx="2116137" cy="3937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1"/>
          <p:cNvCxnSpPr>
            <a:cxnSpLocks noChangeShapeType="1"/>
            <a:stCxn id="16" idx="2"/>
            <a:endCxn id="16" idx="4"/>
          </p:cNvCxnSpPr>
          <p:nvPr/>
        </p:nvCxnSpPr>
        <p:spPr bwMode="auto">
          <a:xfrm rot="10800000" flipH="1" flipV="1">
            <a:off x="4070176" y="4549303"/>
            <a:ext cx="304800" cy="304800"/>
          </a:xfrm>
          <a:prstGeom prst="curvedConnector4">
            <a:avLst>
              <a:gd name="adj1" fmla="val -75000"/>
              <a:gd name="adj2" fmla="val 175000"/>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 Box 27"/>
          <p:cNvSpPr txBox="1">
            <a:spLocks noChangeArrowheads="1"/>
          </p:cNvSpPr>
          <p:nvPr/>
        </p:nvSpPr>
        <p:spPr bwMode="auto">
          <a:xfrm>
            <a:off x="3727275" y="5083889"/>
            <a:ext cx="990600" cy="519113"/>
          </a:xfrm>
          <a:prstGeom prst="rect">
            <a:avLst/>
          </a:prstGeom>
          <a:noFill/>
          <a:ln>
            <a:noFill/>
          </a:ln>
          <a:effectLst/>
          <a:extLst/>
        </p:spPr>
        <p:txBody>
          <a:bodyPr>
            <a:spAutoFit/>
          </a:bodyPr>
          <a:lstStyle/>
          <a:p>
            <a:r>
              <a:rPr lang="en-US" sz="2800" dirty="0"/>
              <a:t>1</a:t>
            </a:r>
            <a:r>
              <a:rPr lang="en-US" sz="2800" dirty="0">
                <a:sym typeface="Wingdings" pitchFamily="2" charset="2"/>
              </a:rPr>
              <a:t>R</a:t>
            </a:r>
          </a:p>
        </p:txBody>
      </p:sp>
      <p:sp>
        <p:nvSpPr>
          <p:cNvPr id="21" name="Text Box 43"/>
          <p:cNvSpPr txBox="1">
            <a:spLocks noChangeArrowheads="1"/>
          </p:cNvSpPr>
          <p:nvPr/>
        </p:nvSpPr>
        <p:spPr bwMode="auto">
          <a:xfrm>
            <a:off x="2546176" y="3039591"/>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0</a:t>
            </a:r>
            <a:r>
              <a:rPr lang="en-US" sz="2800">
                <a:sym typeface="Wingdings" pitchFamily="2" charset="2"/>
              </a:rPr>
              <a:t>R</a:t>
            </a:r>
            <a:endParaRPr lang="en-US" sz="2800"/>
          </a:p>
        </p:txBody>
      </p:sp>
      <p:sp>
        <p:nvSpPr>
          <p:cNvPr id="22" name="Text Box 44"/>
          <p:cNvSpPr txBox="1">
            <a:spLocks noChangeArrowheads="1"/>
          </p:cNvSpPr>
          <p:nvPr/>
        </p:nvSpPr>
        <p:spPr bwMode="auto">
          <a:xfrm>
            <a:off x="2546176" y="4396903"/>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1</a:t>
            </a:r>
            <a:r>
              <a:rPr lang="en-US" sz="2800">
                <a:sym typeface="Wingdings" pitchFamily="2" charset="2"/>
              </a:rPr>
              <a:t>R</a:t>
            </a:r>
            <a:endParaRPr lang="en-US" sz="2800"/>
          </a:p>
        </p:txBody>
      </p:sp>
      <p:sp>
        <p:nvSpPr>
          <p:cNvPr id="23" name="Text Box 45"/>
          <p:cNvSpPr txBox="1">
            <a:spLocks noChangeArrowheads="1"/>
          </p:cNvSpPr>
          <p:nvPr/>
        </p:nvSpPr>
        <p:spPr bwMode="auto">
          <a:xfrm>
            <a:off x="4755976" y="4487391"/>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0</a:t>
            </a:r>
            <a:r>
              <a:rPr lang="en-US" sz="2800">
                <a:sym typeface="Wingdings" pitchFamily="2" charset="2"/>
              </a:rPr>
              <a:t>R</a:t>
            </a:r>
            <a:endParaRPr lang="en-US" sz="2800"/>
          </a:p>
        </p:txBody>
      </p:sp>
      <p:sp>
        <p:nvSpPr>
          <p:cNvPr id="24" name="Text Box 46"/>
          <p:cNvSpPr txBox="1">
            <a:spLocks noChangeArrowheads="1"/>
          </p:cNvSpPr>
          <p:nvPr/>
        </p:nvSpPr>
        <p:spPr bwMode="auto">
          <a:xfrm>
            <a:off x="6608899" y="4218728"/>
            <a:ext cx="137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smtClean="0">
                <a:sym typeface="Wingdings" pitchFamily="2" charset="2"/>
              </a:rPr>
              <a:t>1</a:t>
            </a:r>
            <a:r>
              <a:rPr lang="en-US" sz="2800" dirty="0">
                <a:sym typeface="Wingdings" pitchFamily="2" charset="2"/>
              </a:rPr>
              <a:t>L</a:t>
            </a:r>
            <a:endParaRPr lang="en-US" sz="2800" dirty="0"/>
          </a:p>
        </p:txBody>
      </p:sp>
      <p:sp>
        <p:nvSpPr>
          <p:cNvPr id="19" name="TextBox 18"/>
          <p:cNvSpPr txBox="1"/>
          <p:nvPr/>
        </p:nvSpPr>
        <p:spPr>
          <a:xfrm>
            <a:off x="6608899" y="3893993"/>
            <a:ext cx="1101104" cy="523220"/>
          </a:xfrm>
          <a:prstGeom prst="rect">
            <a:avLst/>
          </a:prstGeom>
          <a:noFill/>
        </p:spPr>
        <p:txBody>
          <a:bodyPr wrap="square" rtlCol="0">
            <a:spAutoFit/>
          </a:bodyPr>
          <a:lstStyle/>
          <a:p>
            <a:r>
              <a:rPr lang="en-US" sz="2800" dirty="0"/>
              <a:t>0</a:t>
            </a:r>
            <a:r>
              <a:rPr lang="en-US" sz="2800" dirty="0">
                <a:sym typeface="Wingdings" pitchFamily="2" charset="2"/>
              </a:rPr>
              <a:t></a:t>
            </a:r>
            <a:r>
              <a:rPr lang="en-US" sz="2800" dirty="0" smtClean="0">
                <a:sym typeface="Wingdings" pitchFamily="2" charset="2"/>
              </a:rPr>
              <a:t>R</a:t>
            </a:r>
            <a:endParaRPr lang="en-US" dirty="0"/>
          </a:p>
        </p:txBody>
      </p:sp>
      <p:sp>
        <p:nvSpPr>
          <p:cNvPr id="25" name="Text Box 46"/>
          <p:cNvSpPr txBox="1">
            <a:spLocks noChangeArrowheads="1"/>
          </p:cNvSpPr>
          <p:nvPr/>
        </p:nvSpPr>
        <p:spPr bwMode="auto">
          <a:xfrm>
            <a:off x="5720680" y="3553852"/>
            <a:ext cx="137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i="1" dirty="0" smtClean="0">
                <a:sym typeface="Symbol" panose="05050102010706020507" pitchFamily="18" charset="2"/>
              </a:rPr>
              <a:t> </a:t>
            </a:r>
            <a:r>
              <a:rPr lang="en-US" sz="2800" dirty="0" smtClean="0">
                <a:sym typeface="Wingdings" pitchFamily="2" charset="2"/>
              </a:rPr>
              <a:t></a:t>
            </a:r>
            <a:r>
              <a:rPr lang="en-US" sz="2800" dirty="0">
                <a:sym typeface="Wingdings" pitchFamily="2" charset="2"/>
              </a:rPr>
              <a:t>R</a:t>
            </a:r>
            <a:endParaRPr lang="en-US" sz="2800" dirty="0"/>
          </a:p>
        </p:txBody>
      </p:sp>
    </p:spTree>
    <p:extLst>
      <p:ext uri="{BB962C8B-B14F-4D97-AF65-F5344CB8AC3E}">
        <p14:creationId xmlns:p14="http://schemas.microsoft.com/office/powerpoint/2010/main" val="1420490870"/>
      </p:ext>
    </p:extLst>
  </p:cSld>
  <p:clrMapOvr>
    <a:masterClrMapping/>
  </p:clrMapOvr>
  <p:transition>
    <p:split orient="vert"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 Acceptors vs. Deciders</a:t>
            </a:r>
          </a:p>
        </p:txBody>
      </p:sp>
      <p:sp>
        <p:nvSpPr>
          <p:cNvPr id="3" name="Content Placeholder 2"/>
          <p:cNvSpPr>
            <a:spLocks noGrp="1"/>
          </p:cNvSpPr>
          <p:nvPr>
            <p:ph idx="1"/>
          </p:nvPr>
        </p:nvSpPr>
        <p:spPr/>
        <p:txBody>
          <a:bodyPr/>
          <a:lstStyle/>
          <a:p>
            <a:pPr marL="609600" indent="-609600">
              <a:spcBef>
                <a:spcPct val="0"/>
              </a:spcBef>
              <a:buClrTx/>
              <a:buSzTx/>
              <a:buNone/>
            </a:pPr>
            <a:r>
              <a:rPr lang="en-US" dirty="0"/>
              <a:t>A:  </a:t>
            </a:r>
            <a:r>
              <a:rPr lang="en-US" i="1" dirty="0"/>
              <a:t>M </a:t>
            </a:r>
            <a:r>
              <a:rPr lang="en-US" dirty="0"/>
              <a:t>is </a:t>
            </a:r>
            <a:r>
              <a:rPr lang="en-US" dirty="0" smtClean="0"/>
              <a:t>a </a:t>
            </a:r>
            <a:r>
              <a:rPr lang="en-US" dirty="0"/>
              <a:t>recognizer but not a decider because 101 causes an infinite loop.</a:t>
            </a:r>
          </a:p>
          <a:p>
            <a:pPr marL="609600" indent="-609600">
              <a:spcBef>
                <a:spcPct val="0"/>
              </a:spcBef>
              <a:buClrTx/>
              <a:buSzTx/>
              <a:buNone/>
            </a:pPr>
            <a:r>
              <a:rPr lang="en-US" i="1" dirty="0"/>
              <a:t>L</a:t>
            </a:r>
            <a:r>
              <a:rPr lang="en-US" dirty="0"/>
              <a:t>(</a:t>
            </a:r>
            <a:r>
              <a:rPr lang="en-US" i="1" dirty="0"/>
              <a:t>M</a:t>
            </a:r>
            <a:r>
              <a:rPr lang="en-US" dirty="0"/>
              <a:t>) = 1</a:t>
            </a:r>
            <a:r>
              <a:rPr lang="en-US" b="1" baseline="30000" dirty="0"/>
              <a:t>+ </a:t>
            </a:r>
            <a:r>
              <a:rPr lang="en-US" dirty="0" smtClean="0"/>
              <a:t>0</a:t>
            </a:r>
            <a:r>
              <a:rPr lang="en-US" b="1" baseline="30000" dirty="0" smtClean="0"/>
              <a:t>+</a:t>
            </a:r>
            <a:endParaRPr lang="en-US" b="1" baseline="30000" dirty="0"/>
          </a:p>
          <a:p>
            <a:pPr marL="609600" indent="-609600">
              <a:spcBef>
                <a:spcPct val="0"/>
              </a:spcBef>
              <a:buClrTx/>
              <a:buSzTx/>
              <a:buNone/>
            </a:pPr>
            <a:endParaRPr lang="en-US" b="1" baseline="30000" dirty="0"/>
          </a:p>
          <a:p>
            <a:pPr marL="609600" indent="-609600">
              <a:spcBef>
                <a:spcPct val="0"/>
              </a:spcBef>
              <a:buClrTx/>
              <a:buSzTx/>
              <a:buNone/>
            </a:pPr>
            <a:endParaRPr lang="en-US" b="1" baseline="30000" dirty="0"/>
          </a:p>
          <a:p>
            <a:pPr marL="609600" indent="-609600">
              <a:spcBef>
                <a:spcPct val="0"/>
              </a:spcBef>
              <a:buClrTx/>
              <a:buSzTx/>
              <a:buNone/>
            </a:pPr>
            <a:endParaRPr lang="en-US" b="1" baseline="30000" dirty="0"/>
          </a:p>
          <a:p>
            <a:pPr marL="609600" indent="-609600">
              <a:spcBef>
                <a:spcPct val="0"/>
              </a:spcBef>
              <a:buClrTx/>
              <a:buSzTx/>
              <a:buNone/>
            </a:pPr>
            <a:endParaRPr lang="en-US" b="1" baseline="30000" dirty="0"/>
          </a:p>
          <a:p>
            <a:pPr marL="609600" indent="-609600">
              <a:spcBef>
                <a:spcPct val="0"/>
              </a:spcBef>
              <a:buClrTx/>
              <a:buSzTx/>
              <a:buNone/>
            </a:pPr>
            <a:endParaRPr lang="en-US" b="1" baseline="30000" dirty="0"/>
          </a:p>
          <a:p>
            <a:pPr marL="609600" indent="-609600">
              <a:spcBef>
                <a:spcPct val="0"/>
              </a:spcBef>
              <a:buClrTx/>
              <a:buSzTx/>
              <a:buNone/>
            </a:pPr>
            <a:endParaRPr lang="en-US" b="1" baseline="30000" dirty="0"/>
          </a:p>
          <a:p>
            <a:pPr marL="609600" indent="-609600">
              <a:spcBef>
                <a:spcPct val="0"/>
              </a:spcBef>
              <a:buClrTx/>
              <a:buSzTx/>
              <a:buNone/>
            </a:pPr>
            <a:endParaRPr lang="en-US" b="1" baseline="30000" dirty="0"/>
          </a:p>
          <a:p>
            <a:pPr marL="609600" indent="-609600">
              <a:spcBef>
                <a:spcPct val="0"/>
              </a:spcBef>
              <a:buClrTx/>
              <a:buSzTx/>
              <a:buNone/>
            </a:pPr>
            <a:endParaRPr lang="en-US" b="1" baseline="30000" dirty="0"/>
          </a:p>
          <a:p>
            <a:pPr marL="609600" indent="-609600">
              <a:spcBef>
                <a:spcPct val="0"/>
              </a:spcBef>
              <a:buClrTx/>
              <a:buSzTx/>
              <a:buNone/>
            </a:pPr>
            <a:endParaRPr lang="en-US" b="1" baseline="30000" dirty="0"/>
          </a:p>
        </p:txBody>
      </p:sp>
      <p:sp>
        <p:nvSpPr>
          <p:cNvPr id="4" name="Oval 4"/>
          <p:cNvSpPr>
            <a:spLocks noChangeArrowheads="1"/>
          </p:cNvSpPr>
          <p:nvPr/>
        </p:nvSpPr>
        <p:spPr bwMode="auto">
          <a:xfrm>
            <a:off x="1433339" y="3562895"/>
            <a:ext cx="609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0</a:t>
            </a:r>
          </a:p>
        </p:txBody>
      </p:sp>
      <p:sp>
        <p:nvSpPr>
          <p:cNvPr id="5" name="Line 5"/>
          <p:cNvSpPr>
            <a:spLocks noChangeShapeType="1"/>
          </p:cNvSpPr>
          <p:nvPr/>
        </p:nvSpPr>
        <p:spPr bwMode="auto">
          <a:xfrm>
            <a:off x="1022176" y="3334295"/>
            <a:ext cx="457200" cy="3810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 name="Oval 6"/>
          <p:cNvSpPr>
            <a:spLocks noChangeArrowheads="1"/>
          </p:cNvSpPr>
          <p:nvPr/>
        </p:nvSpPr>
        <p:spPr bwMode="auto">
          <a:xfrm>
            <a:off x="5822776" y="4172495"/>
            <a:ext cx="609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cxnSp>
        <p:nvCxnSpPr>
          <p:cNvPr id="7" name="AutoShape 7"/>
          <p:cNvCxnSpPr>
            <a:cxnSpLocks noChangeShapeType="1"/>
            <a:stCxn id="16" idx="6"/>
            <a:endCxn id="6" idx="2"/>
          </p:cNvCxnSpPr>
          <p:nvPr/>
        </p:nvCxnSpPr>
        <p:spPr bwMode="auto">
          <a:xfrm>
            <a:off x="4679776" y="4477295"/>
            <a:ext cx="1143000" cy="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Oval 8"/>
          <p:cNvSpPr>
            <a:spLocks noChangeArrowheads="1"/>
          </p:cNvSpPr>
          <p:nvPr/>
        </p:nvSpPr>
        <p:spPr bwMode="auto">
          <a:xfrm>
            <a:off x="4070176" y="3029495"/>
            <a:ext cx="609600" cy="6096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Oval 9"/>
          <p:cNvSpPr>
            <a:spLocks noChangeArrowheads="1"/>
          </p:cNvSpPr>
          <p:nvPr/>
        </p:nvSpPr>
        <p:spPr bwMode="auto">
          <a:xfrm>
            <a:off x="4146376" y="3105695"/>
            <a:ext cx="457200" cy="4572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rej</a:t>
            </a:r>
          </a:p>
        </p:txBody>
      </p:sp>
      <p:cxnSp>
        <p:nvCxnSpPr>
          <p:cNvPr id="10" name="AutoShape 11"/>
          <p:cNvCxnSpPr>
            <a:cxnSpLocks noChangeShapeType="1"/>
            <a:stCxn id="4" idx="7"/>
            <a:endCxn id="8" idx="2"/>
          </p:cNvCxnSpPr>
          <p:nvPr/>
        </p:nvCxnSpPr>
        <p:spPr bwMode="auto">
          <a:xfrm flipV="1">
            <a:off x="1954039" y="3334295"/>
            <a:ext cx="2116137" cy="3175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Oval 13"/>
          <p:cNvSpPr>
            <a:spLocks noChangeArrowheads="1"/>
          </p:cNvSpPr>
          <p:nvPr/>
        </p:nvSpPr>
        <p:spPr bwMode="auto">
          <a:xfrm>
            <a:off x="5289376" y="2953295"/>
            <a:ext cx="609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2" name="Oval 14"/>
          <p:cNvSpPr>
            <a:spLocks noChangeArrowheads="1"/>
          </p:cNvSpPr>
          <p:nvPr/>
        </p:nvSpPr>
        <p:spPr bwMode="auto">
          <a:xfrm>
            <a:off x="5289376" y="2953295"/>
            <a:ext cx="609600" cy="609600"/>
          </a:xfrm>
          <a:prstGeom prst="ellipse">
            <a:avLst/>
          </a:prstGeom>
          <a:solidFill>
            <a:srgbClr val="00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5"/>
          <p:cNvSpPr>
            <a:spLocks noChangeArrowheads="1"/>
          </p:cNvSpPr>
          <p:nvPr/>
        </p:nvSpPr>
        <p:spPr bwMode="auto">
          <a:xfrm>
            <a:off x="5365576" y="3029495"/>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acc</a:t>
            </a:r>
          </a:p>
        </p:txBody>
      </p:sp>
      <p:cxnSp>
        <p:nvCxnSpPr>
          <p:cNvPr id="14" name="AutoShape 16"/>
          <p:cNvCxnSpPr>
            <a:cxnSpLocks noChangeShapeType="1"/>
            <a:stCxn id="6" idx="1"/>
            <a:endCxn id="13" idx="4"/>
          </p:cNvCxnSpPr>
          <p:nvPr/>
        </p:nvCxnSpPr>
        <p:spPr bwMode="auto">
          <a:xfrm flipH="1" flipV="1">
            <a:off x="5594176" y="3486695"/>
            <a:ext cx="317500" cy="7747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17"/>
          <p:cNvCxnSpPr>
            <a:cxnSpLocks noChangeShapeType="1"/>
            <a:stCxn id="6" idx="0"/>
            <a:endCxn id="6" idx="6"/>
          </p:cNvCxnSpPr>
          <p:nvPr/>
        </p:nvCxnSpPr>
        <p:spPr bwMode="auto">
          <a:xfrm rot="5400000" flipV="1">
            <a:off x="6127576" y="4172495"/>
            <a:ext cx="304800" cy="304800"/>
          </a:xfrm>
          <a:prstGeom prst="curvedConnector4">
            <a:avLst>
              <a:gd name="adj1" fmla="val -75000"/>
              <a:gd name="adj2" fmla="val 175000"/>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Oval 19"/>
          <p:cNvSpPr>
            <a:spLocks noChangeArrowheads="1"/>
          </p:cNvSpPr>
          <p:nvPr/>
        </p:nvSpPr>
        <p:spPr bwMode="auto">
          <a:xfrm>
            <a:off x="4070176" y="4172495"/>
            <a:ext cx="6096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p>
        </p:txBody>
      </p:sp>
      <p:cxnSp>
        <p:nvCxnSpPr>
          <p:cNvPr id="17" name="AutoShape 20"/>
          <p:cNvCxnSpPr>
            <a:cxnSpLocks noChangeShapeType="1"/>
            <a:stCxn id="4" idx="5"/>
            <a:endCxn id="16" idx="2"/>
          </p:cNvCxnSpPr>
          <p:nvPr/>
        </p:nvCxnSpPr>
        <p:spPr bwMode="auto">
          <a:xfrm>
            <a:off x="1954039" y="4083595"/>
            <a:ext cx="2116137" cy="3937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1"/>
          <p:cNvCxnSpPr>
            <a:cxnSpLocks noChangeShapeType="1"/>
            <a:stCxn id="16" idx="2"/>
            <a:endCxn id="16" idx="4"/>
          </p:cNvCxnSpPr>
          <p:nvPr/>
        </p:nvCxnSpPr>
        <p:spPr bwMode="auto">
          <a:xfrm rot="10800000" flipH="1" flipV="1">
            <a:off x="4070176" y="4477295"/>
            <a:ext cx="304800" cy="304800"/>
          </a:xfrm>
          <a:prstGeom prst="curvedConnector4">
            <a:avLst>
              <a:gd name="adj1" fmla="val -75000"/>
              <a:gd name="adj2" fmla="val 175000"/>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Box 43"/>
          <p:cNvSpPr txBox="1">
            <a:spLocks noChangeArrowheads="1"/>
          </p:cNvSpPr>
          <p:nvPr/>
        </p:nvSpPr>
        <p:spPr bwMode="auto">
          <a:xfrm>
            <a:off x="2546176" y="2967583"/>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0</a:t>
            </a:r>
            <a:r>
              <a:rPr lang="en-US" sz="2800">
                <a:sym typeface="Wingdings" pitchFamily="2" charset="2"/>
              </a:rPr>
              <a:t>R</a:t>
            </a:r>
            <a:endParaRPr lang="en-US" sz="2800"/>
          </a:p>
        </p:txBody>
      </p:sp>
      <p:sp>
        <p:nvSpPr>
          <p:cNvPr id="22" name="Text Box 44"/>
          <p:cNvSpPr txBox="1">
            <a:spLocks noChangeArrowheads="1"/>
          </p:cNvSpPr>
          <p:nvPr/>
        </p:nvSpPr>
        <p:spPr bwMode="auto">
          <a:xfrm>
            <a:off x="2546176" y="4324895"/>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1</a:t>
            </a:r>
            <a:r>
              <a:rPr lang="en-US" sz="2800">
                <a:sym typeface="Wingdings" pitchFamily="2" charset="2"/>
              </a:rPr>
              <a:t>R</a:t>
            </a:r>
            <a:endParaRPr lang="en-US" sz="2800"/>
          </a:p>
        </p:txBody>
      </p:sp>
      <p:sp>
        <p:nvSpPr>
          <p:cNvPr id="23" name="Text Box 45"/>
          <p:cNvSpPr txBox="1">
            <a:spLocks noChangeArrowheads="1"/>
          </p:cNvSpPr>
          <p:nvPr/>
        </p:nvSpPr>
        <p:spPr bwMode="auto">
          <a:xfrm>
            <a:off x="4755976" y="4415383"/>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0</a:t>
            </a:r>
            <a:r>
              <a:rPr lang="en-US" sz="2800">
                <a:sym typeface="Wingdings" pitchFamily="2" charset="2"/>
              </a:rPr>
              <a:t>R</a:t>
            </a:r>
            <a:endParaRPr lang="en-US" sz="2800"/>
          </a:p>
        </p:txBody>
      </p:sp>
      <p:sp>
        <p:nvSpPr>
          <p:cNvPr id="27" name="Text Box 27"/>
          <p:cNvSpPr txBox="1">
            <a:spLocks noChangeArrowheads="1"/>
          </p:cNvSpPr>
          <p:nvPr/>
        </p:nvSpPr>
        <p:spPr bwMode="auto">
          <a:xfrm>
            <a:off x="3727275" y="5083889"/>
            <a:ext cx="990600" cy="519113"/>
          </a:xfrm>
          <a:prstGeom prst="rect">
            <a:avLst/>
          </a:prstGeom>
          <a:noFill/>
          <a:ln>
            <a:noFill/>
          </a:ln>
          <a:effectLst/>
          <a:extLst/>
        </p:spPr>
        <p:txBody>
          <a:bodyPr>
            <a:spAutoFit/>
          </a:bodyPr>
          <a:lstStyle/>
          <a:p>
            <a:r>
              <a:rPr lang="en-US" sz="2800" dirty="0"/>
              <a:t>1</a:t>
            </a:r>
            <a:r>
              <a:rPr lang="en-US" sz="2800" dirty="0">
                <a:sym typeface="Wingdings" pitchFamily="2" charset="2"/>
              </a:rPr>
              <a:t>R</a:t>
            </a:r>
          </a:p>
        </p:txBody>
      </p:sp>
      <p:sp>
        <p:nvSpPr>
          <p:cNvPr id="28" name="Text Box 46"/>
          <p:cNvSpPr txBox="1">
            <a:spLocks noChangeArrowheads="1"/>
          </p:cNvSpPr>
          <p:nvPr/>
        </p:nvSpPr>
        <p:spPr bwMode="auto">
          <a:xfrm>
            <a:off x="6584776" y="4093876"/>
            <a:ext cx="137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smtClean="0">
                <a:sym typeface="Wingdings" pitchFamily="2" charset="2"/>
              </a:rPr>
              <a:t>1</a:t>
            </a:r>
            <a:r>
              <a:rPr lang="en-US" sz="2800" dirty="0">
                <a:sym typeface="Wingdings" pitchFamily="2" charset="2"/>
              </a:rPr>
              <a:t>L</a:t>
            </a:r>
            <a:endParaRPr lang="en-US" sz="2800" dirty="0"/>
          </a:p>
        </p:txBody>
      </p:sp>
      <p:sp>
        <p:nvSpPr>
          <p:cNvPr id="29" name="TextBox 28"/>
          <p:cNvSpPr txBox="1"/>
          <p:nvPr/>
        </p:nvSpPr>
        <p:spPr>
          <a:xfrm>
            <a:off x="6584776" y="3769141"/>
            <a:ext cx="1101104" cy="523220"/>
          </a:xfrm>
          <a:prstGeom prst="rect">
            <a:avLst/>
          </a:prstGeom>
          <a:noFill/>
        </p:spPr>
        <p:txBody>
          <a:bodyPr wrap="square" rtlCol="0">
            <a:spAutoFit/>
          </a:bodyPr>
          <a:lstStyle/>
          <a:p>
            <a:r>
              <a:rPr lang="en-US" sz="2800" dirty="0"/>
              <a:t>0</a:t>
            </a:r>
            <a:r>
              <a:rPr lang="en-US" sz="2800" dirty="0">
                <a:sym typeface="Wingdings" pitchFamily="2" charset="2"/>
              </a:rPr>
              <a:t></a:t>
            </a:r>
            <a:r>
              <a:rPr lang="en-US" sz="2800" dirty="0" smtClean="0">
                <a:sym typeface="Wingdings" pitchFamily="2" charset="2"/>
              </a:rPr>
              <a:t>R</a:t>
            </a:r>
            <a:endParaRPr lang="en-US" dirty="0"/>
          </a:p>
        </p:txBody>
      </p:sp>
      <p:sp>
        <p:nvSpPr>
          <p:cNvPr id="30" name="Text Box 46"/>
          <p:cNvSpPr txBox="1">
            <a:spLocks noChangeArrowheads="1"/>
          </p:cNvSpPr>
          <p:nvPr/>
        </p:nvSpPr>
        <p:spPr bwMode="auto">
          <a:xfrm>
            <a:off x="5696557" y="3429000"/>
            <a:ext cx="137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i="1" dirty="0" smtClean="0">
                <a:sym typeface="Symbol" panose="05050102010706020507" pitchFamily="18" charset="2"/>
              </a:rPr>
              <a:t> </a:t>
            </a:r>
            <a:r>
              <a:rPr lang="en-US" sz="2800" dirty="0" smtClean="0">
                <a:sym typeface="Wingdings" pitchFamily="2" charset="2"/>
              </a:rPr>
              <a:t></a:t>
            </a:r>
            <a:r>
              <a:rPr lang="en-US" sz="2800" dirty="0">
                <a:sym typeface="Wingdings" pitchFamily="2" charset="2"/>
              </a:rPr>
              <a:t>R</a:t>
            </a:r>
            <a:endParaRPr lang="en-US" sz="2800" dirty="0"/>
          </a:p>
        </p:txBody>
      </p:sp>
    </p:spTree>
    <p:extLst>
      <p:ext uri="{BB962C8B-B14F-4D97-AF65-F5344CB8AC3E}">
        <p14:creationId xmlns:p14="http://schemas.microsoft.com/office/powerpoint/2010/main" val="1214802482"/>
      </p:ext>
    </p:extLst>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73075" y="857250"/>
            <a:ext cx="8077200" cy="641350"/>
          </a:xfrm>
        </p:spPr>
        <p:txBody>
          <a:bodyPr/>
          <a:lstStyle/>
          <a:p>
            <a:r>
              <a:rPr lang="en-US" altLang="en-US" smtClean="0"/>
              <a:t>Alan Turing</a:t>
            </a:r>
          </a:p>
        </p:txBody>
      </p:sp>
      <p:sp>
        <p:nvSpPr>
          <p:cNvPr id="7171" name="Rectangle 3"/>
          <p:cNvSpPr>
            <a:spLocks noGrp="1" noChangeArrowheads="1"/>
          </p:cNvSpPr>
          <p:nvPr>
            <p:ph type="body" idx="1"/>
          </p:nvPr>
        </p:nvSpPr>
        <p:spPr>
          <a:xfrm>
            <a:off x="495300" y="1571625"/>
            <a:ext cx="8064500" cy="5000625"/>
          </a:xfrm>
        </p:spPr>
        <p:txBody>
          <a:bodyPr/>
          <a:lstStyle/>
          <a:p>
            <a:pPr>
              <a:lnSpc>
                <a:spcPct val="90000"/>
              </a:lnSpc>
            </a:pPr>
            <a:r>
              <a:rPr lang="en-US" altLang="en-US" sz="2400" dirty="0" smtClean="0"/>
              <a:t>Alan Turing was one of the founding fathers of CS.</a:t>
            </a:r>
          </a:p>
          <a:p>
            <a:pPr lvl="1">
              <a:lnSpc>
                <a:spcPct val="90000"/>
              </a:lnSpc>
            </a:pPr>
            <a:r>
              <a:rPr lang="en-US" altLang="en-US" sz="2000" dirty="0" smtClean="0"/>
              <a:t>His computer model –the Turing Machine– was inspiration/premonition of the electronic computer that came two decades later</a:t>
            </a:r>
          </a:p>
          <a:p>
            <a:pPr lvl="1">
              <a:lnSpc>
                <a:spcPct val="90000"/>
              </a:lnSpc>
            </a:pPr>
            <a:r>
              <a:rPr lang="en-US" altLang="en-US" sz="2000" dirty="0" smtClean="0"/>
              <a:t>Was instrumental in cracking the Nazi Enigma cryptosystem in WWII</a:t>
            </a:r>
          </a:p>
          <a:p>
            <a:pPr lvl="1">
              <a:lnSpc>
                <a:spcPct val="90000"/>
              </a:lnSpc>
            </a:pPr>
            <a:r>
              <a:rPr lang="en-US" altLang="en-US" sz="2000" dirty="0" smtClean="0"/>
              <a:t>Invented the “Turing Test” used in AI</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6A9FFE-9336-4C85-B18E-FCBB6948DA5C}" type="slidenum">
              <a:rPr lang="en-US" altLang="en-US">
                <a:solidFill>
                  <a:srgbClr val="FFFF99"/>
                </a:solidFill>
                <a:latin typeface="Times New Roman" panose="02020603050405020304" pitchFamily="18" charset="0"/>
              </a:rPr>
              <a:pPr eaLnBrk="1" hangingPunct="1"/>
              <a:t>4</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73075" y="857250"/>
            <a:ext cx="8077200" cy="641350"/>
          </a:xfrm>
        </p:spPr>
        <p:txBody>
          <a:bodyPr/>
          <a:lstStyle/>
          <a:p>
            <a:r>
              <a:rPr lang="en-US" altLang="en-US" smtClean="0"/>
              <a:t>Standard Turing Machines</a:t>
            </a:r>
          </a:p>
        </p:txBody>
      </p:sp>
      <p:sp>
        <p:nvSpPr>
          <p:cNvPr id="36867" name="Rectangle 3"/>
          <p:cNvSpPr>
            <a:spLocks noGrp="1" noChangeArrowheads="1"/>
          </p:cNvSpPr>
          <p:nvPr>
            <p:ph type="body" idx="1"/>
          </p:nvPr>
        </p:nvSpPr>
        <p:spPr>
          <a:xfrm>
            <a:off x="495300" y="1571625"/>
            <a:ext cx="8064500" cy="5000625"/>
          </a:xfrm>
        </p:spPr>
        <p:txBody>
          <a:bodyPr/>
          <a:lstStyle/>
          <a:p>
            <a:r>
              <a:rPr lang="en-US" altLang="en-US" smtClean="0"/>
              <a:t>Definition: A language L </a:t>
            </a:r>
            <a:r>
              <a:rPr lang="en-US" altLang="en-US" smtClean="0">
                <a:sym typeface="Symbol" panose="05050102010706020507" pitchFamily="18" charset="2"/>
              </a:rPr>
              <a:t> </a:t>
            </a:r>
            <a:r>
              <a:rPr lang="en-US" altLang="en-US" baseline="30000" smtClean="0">
                <a:sym typeface="Symbol" panose="05050102010706020507" pitchFamily="18" charset="2"/>
              </a:rPr>
              <a:t>*</a:t>
            </a:r>
            <a:r>
              <a:rPr lang="en-US" altLang="en-US" smtClean="0">
                <a:sym typeface="Symbol" panose="05050102010706020507" pitchFamily="18" charset="2"/>
              </a:rPr>
              <a:t> is in P if there is a TM M with tape alphabet  and a polynomial p(n) such that for every w  </a:t>
            </a:r>
            <a:r>
              <a:rPr lang="en-US" altLang="en-US" baseline="30000" smtClean="0">
                <a:sym typeface="Symbol" panose="05050102010706020507" pitchFamily="18" charset="2"/>
              </a:rPr>
              <a:t>*</a:t>
            </a:r>
            <a:r>
              <a:rPr lang="en-US" altLang="en-US" smtClean="0">
                <a:sym typeface="Symbol" panose="05050102010706020507" pitchFamily="18" charset="2"/>
              </a:rPr>
              <a:t> , M halts in p(|w|) steps and accepts w if it is in L and rejects it otherwise.</a:t>
            </a:r>
          </a:p>
          <a:p>
            <a:endParaRPr lang="en-US" altLang="en-US" smtClean="0">
              <a:sym typeface="Symbol" panose="05050102010706020507" pitchFamily="18" charset="2"/>
            </a:endParaRPr>
          </a:p>
          <a:p>
            <a:r>
              <a:rPr lang="en-US" altLang="en-US" smtClean="0">
                <a:sym typeface="Symbol" panose="05050102010706020507" pitchFamily="18" charset="2"/>
              </a:rPr>
              <a:t>Does that remind you of anything!!!!!!!!</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86F047-1996-4A6E-BBD7-86080062AFEE}" type="slidenum">
              <a:rPr lang="en-US" altLang="en-US">
                <a:solidFill>
                  <a:srgbClr val="FFFF99"/>
                </a:solidFill>
                <a:latin typeface="Times New Roman" panose="02020603050405020304" pitchFamily="18" charset="0"/>
              </a:rPr>
              <a:pPr eaLnBrk="1" hangingPunct="1"/>
              <a:t>40</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73075" y="857250"/>
            <a:ext cx="8077200" cy="641350"/>
          </a:xfrm>
        </p:spPr>
        <p:txBody>
          <a:bodyPr/>
          <a:lstStyle/>
          <a:p>
            <a:r>
              <a:rPr lang="en-US" altLang="en-US" sz="4000" smtClean="0"/>
              <a:t>Nondeterministic Turing Machines</a:t>
            </a:r>
          </a:p>
        </p:txBody>
      </p:sp>
      <p:sp>
        <p:nvSpPr>
          <p:cNvPr id="37891" name="Rectangle 3"/>
          <p:cNvSpPr>
            <a:spLocks noGrp="1" noChangeArrowheads="1"/>
          </p:cNvSpPr>
          <p:nvPr>
            <p:ph type="body" idx="1"/>
          </p:nvPr>
        </p:nvSpPr>
        <p:spPr>
          <a:xfrm>
            <a:off x="376238" y="1609725"/>
            <a:ext cx="8410575" cy="5105400"/>
          </a:xfrm>
        </p:spPr>
        <p:txBody>
          <a:bodyPr/>
          <a:lstStyle/>
          <a:p>
            <a:pPr>
              <a:lnSpc>
                <a:spcPct val="90000"/>
              </a:lnSpc>
              <a:tabLst>
                <a:tab pos="1079500" algn="l"/>
              </a:tabLst>
            </a:pPr>
            <a:r>
              <a:rPr lang="en-US" altLang="en-US" sz="2400" smtClean="0"/>
              <a:t>A non-deterministic Turing Machine (NTM) is the extension of the TM model by the addition of a choice input to its control unit. Thus</a:t>
            </a:r>
          </a:p>
          <a:p>
            <a:pPr>
              <a:lnSpc>
                <a:spcPct val="90000"/>
              </a:lnSpc>
              <a:tabLst>
                <a:tab pos="1079500" algn="l"/>
              </a:tabLst>
            </a:pPr>
            <a:r>
              <a:rPr lang="en-US" altLang="en-US" sz="2400" smtClean="0"/>
              <a:t>Definition: an NTM is a seven-tuple M= (</a:t>
            </a:r>
            <a:r>
              <a:rPr lang="en-US" altLang="en-US" sz="2400" smtClean="0">
                <a:sym typeface="Symbol" panose="05050102010706020507" pitchFamily="18" charset="2"/>
              </a:rPr>
              <a:t>, , </a:t>
            </a:r>
            <a:r>
              <a:rPr lang="en-US" altLang="en-US" sz="2400" i="1" smtClean="0">
                <a:sym typeface="Symbol" panose="05050102010706020507" pitchFamily="18" charset="2"/>
              </a:rPr>
              <a:t></a:t>
            </a:r>
            <a:r>
              <a:rPr lang="en-US" altLang="en-US" sz="2400" smtClean="0">
                <a:sym typeface="Symbol" panose="05050102010706020507" pitchFamily="18" charset="2"/>
              </a:rPr>
              <a:t>, </a:t>
            </a:r>
            <a:r>
              <a:rPr lang="en-US" altLang="en-US" sz="2400" i="1" smtClean="0">
                <a:sym typeface="Symbol" panose="05050102010706020507" pitchFamily="18" charset="2"/>
              </a:rPr>
              <a:t>Q</a:t>
            </a:r>
            <a:r>
              <a:rPr lang="en-US" altLang="en-US" sz="2400" smtClean="0">
                <a:sym typeface="Symbol" panose="05050102010706020507" pitchFamily="18" charset="2"/>
              </a:rPr>
              <a:t>, </a:t>
            </a:r>
            <a:r>
              <a:rPr lang="en-US" altLang="en-US" sz="2400" i="1" smtClean="0">
                <a:sym typeface="Symbol" panose="05050102010706020507" pitchFamily="18" charset="2"/>
              </a:rPr>
              <a:t></a:t>
            </a:r>
            <a:r>
              <a:rPr lang="en-US" altLang="en-US" sz="2400" smtClean="0">
                <a:sym typeface="Symbol" panose="05050102010706020507" pitchFamily="18" charset="2"/>
              </a:rPr>
              <a:t>, </a:t>
            </a:r>
            <a:r>
              <a:rPr lang="en-US" altLang="en-US" sz="2400" i="1" smtClean="0">
                <a:sym typeface="Symbol" panose="05050102010706020507" pitchFamily="18" charset="2"/>
              </a:rPr>
              <a:t>s</a:t>
            </a:r>
            <a:r>
              <a:rPr lang="en-US" altLang="en-US" sz="2400" smtClean="0">
                <a:sym typeface="Symbol" panose="05050102010706020507" pitchFamily="18" charset="2"/>
              </a:rPr>
              <a:t>, </a:t>
            </a:r>
            <a:r>
              <a:rPr lang="en-US" altLang="en-US" sz="2400" i="1" smtClean="0">
                <a:sym typeface="Symbol" panose="05050102010706020507" pitchFamily="18" charset="2"/>
              </a:rPr>
              <a:t>h</a:t>
            </a:r>
            <a:r>
              <a:rPr lang="en-US" altLang="en-US" sz="2400" smtClean="0"/>
              <a:t>), where</a:t>
            </a:r>
          </a:p>
          <a:p>
            <a:pPr lvl="1">
              <a:lnSpc>
                <a:spcPct val="90000"/>
              </a:lnSpc>
              <a:tabLst>
                <a:tab pos="1079500" algn="l"/>
              </a:tabLst>
            </a:pPr>
            <a:r>
              <a:rPr lang="en-US" altLang="en-US" sz="2000" smtClean="0">
                <a:sym typeface="Symbol" panose="05050102010706020507" pitchFamily="18" charset="2"/>
              </a:rPr>
              <a:t>	: Choice input alphabet</a:t>
            </a:r>
          </a:p>
          <a:p>
            <a:pPr lvl="1">
              <a:lnSpc>
                <a:spcPct val="90000"/>
              </a:lnSpc>
              <a:tabLst>
                <a:tab pos="1079500" algn="l"/>
              </a:tabLst>
            </a:pPr>
            <a:r>
              <a:rPr lang="en-US" altLang="en-US" sz="2000" smtClean="0">
                <a:sym typeface="Symbol" panose="05050102010706020507" pitchFamily="18" charset="2"/>
              </a:rPr>
              <a:t>	: Tape alphabet not containing </a:t>
            </a:r>
            <a:r>
              <a:rPr lang="en-US" altLang="en-US" sz="2000" i="1" smtClean="0">
                <a:sym typeface="Symbol" panose="05050102010706020507" pitchFamily="18" charset="2"/>
              </a:rPr>
              <a:t> </a:t>
            </a:r>
            <a:endParaRPr lang="en-US" altLang="en-US" sz="2000" smtClean="0">
              <a:sym typeface="Symbol" panose="05050102010706020507" pitchFamily="18" charset="2"/>
            </a:endParaRPr>
          </a:p>
          <a:p>
            <a:pPr lvl="1">
              <a:lnSpc>
                <a:spcPct val="90000"/>
              </a:lnSpc>
              <a:tabLst>
                <a:tab pos="1079500" algn="l"/>
              </a:tabLst>
            </a:pPr>
            <a:r>
              <a:rPr lang="en-US" altLang="en-US" sz="2000" i="1" smtClean="0">
                <a:sym typeface="Symbol" panose="05050102010706020507" pitchFamily="18" charset="2"/>
              </a:rPr>
              <a:t> 	</a:t>
            </a:r>
            <a:r>
              <a:rPr lang="en-US" altLang="en-US" sz="2000" smtClean="0">
                <a:sym typeface="Symbol" panose="05050102010706020507" pitchFamily="18" charset="2"/>
              </a:rPr>
              <a:t>: Blank symbol</a:t>
            </a:r>
          </a:p>
          <a:p>
            <a:pPr lvl="1">
              <a:lnSpc>
                <a:spcPct val="90000"/>
              </a:lnSpc>
              <a:tabLst>
                <a:tab pos="1079500" algn="l"/>
              </a:tabLst>
            </a:pPr>
            <a:r>
              <a:rPr lang="en-US" altLang="en-US" sz="2000" i="1" smtClean="0">
                <a:sym typeface="Symbol" panose="05050102010706020507" pitchFamily="18" charset="2"/>
              </a:rPr>
              <a:t>Q	</a:t>
            </a:r>
            <a:r>
              <a:rPr lang="en-US" altLang="en-US" sz="2000" smtClean="0">
                <a:sym typeface="Symbol" panose="05050102010706020507" pitchFamily="18" charset="2"/>
              </a:rPr>
              <a:t>: Set of states</a:t>
            </a:r>
          </a:p>
          <a:p>
            <a:pPr lvl="1">
              <a:lnSpc>
                <a:spcPct val="90000"/>
              </a:lnSpc>
              <a:tabLst>
                <a:tab pos="1079500" algn="l"/>
              </a:tabLst>
            </a:pPr>
            <a:r>
              <a:rPr lang="en-US" altLang="en-US" sz="2000" i="1" smtClean="0">
                <a:sym typeface="Symbol" panose="05050102010706020507" pitchFamily="18" charset="2"/>
              </a:rPr>
              <a:t> 	</a:t>
            </a:r>
            <a:r>
              <a:rPr lang="en-US" altLang="en-US" sz="2000" smtClean="0">
                <a:sym typeface="Symbol" panose="05050102010706020507" pitchFamily="18" charset="2"/>
              </a:rPr>
              <a:t>: Next-state function</a:t>
            </a:r>
          </a:p>
          <a:p>
            <a:pPr lvl="3">
              <a:lnSpc>
                <a:spcPct val="90000"/>
              </a:lnSpc>
              <a:buFontTx/>
              <a:buNone/>
              <a:tabLst>
                <a:tab pos="1079500" algn="l"/>
              </a:tabLst>
            </a:pPr>
            <a:r>
              <a:rPr lang="en-US" altLang="en-US" sz="1600" smtClean="0">
                <a:sym typeface="Symbol" panose="05050102010706020507" pitchFamily="18" charset="2"/>
              </a:rPr>
              <a:t> : Q    (  {}) </a:t>
            </a:r>
            <a:r>
              <a:rPr lang="en-US" altLang="en-US" sz="1600" smtClean="0">
                <a:sym typeface="Wingdings" panose="05000000000000000000" pitchFamily="2" charset="2"/>
              </a:rPr>
              <a:t> (</a:t>
            </a:r>
            <a:r>
              <a:rPr lang="en-US" altLang="en-US" sz="1600" smtClean="0">
                <a:sym typeface="Symbol" panose="05050102010706020507" pitchFamily="18" charset="2"/>
              </a:rPr>
              <a:t>(Q  {</a:t>
            </a:r>
            <a:r>
              <a:rPr lang="en-US" altLang="en-US" sz="1600" i="1" smtClean="0">
                <a:sym typeface="Symbol" panose="05050102010706020507" pitchFamily="18" charset="2"/>
              </a:rPr>
              <a:t>h</a:t>
            </a:r>
            <a:r>
              <a:rPr lang="en-US" altLang="en-US" sz="1600" smtClean="0">
                <a:sym typeface="Symbol" panose="05050102010706020507" pitchFamily="18" charset="2"/>
              </a:rPr>
              <a:t>})  (  {</a:t>
            </a:r>
            <a:r>
              <a:rPr lang="en-US" altLang="en-US" sz="1600" i="1" smtClean="0">
                <a:sym typeface="Symbol" panose="05050102010706020507" pitchFamily="18" charset="2"/>
              </a:rPr>
              <a:t></a:t>
            </a:r>
            <a:r>
              <a:rPr lang="en-US" altLang="en-US" sz="1600" smtClean="0">
                <a:sym typeface="Symbol" panose="05050102010706020507" pitchFamily="18" charset="2"/>
              </a:rPr>
              <a:t>}){</a:t>
            </a:r>
            <a:r>
              <a:rPr lang="en-US" altLang="en-US" sz="1600" b="1" smtClean="0">
                <a:sym typeface="Symbol" panose="05050102010706020507" pitchFamily="18" charset="2"/>
              </a:rPr>
              <a:t>L</a:t>
            </a:r>
            <a:r>
              <a:rPr lang="en-US" altLang="en-US" sz="1600" smtClean="0">
                <a:sym typeface="Symbol" panose="05050102010706020507" pitchFamily="18" charset="2"/>
              </a:rPr>
              <a:t>, </a:t>
            </a:r>
            <a:r>
              <a:rPr lang="en-US" altLang="en-US" sz="1600" b="1" smtClean="0">
                <a:sym typeface="Symbol" panose="05050102010706020507" pitchFamily="18" charset="2"/>
              </a:rPr>
              <a:t>R</a:t>
            </a:r>
            <a:r>
              <a:rPr lang="en-US" altLang="en-US" sz="1600" smtClean="0">
                <a:sym typeface="Symbol" panose="05050102010706020507" pitchFamily="18" charset="2"/>
              </a:rPr>
              <a:t>})   </a:t>
            </a:r>
          </a:p>
          <a:p>
            <a:pPr lvl="1">
              <a:lnSpc>
                <a:spcPct val="90000"/>
              </a:lnSpc>
              <a:tabLst>
                <a:tab pos="1079500" algn="l"/>
              </a:tabLst>
            </a:pPr>
            <a:r>
              <a:rPr lang="en-US" altLang="en-US" sz="2000" i="1" smtClean="0">
                <a:sym typeface="Symbol" panose="05050102010706020507" pitchFamily="18" charset="2"/>
              </a:rPr>
              <a:t>s 	</a:t>
            </a:r>
            <a:r>
              <a:rPr lang="en-US" altLang="en-US" sz="2000" smtClean="0">
                <a:sym typeface="Symbol" panose="05050102010706020507" pitchFamily="18" charset="2"/>
              </a:rPr>
              <a:t>: Initial state</a:t>
            </a:r>
          </a:p>
          <a:p>
            <a:pPr lvl="1">
              <a:lnSpc>
                <a:spcPct val="90000"/>
              </a:lnSpc>
              <a:tabLst>
                <a:tab pos="1079500" algn="l"/>
              </a:tabLst>
            </a:pPr>
            <a:r>
              <a:rPr lang="en-US" altLang="en-US" sz="2000" i="1" smtClean="0">
                <a:sym typeface="Symbol" panose="05050102010706020507" pitchFamily="18" charset="2"/>
              </a:rPr>
              <a:t>h 	</a:t>
            </a:r>
            <a:r>
              <a:rPr lang="en-US" altLang="en-US" sz="2000" smtClean="0">
                <a:sym typeface="Symbol" panose="05050102010706020507" pitchFamily="18" charset="2"/>
              </a:rPr>
              <a:t>: Accepting halt state</a:t>
            </a:r>
          </a:p>
          <a:p>
            <a:pPr lvl="2">
              <a:lnSpc>
                <a:spcPct val="90000"/>
              </a:lnSpc>
              <a:tabLst>
                <a:tab pos="1079500" algn="l"/>
              </a:tabLst>
            </a:pPr>
            <a:r>
              <a:rPr lang="en-US" altLang="en-US" sz="1800" i="1" smtClean="0">
                <a:sym typeface="Symbol" panose="05050102010706020507" pitchFamily="18" charset="2"/>
              </a:rPr>
              <a:t>h</a:t>
            </a:r>
            <a:r>
              <a:rPr lang="en-US" altLang="en-US" sz="1800" smtClean="0">
                <a:sym typeface="Symbol" panose="05050102010706020507" pitchFamily="18" charset="2"/>
              </a:rPr>
              <a:t> </a:t>
            </a:r>
            <a:r>
              <a:rPr lang="en-US" altLang="en-US" sz="1800" i="1" smtClean="0">
                <a:sym typeface="Symbol" panose="05050102010706020507" pitchFamily="18" charset="2"/>
              </a:rPr>
              <a:t>Q</a:t>
            </a:r>
            <a:endParaRPr lang="en-US" altLang="en-US" sz="1800" smtClean="0">
              <a:sym typeface="Symbol" panose="05050102010706020507" pitchFamily="18" charset="2"/>
            </a:endParaRPr>
          </a:p>
          <a:p>
            <a:pPr lvl="2">
              <a:lnSpc>
                <a:spcPct val="90000"/>
              </a:lnSpc>
              <a:tabLst>
                <a:tab pos="1079500" algn="l"/>
              </a:tabLst>
            </a:pPr>
            <a:r>
              <a:rPr lang="en-US" altLang="en-US" sz="1800" smtClean="0">
                <a:sym typeface="Symbol" panose="05050102010706020507" pitchFamily="18" charset="2"/>
              </a:rPr>
              <a:t>TM cannot exit from</a:t>
            </a:r>
            <a:r>
              <a:rPr lang="en-US" altLang="en-US" sz="1800" i="1" smtClean="0">
                <a:sym typeface="Symbol" panose="05050102010706020507" pitchFamily="18" charset="2"/>
              </a:rPr>
              <a:t> h.</a:t>
            </a:r>
            <a:endParaRPr lang="en-US" altLang="en-US" sz="1800" smtClean="0"/>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67CEF0-AFD0-4242-9005-24C28970CD34}" type="slidenum">
              <a:rPr lang="en-US" altLang="en-US">
                <a:solidFill>
                  <a:srgbClr val="FFFF99"/>
                </a:solidFill>
                <a:latin typeface="Times New Roman" panose="02020603050405020304" pitchFamily="18" charset="0"/>
              </a:rPr>
              <a:pPr eaLnBrk="1" hangingPunct="1"/>
              <a:t>41</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73075" y="857250"/>
            <a:ext cx="8077200" cy="641350"/>
          </a:xfrm>
        </p:spPr>
        <p:txBody>
          <a:bodyPr/>
          <a:lstStyle/>
          <a:p>
            <a:r>
              <a:rPr lang="en-US" altLang="en-US" sz="4000" smtClean="0"/>
              <a:t>Nondeterministic Turing Machines</a:t>
            </a:r>
          </a:p>
        </p:txBody>
      </p:sp>
      <p:pic>
        <p:nvPicPr>
          <p:cNvPr id="389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76400"/>
            <a:ext cx="6553200" cy="359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BDA178-7F46-44E8-AF1E-56FCDF6E7A0C}" type="slidenum">
              <a:rPr lang="en-US" altLang="en-US">
                <a:solidFill>
                  <a:srgbClr val="FFFF99"/>
                </a:solidFill>
                <a:latin typeface="Times New Roman" panose="02020603050405020304" pitchFamily="18" charset="0"/>
              </a:rPr>
              <a:pPr eaLnBrk="1" hangingPunct="1"/>
              <a:t>42</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73075" y="857250"/>
            <a:ext cx="8077200" cy="641350"/>
          </a:xfrm>
        </p:spPr>
        <p:txBody>
          <a:bodyPr/>
          <a:lstStyle/>
          <a:p>
            <a:r>
              <a:rPr lang="en-US" altLang="en-US" sz="4000" smtClean="0"/>
              <a:t>Nondeterministic Turing Machines</a:t>
            </a:r>
          </a:p>
        </p:txBody>
      </p:sp>
      <p:sp>
        <p:nvSpPr>
          <p:cNvPr id="39939" name="Rectangle 3"/>
          <p:cNvSpPr>
            <a:spLocks noGrp="1" noChangeArrowheads="1"/>
          </p:cNvSpPr>
          <p:nvPr>
            <p:ph type="body" idx="1"/>
          </p:nvPr>
        </p:nvSpPr>
        <p:spPr>
          <a:xfrm>
            <a:off x="495300" y="1571625"/>
            <a:ext cx="8064500" cy="5000625"/>
          </a:xfrm>
        </p:spPr>
        <p:txBody>
          <a:bodyPr/>
          <a:lstStyle/>
          <a:p>
            <a:pPr>
              <a:lnSpc>
                <a:spcPct val="80000"/>
              </a:lnSpc>
            </a:pPr>
            <a:r>
              <a:rPr lang="en-US" altLang="en-US" sz="2000" smtClean="0"/>
              <a:t>If M is in state q with letter a under the tape head reading choice input </a:t>
            </a:r>
            <a:r>
              <a:rPr lang="en-US" altLang="en-US" sz="2000" smtClean="0">
                <a:sym typeface="Symbol" panose="05050102010706020507" pitchFamily="18" charset="2"/>
              </a:rPr>
              <a:t>c, its next state function </a:t>
            </a:r>
          </a:p>
          <a:p>
            <a:pPr algn="ctr">
              <a:lnSpc>
                <a:spcPct val="80000"/>
              </a:lnSpc>
              <a:buFontTx/>
              <a:buNone/>
            </a:pPr>
            <a:r>
              <a:rPr lang="en-US" altLang="en-US" sz="2000" smtClean="0">
                <a:sym typeface="Symbol" panose="05050102010706020507" pitchFamily="18" charset="2"/>
              </a:rPr>
              <a:t>	</a:t>
            </a:r>
            <a:r>
              <a:rPr lang="en-US" altLang="en-US" sz="1800" smtClean="0">
                <a:sym typeface="Symbol" panose="05050102010706020507" pitchFamily="18" charset="2"/>
              </a:rPr>
              <a:t> : Q    (  {}) </a:t>
            </a:r>
            <a:r>
              <a:rPr lang="en-US" altLang="en-US" sz="1800" smtClean="0">
                <a:sym typeface="Wingdings" panose="05000000000000000000" pitchFamily="2" charset="2"/>
              </a:rPr>
              <a:t> (</a:t>
            </a:r>
            <a:r>
              <a:rPr lang="en-US" altLang="en-US" sz="1800" smtClean="0">
                <a:sym typeface="Symbol" panose="05050102010706020507" pitchFamily="18" charset="2"/>
              </a:rPr>
              <a:t>(Q  {</a:t>
            </a:r>
            <a:r>
              <a:rPr lang="en-US" altLang="en-US" sz="1800" i="1" smtClean="0">
                <a:sym typeface="Symbol" panose="05050102010706020507" pitchFamily="18" charset="2"/>
              </a:rPr>
              <a:t>h</a:t>
            </a:r>
            <a:r>
              <a:rPr lang="en-US" altLang="en-US" sz="1800" smtClean="0">
                <a:sym typeface="Symbol" panose="05050102010706020507" pitchFamily="18" charset="2"/>
              </a:rPr>
              <a:t>})  (  {</a:t>
            </a:r>
            <a:r>
              <a:rPr lang="en-US" altLang="en-US" sz="1800" i="1" smtClean="0">
                <a:sym typeface="Symbol" panose="05050102010706020507" pitchFamily="18" charset="2"/>
              </a:rPr>
              <a:t></a:t>
            </a:r>
            <a:r>
              <a:rPr lang="en-US" altLang="en-US" sz="1800" smtClean="0">
                <a:sym typeface="Symbol" panose="05050102010706020507" pitchFamily="18" charset="2"/>
              </a:rPr>
              <a:t>}){</a:t>
            </a:r>
            <a:r>
              <a:rPr lang="en-US" altLang="en-US" sz="1800" b="1" smtClean="0">
                <a:sym typeface="Symbol" panose="05050102010706020507" pitchFamily="18" charset="2"/>
              </a:rPr>
              <a:t>L</a:t>
            </a:r>
            <a:r>
              <a:rPr lang="en-US" altLang="en-US" sz="1800" smtClean="0">
                <a:sym typeface="Symbol" panose="05050102010706020507" pitchFamily="18" charset="2"/>
              </a:rPr>
              <a:t>, </a:t>
            </a:r>
            <a:r>
              <a:rPr lang="en-US" altLang="en-US" sz="1800" b="1" smtClean="0">
                <a:sym typeface="Symbol" panose="05050102010706020507" pitchFamily="18" charset="2"/>
              </a:rPr>
              <a:t>R</a:t>
            </a:r>
            <a:r>
              <a:rPr lang="en-US" altLang="en-US" sz="1800" smtClean="0">
                <a:sym typeface="Symbol" panose="05050102010706020507" pitchFamily="18" charset="2"/>
              </a:rPr>
              <a:t>})  </a:t>
            </a:r>
            <a:endParaRPr lang="en-US" altLang="en-US" sz="2000" smtClean="0">
              <a:sym typeface="Symbol" panose="05050102010706020507" pitchFamily="18" charset="2"/>
            </a:endParaRPr>
          </a:p>
          <a:p>
            <a:pPr>
              <a:lnSpc>
                <a:spcPct val="80000"/>
              </a:lnSpc>
              <a:buFontTx/>
              <a:buNone/>
            </a:pPr>
            <a:r>
              <a:rPr lang="en-US" altLang="en-US" sz="2000" smtClean="0">
                <a:sym typeface="Symbol" panose="05050102010706020507" pitchFamily="18" charset="2"/>
              </a:rPr>
              <a:t>	has value </a:t>
            </a:r>
            <a:r>
              <a:rPr lang="en-US" altLang="en-US" sz="1800" smtClean="0">
                <a:sym typeface="Symbol" panose="05050102010706020507" pitchFamily="18" charset="2"/>
              </a:rPr>
              <a:t>(q,c,a). </a:t>
            </a:r>
          </a:p>
          <a:p>
            <a:pPr lvl="1">
              <a:lnSpc>
                <a:spcPct val="80000"/>
              </a:lnSpc>
            </a:pPr>
            <a:r>
              <a:rPr lang="en-US" altLang="en-US" sz="1800" smtClean="0">
                <a:sym typeface="Symbol" panose="05050102010706020507" pitchFamily="18" charset="2"/>
              </a:rPr>
              <a:t>If </a:t>
            </a:r>
            <a:r>
              <a:rPr lang="en-US" altLang="en-US" sz="1600" smtClean="0">
                <a:sym typeface="Symbol" panose="05050102010706020507" pitchFamily="18" charset="2"/>
              </a:rPr>
              <a:t>(q,c,a) = , there is no successor to the current state with choice input c and tape symbol a.</a:t>
            </a:r>
          </a:p>
          <a:p>
            <a:pPr lvl="1">
              <a:lnSpc>
                <a:spcPct val="80000"/>
              </a:lnSpc>
            </a:pPr>
            <a:r>
              <a:rPr lang="en-US" altLang="en-US" sz="1800" smtClean="0">
                <a:sym typeface="Symbol" panose="05050102010706020507" pitchFamily="18" charset="2"/>
              </a:rPr>
              <a:t>If </a:t>
            </a:r>
            <a:r>
              <a:rPr lang="en-US" altLang="en-US" sz="1600" smtClean="0">
                <a:sym typeface="Symbol" panose="05050102010706020507" pitchFamily="18" charset="2"/>
              </a:rPr>
              <a:t>(q,c,a) = (q’, a’, </a:t>
            </a:r>
            <a:r>
              <a:rPr lang="en-US" altLang="en-US" sz="1600" b="1" smtClean="0">
                <a:sym typeface="Symbol" panose="05050102010706020507" pitchFamily="18" charset="2"/>
              </a:rPr>
              <a:t>C</a:t>
            </a:r>
            <a:r>
              <a:rPr lang="en-US" altLang="en-US" sz="1600" smtClean="0">
                <a:sym typeface="Symbol" panose="05050102010706020507" pitchFamily="18" charset="2"/>
              </a:rPr>
              <a:t>), M’s </a:t>
            </a:r>
            <a:r>
              <a:rPr lang="en-US" altLang="en-US" sz="1800" smtClean="0">
                <a:sym typeface="Symbol" panose="05050102010706020507" pitchFamily="18" charset="2"/>
              </a:rPr>
              <a:t>control unit enters state q’, writes a’ in the cell under the head, and moves the head left, if possible, or right if </a:t>
            </a:r>
            <a:r>
              <a:rPr lang="en-US" altLang="en-US" sz="1800" b="1" smtClean="0">
                <a:sym typeface="Symbol" panose="05050102010706020507" pitchFamily="18" charset="2"/>
              </a:rPr>
              <a:t>C</a:t>
            </a:r>
            <a:r>
              <a:rPr lang="en-US" altLang="en-US" sz="1800" smtClean="0">
                <a:sym typeface="Symbol" panose="05050102010706020507" pitchFamily="18" charset="2"/>
              </a:rPr>
              <a:t> is L or R, respectively.</a:t>
            </a:r>
          </a:p>
          <a:p>
            <a:pPr>
              <a:lnSpc>
                <a:spcPct val="80000"/>
              </a:lnSpc>
            </a:pPr>
            <a:r>
              <a:rPr lang="en-US" altLang="en-US" sz="2000" smtClean="0">
                <a:sym typeface="Symbol" panose="05050102010706020507" pitchFamily="18" charset="2"/>
              </a:rPr>
              <a:t>An NTM M reads one character of its choice input string c </a:t>
            </a:r>
            <a:r>
              <a:rPr lang="en-US" altLang="en-US" sz="1800" smtClean="0">
                <a:sym typeface="Symbol" panose="05050102010706020507" pitchFamily="18" charset="2"/>
              </a:rPr>
              <a:t> </a:t>
            </a:r>
            <a:r>
              <a:rPr lang="en-US" altLang="en-US" sz="1800" baseline="30000" smtClean="0">
                <a:sym typeface="Symbol" panose="05050102010706020507" pitchFamily="18" charset="2"/>
              </a:rPr>
              <a:t>*</a:t>
            </a:r>
            <a:r>
              <a:rPr lang="en-US" altLang="en-US" sz="1800" smtClean="0">
                <a:sym typeface="Symbol" panose="05050102010706020507" pitchFamily="18" charset="2"/>
              </a:rPr>
              <a:t> on each step.</a:t>
            </a:r>
            <a:endParaRPr lang="en-US" altLang="en-US" sz="2000" baseline="30000" smtClean="0">
              <a:sym typeface="Symbol" panose="05050102010706020507" pitchFamily="18" charset="2"/>
            </a:endParaRPr>
          </a:p>
          <a:p>
            <a:pPr>
              <a:lnSpc>
                <a:spcPct val="80000"/>
              </a:lnSpc>
            </a:pPr>
            <a:r>
              <a:rPr lang="en-US" altLang="en-US" sz="2000" smtClean="0">
                <a:sym typeface="Symbol" panose="05050102010706020507" pitchFamily="18" charset="2"/>
              </a:rPr>
              <a:t>The TM M accepts the input string w  </a:t>
            </a:r>
            <a:r>
              <a:rPr lang="en-US" altLang="en-US" sz="2000" baseline="30000" smtClean="0">
                <a:sym typeface="Symbol" panose="05050102010706020507" pitchFamily="18" charset="2"/>
              </a:rPr>
              <a:t>*</a:t>
            </a:r>
            <a:r>
              <a:rPr lang="en-US" altLang="en-US" sz="2000" smtClean="0">
                <a:sym typeface="Symbol" panose="05050102010706020507" pitchFamily="18" charset="2"/>
              </a:rPr>
              <a:t> if there is some choice input string  c such that the last state entered by M is h when M is started in state s with w placed left-adjusted on its otherwise blank tape.</a:t>
            </a:r>
          </a:p>
          <a:p>
            <a:pPr lvl="1">
              <a:lnSpc>
                <a:spcPct val="80000"/>
              </a:lnSpc>
            </a:pPr>
            <a:r>
              <a:rPr lang="en-US" altLang="en-US" sz="1800" smtClean="0">
                <a:sym typeface="Symbol" panose="05050102010706020507" pitchFamily="18" charset="2"/>
              </a:rPr>
              <a:t>If M has other halting states, these are rejecting states. </a:t>
            </a:r>
          </a:p>
          <a:p>
            <a:pPr lvl="1">
              <a:lnSpc>
                <a:spcPct val="80000"/>
              </a:lnSpc>
            </a:pPr>
            <a:r>
              <a:rPr lang="en-US" altLang="en-US" sz="1800" smtClean="0">
                <a:sym typeface="Symbol" panose="05050102010706020507" pitchFamily="18" charset="2"/>
              </a:rPr>
              <a:t>M may not halt on certain input</a:t>
            </a:r>
          </a:p>
          <a:p>
            <a:pPr>
              <a:lnSpc>
                <a:spcPct val="80000"/>
              </a:lnSpc>
            </a:pPr>
            <a:endParaRPr lang="en-US" altLang="en-US" sz="2000" smtClean="0"/>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C159BA-CF96-4F8B-8953-093FAFEA6CAF}" type="slidenum">
              <a:rPr lang="en-US" altLang="en-US">
                <a:solidFill>
                  <a:srgbClr val="FFFF99"/>
                </a:solidFill>
                <a:latin typeface="Times New Roman" panose="02020603050405020304" pitchFamily="18" charset="0"/>
              </a:rPr>
              <a:pPr eaLnBrk="1" hangingPunct="1"/>
              <a:t>43</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73075" y="857250"/>
            <a:ext cx="8077200" cy="641350"/>
          </a:xfrm>
        </p:spPr>
        <p:txBody>
          <a:bodyPr/>
          <a:lstStyle/>
          <a:p>
            <a:r>
              <a:rPr lang="en-US" altLang="en-US" sz="4000" smtClean="0"/>
              <a:t>Nondeterministic Turing Machines</a:t>
            </a:r>
          </a:p>
        </p:txBody>
      </p:sp>
      <p:sp>
        <p:nvSpPr>
          <p:cNvPr id="40963" name="Rectangle 3"/>
          <p:cNvSpPr>
            <a:spLocks noGrp="1" noChangeArrowheads="1"/>
          </p:cNvSpPr>
          <p:nvPr>
            <p:ph type="body" idx="1"/>
          </p:nvPr>
        </p:nvSpPr>
        <p:spPr>
          <a:xfrm>
            <a:off x="495300" y="1571625"/>
            <a:ext cx="8064500" cy="5000625"/>
          </a:xfrm>
        </p:spPr>
        <p:txBody>
          <a:bodyPr/>
          <a:lstStyle/>
          <a:p>
            <a:r>
              <a:rPr lang="en-US" altLang="en-US" sz="2800" smtClean="0">
                <a:sym typeface="Symbol" panose="05050102010706020507" pitchFamily="18" charset="2"/>
              </a:rPr>
              <a:t>The NTM M accepts the language L(M)  </a:t>
            </a:r>
            <a:r>
              <a:rPr lang="en-US" altLang="en-US" sz="2800" baseline="30000" smtClean="0">
                <a:sym typeface="Symbol" panose="05050102010706020507" pitchFamily="18" charset="2"/>
              </a:rPr>
              <a:t>*</a:t>
            </a:r>
            <a:r>
              <a:rPr lang="en-US" altLang="en-US" sz="2800" smtClean="0">
                <a:sym typeface="Symbol" panose="05050102010706020507" pitchFamily="18" charset="2"/>
              </a:rPr>
              <a:t> consisting of all strings w accepted by M.</a:t>
            </a:r>
          </a:p>
          <a:p>
            <a:r>
              <a:rPr lang="en-US" altLang="en-US" sz="2800" smtClean="0">
                <a:sym typeface="Symbol" panose="05050102010706020507" pitchFamily="18" charset="2"/>
              </a:rPr>
              <a:t>Therefore, if w  L(M), there is no choice input for which M accepts w.</a:t>
            </a:r>
          </a:p>
          <a:p>
            <a:r>
              <a:rPr lang="en-US" altLang="en-US" sz="2800" smtClean="0">
                <a:sym typeface="Symbol" panose="05050102010706020507" pitchFamily="18" charset="2"/>
              </a:rPr>
              <a:t>Definition: A Language L  </a:t>
            </a:r>
            <a:r>
              <a:rPr lang="en-US" altLang="en-US" sz="2800" baseline="30000" smtClean="0">
                <a:sym typeface="Symbol" panose="05050102010706020507" pitchFamily="18" charset="2"/>
              </a:rPr>
              <a:t>*</a:t>
            </a:r>
            <a:r>
              <a:rPr lang="en-US" altLang="en-US" sz="2800" smtClean="0">
                <a:sym typeface="Symbol" panose="05050102010706020507" pitchFamily="18" charset="2"/>
              </a:rPr>
              <a:t> is in NP if there is a nondeterministic Turing Machine M and a polynomial p(n) such that M accepts L and for each w  L, there is a choice input c such that M on input w with this choice input halts in p(|w|) steps.</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FCC7EE-F8FB-4F01-B55A-28D5F6430EF1}" type="slidenum">
              <a:rPr lang="en-US" altLang="en-US">
                <a:solidFill>
                  <a:srgbClr val="FFFF99"/>
                </a:solidFill>
                <a:latin typeface="Times New Roman" panose="02020603050405020304" pitchFamily="18" charset="0"/>
              </a:rPr>
              <a:pPr eaLnBrk="1" hangingPunct="1"/>
              <a:t>44</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73075" y="857250"/>
            <a:ext cx="8077200" cy="641350"/>
          </a:xfrm>
        </p:spPr>
        <p:txBody>
          <a:bodyPr/>
          <a:lstStyle/>
          <a:p>
            <a:r>
              <a:rPr lang="en-US" altLang="en-US" smtClean="0"/>
              <a:t>Extensions to the Standard TM</a:t>
            </a:r>
          </a:p>
        </p:txBody>
      </p:sp>
      <p:sp>
        <p:nvSpPr>
          <p:cNvPr id="41987" name="Rectangle 3"/>
          <p:cNvSpPr>
            <a:spLocks noGrp="1" noChangeArrowheads="1"/>
          </p:cNvSpPr>
          <p:nvPr>
            <p:ph type="body" idx="1"/>
          </p:nvPr>
        </p:nvSpPr>
        <p:spPr>
          <a:xfrm>
            <a:off x="304800" y="1281113"/>
            <a:ext cx="7772400" cy="4648200"/>
          </a:xfrm>
        </p:spPr>
        <p:txBody>
          <a:bodyPr/>
          <a:lstStyle/>
          <a:p>
            <a:r>
              <a:rPr lang="en-US" altLang="en-US" smtClean="0"/>
              <a:t>Double-ended Turing Machine</a:t>
            </a:r>
          </a:p>
          <a:p>
            <a:r>
              <a:rPr lang="en-US" altLang="en-US" smtClean="0"/>
              <a:t>k-Tape Turing Machine</a:t>
            </a:r>
          </a:p>
          <a:p>
            <a:r>
              <a:rPr lang="en-US" altLang="en-US" smtClean="0"/>
              <a:t>Theorem: For each k-tape TM M</a:t>
            </a:r>
            <a:r>
              <a:rPr lang="en-US" altLang="en-US" baseline="-25000" smtClean="0"/>
              <a:t>k</a:t>
            </a:r>
            <a:r>
              <a:rPr lang="en-US" altLang="en-US" smtClean="0"/>
              <a:t>, there is a one-tape TM M</a:t>
            </a:r>
            <a:r>
              <a:rPr lang="en-US" altLang="en-US" baseline="-25000" smtClean="0"/>
              <a:t>1</a:t>
            </a:r>
            <a:r>
              <a:rPr lang="en-US" altLang="en-US" smtClean="0"/>
              <a:t> such that a terminating T-step computation by M</a:t>
            </a:r>
            <a:r>
              <a:rPr lang="en-US" altLang="en-US" baseline="-25000" smtClean="0"/>
              <a:t>k</a:t>
            </a:r>
            <a:r>
              <a:rPr lang="en-US" altLang="en-US" smtClean="0"/>
              <a:t> can be simulated in O(T</a:t>
            </a:r>
            <a:r>
              <a:rPr lang="en-US" altLang="en-US" baseline="30000" smtClean="0"/>
              <a:t>2</a:t>
            </a:r>
            <a:r>
              <a:rPr lang="en-US" altLang="en-US" smtClean="0"/>
              <a:t>) steps by M</a:t>
            </a:r>
            <a:r>
              <a:rPr lang="en-US" altLang="en-US" baseline="-25000" smtClean="0"/>
              <a:t>1</a:t>
            </a:r>
            <a:r>
              <a:rPr lang="en-US" altLang="en-US" smtClean="0"/>
              <a:t>. </a:t>
            </a:r>
          </a:p>
        </p:txBody>
      </p:sp>
      <p:pic>
        <p:nvPicPr>
          <p:cNvPr id="419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554538"/>
            <a:ext cx="30289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3625" y="4779963"/>
            <a:ext cx="2743200" cy="193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3BA7B2-496E-4C27-AABA-D3540AA37E28}" type="slidenum">
              <a:rPr lang="en-US" altLang="en-US">
                <a:solidFill>
                  <a:srgbClr val="FFFF99"/>
                </a:solidFill>
                <a:latin typeface="Times New Roman" panose="02020603050405020304" pitchFamily="18" charset="0"/>
              </a:rPr>
              <a:pPr eaLnBrk="1" hangingPunct="1"/>
              <a:t>45</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73075" y="857250"/>
            <a:ext cx="8077200" cy="641350"/>
          </a:xfrm>
        </p:spPr>
        <p:txBody>
          <a:bodyPr/>
          <a:lstStyle/>
          <a:p>
            <a:r>
              <a:rPr lang="en-US" altLang="en-US" smtClean="0"/>
              <a:t>Extensions to the Standard TM</a:t>
            </a:r>
          </a:p>
        </p:txBody>
      </p:sp>
      <p:sp>
        <p:nvSpPr>
          <p:cNvPr id="43011" name="Rectangle 3"/>
          <p:cNvSpPr>
            <a:spLocks noGrp="1" noChangeArrowheads="1"/>
          </p:cNvSpPr>
          <p:nvPr>
            <p:ph type="body" idx="1"/>
          </p:nvPr>
        </p:nvSpPr>
        <p:spPr>
          <a:xfrm>
            <a:off x="152400" y="1219200"/>
            <a:ext cx="8915400" cy="4648200"/>
          </a:xfrm>
        </p:spPr>
        <p:txBody>
          <a:bodyPr/>
          <a:lstStyle/>
          <a:p>
            <a:r>
              <a:rPr lang="en-US" altLang="en-US" smtClean="0"/>
              <a:t>If a nondeterministic TM, NDTM, has more than two nondeterministic choices for a particular state and letter under the tape head, we can design another NDTM that has at most two choices.</a:t>
            </a:r>
          </a:p>
          <a:p>
            <a:pPr lvl="1"/>
            <a:r>
              <a:rPr lang="en-US" altLang="en-US" smtClean="0"/>
              <a:t>One may assume that there are either one or two next states from each state of an NDTM.</a:t>
            </a:r>
          </a:p>
        </p:txBody>
      </p:sp>
      <p:pic>
        <p:nvPicPr>
          <p:cNvPr id="430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191000"/>
            <a:ext cx="5181600"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EC75A3-98DB-4091-BACF-9C3E9B9CAD76}" type="slidenum">
              <a:rPr lang="en-US" altLang="en-US">
                <a:solidFill>
                  <a:srgbClr val="FFFF99"/>
                </a:solidFill>
                <a:latin typeface="Times New Roman" panose="02020603050405020304" pitchFamily="18" charset="0"/>
              </a:rPr>
              <a:pPr eaLnBrk="1" hangingPunct="1"/>
              <a:t>46</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73075" y="857250"/>
            <a:ext cx="8077200" cy="641350"/>
          </a:xfrm>
        </p:spPr>
        <p:txBody>
          <a:bodyPr/>
          <a:lstStyle/>
          <a:p>
            <a:r>
              <a:rPr lang="en-US" altLang="en-US" smtClean="0"/>
              <a:t>Extensions to the Standard TM</a:t>
            </a:r>
          </a:p>
        </p:txBody>
      </p:sp>
      <p:sp>
        <p:nvSpPr>
          <p:cNvPr id="44035" name="Rectangle 3"/>
          <p:cNvSpPr>
            <a:spLocks noGrp="1" noChangeArrowheads="1"/>
          </p:cNvSpPr>
          <p:nvPr>
            <p:ph type="body" idx="1"/>
          </p:nvPr>
        </p:nvSpPr>
        <p:spPr>
          <a:xfrm>
            <a:off x="381000" y="1447800"/>
            <a:ext cx="8458200" cy="5029200"/>
          </a:xfrm>
        </p:spPr>
        <p:txBody>
          <a:bodyPr/>
          <a:lstStyle/>
          <a:p>
            <a:pPr>
              <a:lnSpc>
                <a:spcPct val="90000"/>
              </a:lnSpc>
            </a:pPr>
            <a:r>
              <a:rPr lang="en-US" altLang="en-US" smtClean="0"/>
              <a:t>Theorem: Any language accepted by a nondeterministic TM can be accepted by a deterministic TM.</a:t>
            </a:r>
          </a:p>
          <a:p>
            <a:pPr lvl="1">
              <a:lnSpc>
                <a:spcPct val="90000"/>
              </a:lnSpc>
            </a:pPr>
            <a:r>
              <a:rPr lang="en-US" altLang="en-US" smtClean="0"/>
              <a:t>This shows that the range of computations that can be performed by deterministic and nondeterministic Turing machines is the same. However, this does not mean that with identical resource bounds, (e.g. time), they compute the same set of function.</a:t>
            </a:r>
          </a:p>
          <a:p>
            <a:pPr>
              <a:lnSpc>
                <a:spcPct val="90000"/>
              </a:lnSpc>
            </a:pPr>
            <a:r>
              <a:rPr lang="en-US" altLang="en-US" smtClean="0"/>
              <a:t>Corollary: Any language accepted by a nondeterministic multi-tape TM can be accepted by a deterministic TM.</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9B920F-10DA-486D-9556-E9D9946747EB}" type="slidenum">
              <a:rPr lang="en-US" altLang="en-US">
                <a:solidFill>
                  <a:srgbClr val="FFFF99"/>
                </a:solidFill>
                <a:latin typeface="Times New Roman" panose="02020603050405020304" pitchFamily="18" charset="0"/>
              </a:rPr>
              <a:pPr eaLnBrk="1" hangingPunct="1"/>
              <a:t>47</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73075" y="857250"/>
            <a:ext cx="8077200" cy="641350"/>
          </a:xfrm>
        </p:spPr>
        <p:txBody>
          <a:bodyPr/>
          <a:lstStyle/>
          <a:p>
            <a:r>
              <a:rPr lang="en-US" altLang="en-US" smtClean="0"/>
              <a:t>Universal Turing Machine</a:t>
            </a:r>
          </a:p>
        </p:txBody>
      </p:sp>
      <p:sp>
        <p:nvSpPr>
          <p:cNvPr id="45059" name="Rectangle 3"/>
          <p:cNvSpPr>
            <a:spLocks noGrp="1" noChangeArrowheads="1"/>
          </p:cNvSpPr>
          <p:nvPr>
            <p:ph type="body" idx="1"/>
          </p:nvPr>
        </p:nvSpPr>
        <p:spPr>
          <a:xfrm>
            <a:off x="495300" y="1571625"/>
            <a:ext cx="8064500" cy="5000625"/>
          </a:xfrm>
        </p:spPr>
        <p:txBody>
          <a:bodyPr/>
          <a:lstStyle/>
          <a:p>
            <a:pPr>
              <a:lnSpc>
                <a:spcPct val="90000"/>
              </a:lnSpc>
            </a:pPr>
            <a:r>
              <a:rPr lang="en-US" altLang="en-US" sz="2800" smtClean="0"/>
              <a:t>A Universal Turing machine is a Turing machine that can simulate the behavior of an arbitrary Turing machine</a:t>
            </a:r>
          </a:p>
          <a:p>
            <a:pPr lvl="1">
              <a:lnSpc>
                <a:spcPct val="90000"/>
              </a:lnSpc>
            </a:pPr>
            <a:r>
              <a:rPr lang="en-US" altLang="en-US" sz="2400" smtClean="0"/>
              <a:t>Including a universal Turing machine.</a:t>
            </a:r>
          </a:p>
          <a:p>
            <a:pPr lvl="1">
              <a:lnSpc>
                <a:spcPct val="90000"/>
              </a:lnSpc>
            </a:pPr>
            <a:r>
              <a:rPr lang="en-US" altLang="en-US" sz="2400" smtClean="0"/>
              <a:t>Without loss of generality, DTMs are included.</a:t>
            </a:r>
          </a:p>
          <a:p>
            <a:pPr>
              <a:lnSpc>
                <a:spcPct val="90000"/>
              </a:lnSpc>
            </a:pPr>
            <a:r>
              <a:rPr lang="en-US" altLang="en-US" sz="2800" smtClean="0"/>
              <a:t>Here, the inputs are data, plus a description of computation</a:t>
            </a:r>
          </a:p>
          <a:p>
            <a:pPr lvl="1">
              <a:lnSpc>
                <a:spcPct val="90000"/>
              </a:lnSpc>
            </a:pPr>
            <a:r>
              <a:rPr lang="en-US" altLang="en-US" sz="2400" smtClean="0"/>
              <a:t>i.e. the Universal TM is a “computer”</a:t>
            </a:r>
          </a:p>
          <a:p>
            <a:pPr lvl="1">
              <a:lnSpc>
                <a:spcPct val="90000"/>
              </a:lnSpc>
            </a:pPr>
            <a:r>
              <a:rPr lang="en-US" altLang="en-US" sz="2400" smtClean="0"/>
              <a:t>i.e. the Universal TM is “programmable”</a:t>
            </a:r>
          </a:p>
          <a:p>
            <a:pPr lvl="1">
              <a:lnSpc>
                <a:spcPct val="90000"/>
              </a:lnSpc>
            </a:pPr>
            <a:r>
              <a:rPr lang="en-US" altLang="en-US" sz="2400" smtClean="0"/>
              <a:t>A computer can emulate a Universal TM and vice versa</a:t>
            </a:r>
          </a:p>
          <a:p>
            <a:pPr lvl="1">
              <a:lnSpc>
                <a:spcPct val="90000"/>
              </a:lnSpc>
            </a:pPr>
            <a:r>
              <a:rPr lang="en-US" altLang="en-US" sz="2400" smtClean="0"/>
              <a:t>Hence, a computer is a Universal computing device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B096EDA-2FE7-43F3-BBC4-A4FD961120AE}" type="slidenum">
              <a:rPr lang="en-US" altLang="en-US">
                <a:solidFill>
                  <a:srgbClr val="FFFF99"/>
                </a:solidFill>
                <a:latin typeface="Times New Roman" panose="02020603050405020304" pitchFamily="18" charset="0"/>
              </a:rPr>
              <a:pPr eaLnBrk="1" hangingPunct="1"/>
              <a:t>48</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73075" y="857250"/>
            <a:ext cx="8077200" cy="641350"/>
          </a:xfrm>
        </p:spPr>
        <p:txBody>
          <a:bodyPr/>
          <a:lstStyle/>
          <a:p>
            <a:r>
              <a:rPr lang="en-US" altLang="en-US" smtClean="0"/>
              <a:t>Universal Turing Machine</a:t>
            </a:r>
          </a:p>
        </p:txBody>
      </p:sp>
      <p:sp>
        <p:nvSpPr>
          <p:cNvPr id="46083" name="Rectangle 3"/>
          <p:cNvSpPr>
            <a:spLocks noGrp="1" noChangeArrowheads="1"/>
          </p:cNvSpPr>
          <p:nvPr>
            <p:ph type="body" idx="1"/>
          </p:nvPr>
        </p:nvSpPr>
        <p:spPr>
          <a:xfrm>
            <a:off x="685800" y="1447800"/>
            <a:ext cx="8153400" cy="4876800"/>
          </a:xfrm>
        </p:spPr>
        <p:txBody>
          <a:bodyPr/>
          <a:lstStyle/>
          <a:p>
            <a:pPr>
              <a:lnSpc>
                <a:spcPct val="80000"/>
              </a:lnSpc>
              <a:buFontTx/>
              <a:buNone/>
            </a:pPr>
            <a:r>
              <a:rPr lang="en-US" altLang="en-US" sz="2800" smtClean="0"/>
              <a:t>Universal Turing Machine:  MUniversal</a:t>
            </a:r>
          </a:p>
          <a:p>
            <a:pPr>
              <a:lnSpc>
                <a:spcPct val="80000"/>
              </a:lnSpc>
              <a:buFontTx/>
              <a:buNone/>
            </a:pPr>
            <a:endParaRPr lang="en-US" altLang="en-US" sz="2800" smtClean="0"/>
          </a:p>
          <a:p>
            <a:pPr>
              <a:lnSpc>
                <a:spcPct val="80000"/>
              </a:lnSpc>
              <a:buFontTx/>
              <a:buNone/>
            </a:pPr>
            <a:r>
              <a:rPr lang="en-US" altLang="en-US" sz="2800" smtClean="0"/>
              <a:t>Input:  (M,I)  where </a:t>
            </a:r>
          </a:p>
          <a:p>
            <a:pPr>
              <a:lnSpc>
                <a:spcPct val="80000"/>
              </a:lnSpc>
              <a:buFontTx/>
              <a:buNone/>
            </a:pPr>
            <a:r>
              <a:rPr lang="en-US" altLang="en-US" sz="2800" smtClean="0"/>
              <a:t>	M is a Turing Machine Description</a:t>
            </a:r>
          </a:p>
          <a:p>
            <a:pPr>
              <a:lnSpc>
                <a:spcPct val="80000"/>
              </a:lnSpc>
              <a:buFontTx/>
              <a:buNone/>
            </a:pPr>
            <a:r>
              <a:rPr lang="en-US" altLang="en-US" sz="2800" smtClean="0"/>
              <a:t>	I is the input to the machine M</a:t>
            </a:r>
          </a:p>
          <a:p>
            <a:pPr>
              <a:lnSpc>
                <a:spcPct val="80000"/>
              </a:lnSpc>
              <a:buFontTx/>
              <a:buNone/>
            </a:pPr>
            <a:endParaRPr lang="en-US" altLang="en-US" sz="2800" smtClean="0"/>
          </a:p>
          <a:p>
            <a:pPr>
              <a:lnSpc>
                <a:spcPct val="80000"/>
              </a:lnSpc>
              <a:buFontTx/>
              <a:buNone/>
            </a:pPr>
            <a:r>
              <a:rPr lang="en-US" altLang="en-US" sz="2800" smtClean="0"/>
              <a:t>Results:  L(MUniversal) = ATM = {(M,I): M accepts I)</a:t>
            </a:r>
          </a:p>
          <a:p>
            <a:pPr>
              <a:lnSpc>
                <a:spcPct val="80000"/>
              </a:lnSpc>
              <a:buFontTx/>
              <a:buNone/>
            </a:pPr>
            <a:r>
              <a:rPr lang="en-US" altLang="en-US" sz="2800" smtClean="0"/>
              <a:t>      	If M accepts I, then MUniversal accepts (M,I)</a:t>
            </a:r>
          </a:p>
          <a:p>
            <a:pPr>
              <a:lnSpc>
                <a:spcPct val="80000"/>
              </a:lnSpc>
              <a:buFontTx/>
              <a:buNone/>
            </a:pPr>
            <a:r>
              <a:rPr lang="en-US" altLang="en-US" sz="2800" smtClean="0"/>
              <a:t>		If M rejects I, then MUniversal rejects (M,I)</a:t>
            </a:r>
          </a:p>
          <a:p>
            <a:pPr>
              <a:lnSpc>
                <a:spcPct val="80000"/>
              </a:lnSpc>
              <a:buFontTx/>
              <a:buNone/>
            </a:pPr>
            <a:r>
              <a:rPr lang="en-US" altLang="en-US" sz="2800" smtClean="0"/>
              <a:t>		If M does not halt on I, MUniversal does not halt on (M,I)</a:t>
            </a:r>
          </a:p>
          <a:p>
            <a:pPr>
              <a:lnSpc>
                <a:spcPct val="80000"/>
              </a:lnSpc>
              <a:buFontTx/>
              <a:buNone/>
            </a:pPr>
            <a:endParaRPr lang="en-US" altLang="en-US" sz="2800" smtClean="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F4BFE3-8A3E-4E30-8F0C-C3E088EE2E42}" type="slidenum">
              <a:rPr lang="en-US" altLang="en-US">
                <a:solidFill>
                  <a:srgbClr val="FFFF99"/>
                </a:solidFill>
                <a:latin typeface="Times New Roman" panose="02020603050405020304" pitchFamily="18" charset="0"/>
              </a:rPr>
              <a:pPr eaLnBrk="1" hangingPunct="1"/>
              <a:t>49</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Turing Test</a:t>
            </a:r>
            <a:endParaRPr lang="en-US" dirty="0"/>
          </a:p>
        </p:txBody>
      </p:sp>
      <p:sp>
        <p:nvSpPr>
          <p:cNvPr id="3" name="Content Placeholder 2"/>
          <p:cNvSpPr>
            <a:spLocks noGrp="1"/>
          </p:cNvSpPr>
          <p:nvPr>
            <p:ph idx="1"/>
          </p:nvPr>
        </p:nvSpPr>
        <p:spPr>
          <a:xfrm>
            <a:off x="495300" y="1571612"/>
            <a:ext cx="8253164" cy="4746557"/>
          </a:xfrm>
        </p:spPr>
        <p:txBody>
          <a:bodyPr wrap="square" anchor="t" anchorCtr="0">
            <a:spAutoFit/>
          </a:bodyPr>
          <a:lstStyle/>
          <a:p>
            <a:pPr marL="342900" lvl="2" indent="-342900"/>
            <a:r>
              <a:rPr lang="en-US" altLang="en-US" dirty="0" smtClean="0"/>
              <a:t>Mentioned in his 1950 paper “Computing machinery and intelligence” </a:t>
            </a:r>
          </a:p>
          <a:p>
            <a:pPr marL="342900" lvl="2" indent="-342900"/>
            <a:r>
              <a:rPr lang="en-US" altLang="en-US" dirty="0" smtClean="0"/>
              <a:t>A human judge engages in a natural language conversation with two other parties, one a human and the other a machine; if the judge cannot reliably tell which is which, then the machine is said to pass the test. </a:t>
            </a:r>
          </a:p>
          <a:p>
            <a:pPr marL="342900" lvl="2" indent="-342900"/>
            <a:r>
              <a:rPr lang="en-US" altLang="en-US" dirty="0" smtClean="0"/>
              <a:t>It is assumed that both the human and the machine try to appear human. </a:t>
            </a:r>
          </a:p>
          <a:p>
            <a:pPr marL="342900" lvl="2" indent="-342900"/>
            <a:r>
              <a:rPr lang="en-US" altLang="en-US" dirty="0" smtClean="0"/>
              <a:t>In order to keep the test setting simple and universal (to explicitly test the linguistic capability of the machine instead of its ability to render words into audio), the conversation is usually limited to a text-only channel.</a:t>
            </a:r>
            <a:endParaRPr lang="en-US" sz="2400" dirty="0"/>
          </a:p>
        </p:txBody>
      </p:sp>
      <p:sp>
        <p:nvSpPr>
          <p:cNvPr id="4" name="Slide Number Placeholder 3"/>
          <p:cNvSpPr>
            <a:spLocks noGrp="1"/>
          </p:cNvSpPr>
          <p:nvPr>
            <p:ph type="sldNum" sz="quarter" idx="10"/>
          </p:nvPr>
        </p:nvSpPr>
        <p:spPr/>
        <p:txBody>
          <a:bodyPr/>
          <a:lstStyle/>
          <a:p>
            <a:fld id="{BB5D5D4D-36BE-490C-82B0-136F7CB57DDF}" type="slidenum">
              <a:rPr lang="en-US" altLang="en-US" smtClean="0"/>
              <a:pPr/>
              <a:t>5</a:t>
            </a:fld>
            <a:endParaRPr lang="en-US" altLang="en-US"/>
          </a:p>
        </p:txBody>
      </p:sp>
    </p:spTree>
    <p:extLst>
      <p:ext uri="{BB962C8B-B14F-4D97-AF65-F5344CB8AC3E}">
        <p14:creationId xmlns:p14="http://schemas.microsoft.com/office/powerpoint/2010/main" val="2864950438"/>
      </p:ext>
    </p:extLst>
  </p:cSld>
  <p:clrMapOvr>
    <a:masterClrMapping/>
  </p:clrMapOvr>
  <p:transition>
    <p:split orient="vert" dir="in"/>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73075" y="857250"/>
            <a:ext cx="8077200" cy="641350"/>
          </a:xfrm>
        </p:spPr>
        <p:txBody>
          <a:bodyPr/>
          <a:lstStyle/>
          <a:p>
            <a:r>
              <a:rPr lang="en-US" altLang="en-US" smtClean="0"/>
              <a:t>Encodings of Strings and TMs</a:t>
            </a:r>
          </a:p>
        </p:txBody>
      </p:sp>
      <p:sp>
        <p:nvSpPr>
          <p:cNvPr id="47107" name="Rectangle 3"/>
          <p:cNvSpPr>
            <a:spLocks noGrp="1" noChangeArrowheads="1"/>
          </p:cNvSpPr>
          <p:nvPr>
            <p:ph type="body" idx="1"/>
          </p:nvPr>
        </p:nvSpPr>
        <p:spPr>
          <a:xfrm>
            <a:off x="457200" y="1447800"/>
            <a:ext cx="8229600" cy="5181600"/>
          </a:xfrm>
        </p:spPr>
        <p:txBody>
          <a:bodyPr/>
          <a:lstStyle/>
          <a:p>
            <a:r>
              <a:rPr lang="en-US" altLang="en-US" sz="2800" smtClean="0"/>
              <a:t>Lexicographic ordering of strings</a:t>
            </a:r>
          </a:p>
          <a:p>
            <a:pPr lvl="1"/>
            <a:r>
              <a:rPr lang="en-US" altLang="en-US" sz="2400" smtClean="0"/>
              <a:t>Strings of length n – 1 precede strings of length n</a:t>
            </a:r>
          </a:p>
          <a:p>
            <a:pPr lvl="1"/>
            <a:r>
              <a:rPr lang="en-US" altLang="en-US" sz="2400" smtClean="0"/>
              <a:t>Among strings of length n, </a:t>
            </a:r>
          </a:p>
          <a:p>
            <a:pPr lvl="2"/>
            <a:r>
              <a:rPr lang="en-US" altLang="en-US" sz="2000" smtClean="0"/>
              <a:t>If a and b are in the alphabet and a &lt; b, strings starting with a precede those starting with b</a:t>
            </a:r>
          </a:p>
          <a:p>
            <a:pPr lvl="2"/>
            <a:r>
              <a:rPr lang="en-US" altLang="en-US" sz="2000" smtClean="0"/>
              <a:t>If the two strings have the same prefix, their order is determined by the order of the next letter (after the prefix)</a:t>
            </a:r>
          </a:p>
          <a:p>
            <a:r>
              <a:rPr lang="en-US" altLang="en-US" sz="2800" smtClean="0"/>
              <a:t>How can we identify the j</a:t>
            </a:r>
            <a:r>
              <a:rPr lang="en-US" altLang="en-US" sz="2800" baseline="30000" smtClean="0"/>
              <a:t>th</a:t>
            </a:r>
            <a:r>
              <a:rPr lang="en-US" altLang="en-US" sz="2800" smtClean="0"/>
              <a:t> Universal TM?</a:t>
            </a:r>
          </a:p>
          <a:p>
            <a:pPr lvl="1"/>
            <a:r>
              <a:rPr lang="en-US" altLang="en-US" sz="2400" smtClean="0"/>
              <a:t>If an encoding does not correspond to a TM, associate it with the Null TM</a:t>
            </a:r>
          </a:p>
          <a:p>
            <a:pPr lvl="2"/>
            <a:r>
              <a:rPr lang="en-US" altLang="en-US" sz="2000" smtClean="0">
                <a:sym typeface="Symbol" panose="05050102010706020507" pitchFamily="18" charset="2"/>
              </a:rPr>
              <a:t>(s, a) = (h, a)</a:t>
            </a:r>
          </a:p>
          <a:p>
            <a:pPr lvl="1"/>
            <a:r>
              <a:rPr lang="en-US" altLang="en-US" sz="2400" smtClean="0"/>
              <a:t>Each proper encoding of a TM is considered, in order.</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78E29B-E10A-4052-A6E2-9B8C30A81EC4}" type="slidenum">
              <a:rPr lang="en-US" altLang="en-US">
                <a:solidFill>
                  <a:srgbClr val="FFFF99"/>
                </a:solidFill>
                <a:latin typeface="Times New Roman" panose="02020603050405020304" pitchFamily="18" charset="0"/>
              </a:rPr>
              <a:pPr eaLnBrk="1" hangingPunct="1"/>
              <a:t>50</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73075" y="857250"/>
            <a:ext cx="8077200" cy="641350"/>
          </a:xfrm>
        </p:spPr>
        <p:txBody>
          <a:bodyPr/>
          <a:lstStyle/>
          <a:p>
            <a:r>
              <a:rPr lang="en-US" altLang="en-US" smtClean="0"/>
              <a:t>Limits on Language Acceptance</a:t>
            </a:r>
          </a:p>
        </p:txBody>
      </p:sp>
      <p:sp>
        <p:nvSpPr>
          <p:cNvPr id="48131" name="Rectangle 3"/>
          <p:cNvSpPr>
            <a:spLocks noGrp="1" noChangeArrowheads="1"/>
          </p:cNvSpPr>
          <p:nvPr>
            <p:ph type="body" idx="1"/>
          </p:nvPr>
        </p:nvSpPr>
        <p:spPr>
          <a:xfrm>
            <a:off x="495300" y="1571625"/>
            <a:ext cx="8064500" cy="5000625"/>
          </a:xfrm>
        </p:spPr>
        <p:txBody>
          <a:bodyPr/>
          <a:lstStyle/>
          <a:p>
            <a:pPr>
              <a:lnSpc>
                <a:spcPct val="90000"/>
              </a:lnSpc>
            </a:pPr>
            <a:r>
              <a:rPr lang="en-US" altLang="en-US" dirty="0" smtClean="0"/>
              <a:t>A language that is decidable (recursive) has a TM that halts on all inputs, accepting only those strings in the language.</a:t>
            </a:r>
          </a:p>
          <a:p>
            <a:pPr lvl="1">
              <a:lnSpc>
                <a:spcPct val="90000"/>
              </a:lnSpc>
            </a:pPr>
            <a:r>
              <a:rPr lang="en-US" altLang="en-US" dirty="0" smtClean="0"/>
              <a:t>Deterministic finite state machines, regular expressions and context-free grammars are all examples of decidable languages</a:t>
            </a:r>
          </a:p>
          <a:p>
            <a:pPr>
              <a:lnSpc>
                <a:spcPct val="90000"/>
              </a:lnSpc>
            </a:pPr>
            <a:r>
              <a:rPr lang="en-US" altLang="en-US" dirty="0" smtClean="0"/>
              <a:t>A language that is recursively enumerable is ....</a:t>
            </a:r>
          </a:p>
          <a:p>
            <a:pPr lvl="1">
              <a:lnSpc>
                <a:spcPct val="90000"/>
              </a:lnSpc>
            </a:pPr>
            <a:r>
              <a:rPr lang="en-US" altLang="en-US" dirty="0" smtClean="0"/>
              <a:t>A language is called unsolvable if </a:t>
            </a:r>
            <a:r>
              <a:rPr lang="en-US" altLang="en-US" dirty="0" smtClean="0"/>
              <a:t>no TM exists that accepts that language</a:t>
            </a:r>
            <a:r>
              <a:rPr lang="en-US" altLang="en-US" dirty="0" smtClean="0"/>
              <a:t>.</a:t>
            </a:r>
            <a:endParaRPr lang="en-US" altLang="en-US" dirty="0" smtClean="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8DD7BB-07EF-4DD5-B2CF-076696AC173B}" type="slidenum">
              <a:rPr lang="en-US" altLang="en-US">
                <a:solidFill>
                  <a:srgbClr val="FFFF99"/>
                </a:solidFill>
                <a:latin typeface="Times New Roman" panose="02020603050405020304" pitchFamily="18" charset="0"/>
              </a:rPr>
              <a:pPr eaLnBrk="1" hangingPunct="1"/>
              <a:t>51</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00063" y="1214438"/>
            <a:ext cx="8077200" cy="641350"/>
          </a:xfrm>
        </p:spPr>
        <p:txBody>
          <a:bodyPr/>
          <a:lstStyle/>
          <a:p>
            <a:r>
              <a:rPr lang="en-US" altLang="en-US" sz="4000" smtClean="0"/>
              <a:t>A Language that is not recursively enumerable</a:t>
            </a:r>
          </a:p>
        </p:txBody>
      </p:sp>
      <p:sp>
        <p:nvSpPr>
          <p:cNvPr id="49155" name="Rectangle 3"/>
          <p:cNvSpPr>
            <a:spLocks noGrp="1" noChangeArrowheads="1"/>
          </p:cNvSpPr>
          <p:nvPr>
            <p:ph type="body" idx="1"/>
          </p:nvPr>
        </p:nvSpPr>
        <p:spPr>
          <a:xfrm>
            <a:off x="495300" y="2571750"/>
            <a:ext cx="8064500" cy="3714750"/>
          </a:xfrm>
        </p:spPr>
        <p:txBody>
          <a:bodyPr/>
          <a:lstStyle/>
          <a:p>
            <a:r>
              <a:rPr lang="en-US" altLang="en-US" smtClean="0"/>
              <a:t>Consider L</a:t>
            </a:r>
            <a:r>
              <a:rPr lang="en-US" altLang="en-US" baseline="-25000" smtClean="0"/>
              <a:t>1</a:t>
            </a:r>
            <a:r>
              <a:rPr lang="en-US" altLang="en-US" smtClean="0"/>
              <a:t> = { w</a:t>
            </a:r>
            <a:r>
              <a:rPr lang="en-US" altLang="en-US" baseline="-25000" smtClean="0"/>
              <a:t>i</a:t>
            </a:r>
            <a:r>
              <a:rPr lang="en-US" altLang="en-US" smtClean="0"/>
              <a:t> | w</a:t>
            </a:r>
            <a:r>
              <a:rPr lang="en-US" altLang="en-US" baseline="-25000" smtClean="0"/>
              <a:t>i</a:t>
            </a:r>
            <a:r>
              <a:rPr lang="en-US" altLang="en-US" smtClean="0"/>
              <a:t> is not accepted by M</a:t>
            </a:r>
            <a:r>
              <a:rPr lang="en-US" altLang="en-US" baseline="-25000" smtClean="0"/>
              <a:t>i</a:t>
            </a:r>
            <a:r>
              <a:rPr lang="en-US" altLang="en-US" smtClean="0"/>
              <a:t>}</a:t>
            </a:r>
          </a:p>
          <a:p>
            <a:pPr lvl="1"/>
            <a:r>
              <a:rPr lang="en-US" altLang="en-US" smtClean="0"/>
              <a:t>L</a:t>
            </a:r>
            <a:r>
              <a:rPr lang="en-US" altLang="en-US" baseline="-25000" smtClean="0"/>
              <a:t>1</a:t>
            </a:r>
            <a:r>
              <a:rPr lang="en-US" altLang="en-US" smtClean="0"/>
              <a:t> is not recursively enumerable</a:t>
            </a:r>
          </a:p>
          <a:p>
            <a:pPr lvl="1"/>
            <a:r>
              <a:rPr lang="en-US" altLang="en-US" smtClean="0"/>
              <a:t>The complement of L</a:t>
            </a:r>
            <a:r>
              <a:rPr lang="en-US" altLang="en-US" baseline="-25000" smtClean="0"/>
              <a:t>1</a:t>
            </a:r>
            <a:r>
              <a:rPr lang="en-US" altLang="en-US" smtClean="0"/>
              <a:t> (called L</a:t>
            </a:r>
            <a:r>
              <a:rPr lang="en-US" altLang="en-US" baseline="-25000" smtClean="0"/>
              <a:t>2</a:t>
            </a:r>
            <a:r>
              <a:rPr lang="en-US" altLang="en-US" smtClean="0"/>
              <a:t>) is an example of a recursively enumerable language that is not decidable.</a:t>
            </a:r>
          </a:p>
          <a:p>
            <a:pPr lvl="2"/>
            <a:r>
              <a:rPr lang="en-US" altLang="en-US" smtClean="0"/>
              <a:t>This comes from the fact that the complement of a decidable language is decidable.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D49E22-CEF1-4531-B223-CCA13ADF4EA4}" type="slidenum">
              <a:rPr lang="en-US" altLang="en-US">
                <a:solidFill>
                  <a:srgbClr val="FFFF99"/>
                </a:solidFill>
                <a:latin typeface="Times New Roman" panose="02020603050405020304" pitchFamily="18" charset="0"/>
              </a:rPr>
              <a:pPr eaLnBrk="1" hangingPunct="1"/>
              <a:t>52</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73075" y="857250"/>
            <a:ext cx="8077200" cy="641350"/>
          </a:xfrm>
        </p:spPr>
        <p:txBody>
          <a:bodyPr/>
          <a:lstStyle/>
          <a:p>
            <a:r>
              <a:rPr lang="en-US" altLang="en-US" smtClean="0"/>
              <a:t>Reducibility and Unsolvability</a:t>
            </a:r>
          </a:p>
        </p:txBody>
      </p:sp>
      <p:sp>
        <p:nvSpPr>
          <p:cNvPr id="50179" name="Rectangle 3"/>
          <p:cNvSpPr>
            <a:spLocks noGrp="1" noChangeArrowheads="1"/>
          </p:cNvSpPr>
          <p:nvPr>
            <p:ph type="body" idx="1"/>
          </p:nvPr>
        </p:nvSpPr>
        <p:spPr>
          <a:xfrm>
            <a:off x="495300" y="1571625"/>
            <a:ext cx="8064500" cy="5000625"/>
          </a:xfrm>
        </p:spPr>
        <p:txBody>
          <a:bodyPr/>
          <a:lstStyle/>
          <a:p>
            <a:r>
              <a:rPr lang="en-US" altLang="en-US" sz="2800" smtClean="0"/>
              <a:t>Motivation: We have just shown that L</a:t>
            </a:r>
            <a:r>
              <a:rPr lang="en-US" altLang="en-US" sz="2800" baseline="-25000" smtClean="0"/>
              <a:t>2</a:t>
            </a:r>
            <a:r>
              <a:rPr lang="en-US" altLang="en-US" sz="2800" smtClean="0"/>
              <a:t> is unsolvable. Using reducibility, we will see that there are many languages that are unsolvable</a:t>
            </a:r>
          </a:p>
          <a:p>
            <a:pPr lvl="1"/>
            <a:r>
              <a:rPr lang="en-US" altLang="en-US" sz="2400" smtClean="0"/>
              <a:t>Actually, we will only consider two such problems</a:t>
            </a:r>
          </a:p>
          <a:p>
            <a:r>
              <a:rPr lang="en-US" altLang="en-US" sz="2800" smtClean="0"/>
              <a:t>Definition: The language L</a:t>
            </a:r>
            <a:r>
              <a:rPr lang="en-US" altLang="en-US" sz="2800" baseline="-25000" smtClean="0"/>
              <a:t>a</a:t>
            </a:r>
            <a:r>
              <a:rPr lang="en-US" altLang="en-US" sz="2800" smtClean="0"/>
              <a:t> is reducible to L</a:t>
            </a:r>
            <a:r>
              <a:rPr lang="en-US" altLang="en-US" sz="2800" baseline="-25000" smtClean="0"/>
              <a:t>b</a:t>
            </a:r>
            <a:r>
              <a:rPr lang="en-US" altLang="en-US" sz="2800" smtClean="0"/>
              <a:t> if there is an algorithm computing a total [complete] function f: C</a:t>
            </a:r>
            <a:r>
              <a:rPr lang="en-US" altLang="en-US" sz="2800" baseline="30000" smtClean="0"/>
              <a:t>*</a:t>
            </a:r>
            <a:r>
              <a:rPr lang="en-US" altLang="en-US" sz="2800" smtClean="0">
                <a:sym typeface="Wingdings" panose="05000000000000000000" pitchFamily="2" charset="2"/>
              </a:rPr>
              <a:t> D</a:t>
            </a:r>
            <a:r>
              <a:rPr lang="en-US" altLang="en-US" sz="2800" baseline="30000" smtClean="0">
                <a:sym typeface="Wingdings" panose="05000000000000000000" pitchFamily="2" charset="2"/>
              </a:rPr>
              <a:t>*</a:t>
            </a:r>
            <a:r>
              <a:rPr lang="en-US" altLang="en-US" sz="2800" smtClean="0">
                <a:sym typeface="Wingdings" panose="05000000000000000000" pitchFamily="2" charset="2"/>
              </a:rPr>
              <a:t> that translates each string w over the alphabet C of L</a:t>
            </a:r>
            <a:r>
              <a:rPr lang="en-US" altLang="en-US" sz="2800" baseline="-25000" smtClean="0">
                <a:sym typeface="Wingdings" panose="05000000000000000000" pitchFamily="2" charset="2"/>
              </a:rPr>
              <a:t>a</a:t>
            </a:r>
            <a:r>
              <a:rPr lang="en-US" altLang="en-US" sz="2800" smtClean="0">
                <a:sym typeface="Wingdings" panose="05000000000000000000" pitchFamily="2" charset="2"/>
              </a:rPr>
              <a:t> into a string z = f(w) over the alphabet D of L</a:t>
            </a:r>
            <a:r>
              <a:rPr lang="en-US" altLang="en-US" sz="2800" baseline="-25000" smtClean="0">
                <a:sym typeface="Wingdings" panose="05000000000000000000" pitchFamily="2" charset="2"/>
              </a:rPr>
              <a:t>b</a:t>
            </a:r>
            <a:r>
              <a:rPr lang="en-US" altLang="en-US" sz="2800" smtClean="0">
                <a:sym typeface="Wingdings" panose="05000000000000000000" pitchFamily="2" charset="2"/>
              </a:rPr>
              <a:t> such that w </a:t>
            </a:r>
            <a:r>
              <a:rPr lang="en-US" altLang="en-US" sz="2800" smtClean="0">
                <a:sym typeface="Symbol" panose="05050102010706020507" pitchFamily="18" charset="2"/>
              </a:rPr>
              <a:t></a:t>
            </a:r>
            <a:r>
              <a:rPr lang="en-US" altLang="en-US" sz="2800" smtClean="0">
                <a:sym typeface="Wingdings" panose="05000000000000000000" pitchFamily="2" charset="2"/>
              </a:rPr>
              <a:t> L</a:t>
            </a:r>
            <a:r>
              <a:rPr lang="en-US" altLang="en-US" sz="2800" baseline="-25000" smtClean="0">
                <a:sym typeface="Wingdings" panose="05000000000000000000" pitchFamily="2" charset="2"/>
              </a:rPr>
              <a:t>a</a:t>
            </a:r>
            <a:r>
              <a:rPr lang="en-US" altLang="en-US" sz="2800" smtClean="0">
                <a:sym typeface="Wingdings" panose="05000000000000000000" pitchFamily="2" charset="2"/>
              </a:rPr>
              <a:t> if and only if z </a:t>
            </a:r>
            <a:r>
              <a:rPr lang="en-US" altLang="en-US" sz="2800" smtClean="0">
                <a:sym typeface="Symbol" panose="05050102010706020507" pitchFamily="18" charset="2"/>
              </a:rPr>
              <a:t></a:t>
            </a:r>
            <a:r>
              <a:rPr lang="en-US" altLang="en-US" sz="2800" smtClean="0">
                <a:sym typeface="Wingdings" panose="05000000000000000000" pitchFamily="2" charset="2"/>
              </a:rPr>
              <a:t> L</a:t>
            </a:r>
            <a:r>
              <a:rPr lang="en-US" altLang="en-US" sz="2800" baseline="-25000" smtClean="0">
                <a:sym typeface="Wingdings" panose="05000000000000000000" pitchFamily="2" charset="2"/>
              </a:rPr>
              <a:t>b</a:t>
            </a:r>
            <a:r>
              <a:rPr lang="en-US" altLang="en-US" sz="2800" smtClean="0">
                <a:sym typeface="Wingdings" panose="05000000000000000000" pitchFamily="2" charset="2"/>
              </a:rPr>
              <a:t>.</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02C9BF-718E-4DC7-B299-01C86F6AE40A}" type="slidenum">
              <a:rPr lang="en-US" altLang="en-US">
                <a:solidFill>
                  <a:srgbClr val="FFFF99"/>
                </a:solidFill>
                <a:latin typeface="Times New Roman" panose="02020603050405020304" pitchFamily="18" charset="0"/>
              </a:rPr>
              <a:pPr eaLnBrk="1" hangingPunct="1"/>
              <a:t>53</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73075" y="857250"/>
            <a:ext cx="8077200" cy="641350"/>
          </a:xfrm>
        </p:spPr>
        <p:txBody>
          <a:bodyPr/>
          <a:lstStyle/>
          <a:p>
            <a:r>
              <a:rPr lang="en-US" altLang="en-US" smtClean="0"/>
              <a:t>Reducibility and Unsolvability</a:t>
            </a:r>
          </a:p>
        </p:txBody>
      </p:sp>
      <p:sp>
        <p:nvSpPr>
          <p:cNvPr id="51203" name="Rectangle 3"/>
          <p:cNvSpPr>
            <a:spLocks noGrp="1" noChangeArrowheads="1"/>
          </p:cNvSpPr>
          <p:nvPr>
            <p:ph type="body" idx="1"/>
          </p:nvPr>
        </p:nvSpPr>
        <p:spPr>
          <a:xfrm>
            <a:off x="495300" y="1571625"/>
            <a:ext cx="8064500" cy="5000625"/>
          </a:xfrm>
        </p:spPr>
        <p:txBody>
          <a:bodyPr/>
          <a:lstStyle/>
          <a:p>
            <a:r>
              <a:rPr lang="en-US" altLang="en-US" smtClean="0"/>
              <a:t>Lemma: Let L</a:t>
            </a:r>
            <a:r>
              <a:rPr lang="en-US" altLang="en-US" baseline="-25000" smtClean="0"/>
              <a:t>a</a:t>
            </a:r>
            <a:r>
              <a:rPr lang="en-US" altLang="en-US" smtClean="0"/>
              <a:t> be reducible to L</a:t>
            </a:r>
            <a:r>
              <a:rPr lang="en-US" altLang="en-US" baseline="-25000" smtClean="0"/>
              <a:t>b</a:t>
            </a:r>
            <a:r>
              <a:rPr lang="en-US" altLang="en-US" smtClean="0"/>
              <a:t>. If L</a:t>
            </a:r>
            <a:r>
              <a:rPr lang="en-US" altLang="en-US" baseline="-25000" smtClean="0"/>
              <a:t>b</a:t>
            </a:r>
            <a:r>
              <a:rPr lang="en-US" altLang="en-US" smtClean="0"/>
              <a:t> is decidable, L</a:t>
            </a:r>
            <a:r>
              <a:rPr lang="en-US" altLang="en-US" baseline="-25000" smtClean="0"/>
              <a:t>a</a:t>
            </a:r>
            <a:r>
              <a:rPr lang="en-US" altLang="en-US" smtClean="0"/>
              <a:t> is decidable. If L</a:t>
            </a:r>
            <a:r>
              <a:rPr lang="en-US" altLang="en-US" baseline="-25000" smtClean="0"/>
              <a:t>a</a:t>
            </a:r>
            <a:r>
              <a:rPr lang="en-US" altLang="en-US" smtClean="0"/>
              <a:t> is unsolvable, L</a:t>
            </a:r>
            <a:r>
              <a:rPr lang="en-US" altLang="en-US" baseline="-25000" smtClean="0"/>
              <a:t>b</a:t>
            </a:r>
            <a:r>
              <a:rPr lang="en-US" altLang="en-US" smtClean="0"/>
              <a:t> is also unsolvable.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5A01FC-256E-44CB-BD41-923E28B5A519}" type="slidenum">
              <a:rPr lang="en-US" altLang="en-US">
                <a:solidFill>
                  <a:srgbClr val="FFFF99"/>
                </a:solidFill>
                <a:latin typeface="Times New Roman" panose="02020603050405020304" pitchFamily="18" charset="0"/>
              </a:rPr>
              <a:pPr eaLnBrk="1" hangingPunct="1"/>
              <a:t>54</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73075" y="857250"/>
            <a:ext cx="8077200" cy="641350"/>
          </a:xfrm>
        </p:spPr>
        <p:txBody>
          <a:bodyPr/>
          <a:lstStyle/>
          <a:p>
            <a:r>
              <a:rPr lang="en-US" altLang="en-US" smtClean="0"/>
              <a:t>Unsolvable Problems</a:t>
            </a:r>
          </a:p>
        </p:txBody>
      </p:sp>
      <p:sp>
        <p:nvSpPr>
          <p:cNvPr id="52227" name="Rectangle 3"/>
          <p:cNvSpPr>
            <a:spLocks noGrp="1" noChangeArrowheads="1"/>
          </p:cNvSpPr>
          <p:nvPr>
            <p:ph type="body" idx="1"/>
          </p:nvPr>
        </p:nvSpPr>
        <p:spPr>
          <a:xfrm>
            <a:off x="495300" y="1571625"/>
            <a:ext cx="8064500" cy="5000625"/>
          </a:xfrm>
        </p:spPr>
        <p:txBody>
          <a:bodyPr/>
          <a:lstStyle/>
          <a:p>
            <a:r>
              <a:rPr lang="en-US" altLang="en-US" dirty="0" smtClean="0"/>
              <a:t>Halting Problem: </a:t>
            </a:r>
          </a:p>
          <a:p>
            <a:pPr lvl="1"/>
            <a:r>
              <a:rPr lang="en-US" altLang="en-US" dirty="0" smtClean="0"/>
              <a:t>Input: An arbitrary TM M, and an arbitrary input string x.</a:t>
            </a:r>
          </a:p>
          <a:p>
            <a:pPr lvl="1"/>
            <a:r>
              <a:rPr lang="en-US" altLang="en-US" dirty="0" smtClean="0"/>
              <a:t>Question: Does M halt on x?</a:t>
            </a:r>
          </a:p>
          <a:p>
            <a:r>
              <a:rPr lang="en-US" altLang="en-US" dirty="0" smtClean="0"/>
              <a:t>The halting problem can be characterized by the language L</a:t>
            </a:r>
            <a:r>
              <a:rPr lang="en-US" altLang="en-US" baseline="-25000" dirty="0" smtClean="0"/>
              <a:t>H</a:t>
            </a:r>
            <a:r>
              <a:rPr lang="en-US" altLang="en-US" dirty="0" smtClean="0"/>
              <a:t> = {</a:t>
            </a:r>
            <a:r>
              <a:rPr lang="en-US" altLang="en-US" dirty="0" smtClean="0">
                <a:sym typeface="Symbol" panose="05050102010706020507" pitchFamily="18" charset="2"/>
              </a:rPr>
              <a:t>(M), w | M halts on input w}</a:t>
            </a:r>
          </a:p>
          <a:p>
            <a:r>
              <a:rPr lang="en-US" altLang="en-US" dirty="0" smtClean="0">
                <a:sym typeface="Symbol" panose="05050102010706020507" pitchFamily="18" charset="2"/>
              </a:rPr>
              <a:t>The halting problem is unsolvable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AF7648-D2DE-4ECC-9A66-C8F0A7FABEFF}" type="slidenum">
              <a:rPr lang="en-US" altLang="en-US">
                <a:solidFill>
                  <a:srgbClr val="FFFF99"/>
                </a:solidFill>
                <a:latin typeface="Times New Roman" panose="02020603050405020304" pitchFamily="18" charset="0"/>
              </a:rPr>
              <a:pPr eaLnBrk="1" hangingPunct="1"/>
              <a:t>55</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73075" y="857250"/>
            <a:ext cx="8077200" cy="641350"/>
          </a:xfrm>
        </p:spPr>
        <p:txBody>
          <a:bodyPr/>
          <a:lstStyle/>
          <a:p>
            <a:r>
              <a:rPr lang="en-US" altLang="en-US" smtClean="0"/>
              <a:t>Unsolvable Problems</a:t>
            </a:r>
          </a:p>
        </p:txBody>
      </p:sp>
      <p:sp>
        <p:nvSpPr>
          <p:cNvPr id="53251" name="Rectangle 3"/>
          <p:cNvSpPr>
            <a:spLocks noGrp="1" noChangeArrowheads="1"/>
          </p:cNvSpPr>
          <p:nvPr>
            <p:ph type="body" idx="1"/>
          </p:nvPr>
        </p:nvSpPr>
        <p:spPr>
          <a:xfrm>
            <a:off x="495300" y="1571625"/>
            <a:ext cx="8064500" cy="5000625"/>
          </a:xfrm>
        </p:spPr>
        <p:txBody>
          <a:bodyPr/>
          <a:lstStyle/>
          <a:p>
            <a:r>
              <a:rPr lang="en-US" altLang="en-US" dirty="0" smtClean="0"/>
              <a:t>Empty Tape Acceptance Problem: </a:t>
            </a:r>
          </a:p>
          <a:p>
            <a:pPr lvl="1"/>
            <a:r>
              <a:rPr lang="en-US" altLang="en-US" dirty="0" smtClean="0"/>
              <a:t>Input: An arbitrary TM M</a:t>
            </a:r>
          </a:p>
          <a:p>
            <a:pPr lvl="1"/>
            <a:r>
              <a:rPr lang="en-US" altLang="en-US" dirty="0" smtClean="0"/>
              <a:t>Question: Does M accept the empty string?</a:t>
            </a:r>
          </a:p>
          <a:p>
            <a:r>
              <a:rPr lang="en-US" altLang="en-US" dirty="0" smtClean="0"/>
              <a:t>L</a:t>
            </a:r>
            <a:r>
              <a:rPr lang="en-US" altLang="en-US" baseline="-25000" dirty="0" smtClean="0"/>
              <a:t>ET</a:t>
            </a:r>
            <a:r>
              <a:rPr lang="en-US" altLang="en-US" dirty="0" smtClean="0"/>
              <a:t> = {</a:t>
            </a:r>
            <a:r>
              <a:rPr lang="en-US" altLang="en-US" dirty="0" smtClean="0">
                <a:sym typeface="Symbol" panose="05050102010706020507" pitchFamily="18" charset="2"/>
              </a:rPr>
              <a:t>(M) | L(M) contains the empty string}</a:t>
            </a:r>
          </a:p>
          <a:p>
            <a:r>
              <a:rPr lang="en-US" altLang="en-US" dirty="0" smtClean="0">
                <a:sym typeface="Symbol" panose="05050102010706020507" pitchFamily="18" charset="2"/>
              </a:rPr>
              <a:t>This problem is unsolvable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7CC807-1B08-4A42-A544-1994790F5F49}" type="slidenum">
              <a:rPr lang="en-US" altLang="en-US">
                <a:solidFill>
                  <a:srgbClr val="FFFF99"/>
                </a:solidFill>
                <a:latin typeface="Times New Roman" panose="02020603050405020304" pitchFamily="18" charset="0"/>
              </a:rPr>
              <a:pPr eaLnBrk="1" hangingPunct="1"/>
              <a:t>56</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Travel Dialog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BB5D5D4D-36BE-490C-82B0-136F7CB57DDF}" type="slidenum">
              <a:rPr lang="en-US" altLang="en-US" smtClean="0"/>
              <a:pPr/>
              <a:t>6</a:t>
            </a:fld>
            <a:endParaRPr lang="en-US" altLang="en-US"/>
          </a:p>
        </p:txBody>
      </p:sp>
      <p:pic>
        <p:nvPicPr>
          <p:cNvPr id="5" name="Picture 4" descr="dialogu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361048" y="1571612"/>
            <a:ext cx="6707654" cy="5131150"/>
          </a:xfrm>
          <a:prstGeom prst="rect">
            <a:avLst/>
          </a:prstGeom>
        </p:spPr>
      </p:pic>
    </p:spTree>
    <p:extLst>
      <p:ext uri="{BB962C8B-B14F-4D97-AF65-F5344CB8AC3E}">
        <p14:creationId xmlns:p14="http://schemas.microsoft.com/office/powerpoint/2010/main" val="3958847152"/>
      </p:ext>
    </p:extLst>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73075" y="857250"/>
            <a:ext cx="8077200" cy="641350"/>
          </a:xfrm>
        </p:spPr>
        <p:txBody>
          <a:bodyPr/>
          <a:lstStyle/>
          <a:p>
            <a:r>
              <a:rPr lang="en-US" altLang="en-US" smtClean="0"/>
              <a:t>Turing Machines</a:t>
            </a:r>
          </a:p>
        </p:txBody>
      </p:sp>
      <p:sp>
        <p:nvSpPr>
          <p:cNvPr id="8195" name="Rectangle 3"/>
          <p:cNvSpPr>
            <a:spLocks noGrp="1" noChangeArrowheads="1"/>
          </p:cNvSpPr>
          <p:nvPr>
            <p:ph type="body" idx="1"/>
          </p:nvPr>
        </p:nvSpPr>
        <p:spPr>
          <a:xfrm>
            <a:off x="495300" y="1571625"/>
            <a:ext cx="8064500" cy="5000625"/>
          </a:xfrm>
        </p:spPr>
        <p:txBody>
          <a:bodyPr/>
          <a:lstStyle/>
          <a:p>
            <a:r>
              <a:rPr lang="en-US" altLang="en-US" smtClean="0"/>
              <a:t>First Goal of Turing’s Machine:  A model that can compute anything that a human can compute.  </a:t>
            </a:r>
          </a:p>
          <a:p>
            <a:pPr lvl="1"/>
            <a:r>
              <a:rPr lang="en-US" altLang="en-US" smtClean="0"/>
              <a:t>Before invention of electronic computers the term “computer” actually referred to a person who’s line of work is to calculate numerical quantities!</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9A14D1-89AB-42EF-B1C4-98866B440A77}" type="slidenum">
              <a:rPr lang="en-US" altLang="en-US">
                <a:solidFill>
                  <a:srgbClr val="FFFF99"/>
                </a:solidFill>
                <a:latin typeface="Times New Roman" panose="02020603050405020304" pitchFamily="18" charset="0"/>
              </a:rPr>
              <a:pPr eaLnBrk="1" hangingPunct="1"/>
              <a:t>7</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73075" y="785813"/>
            <a:ext cx="8077200" cy="641350"/>
          </a:xfrm>
        </p:spPr>
        <p:txBody>
          <a:bodyPr/>
          <a:lstStyle/>
          <a:p>
            <a:r>
              <a:rPr lang="en-US" altLang="en-US" smtClean="0"/>
              <a:t>Turing Machines</a:t>
            </a:r>
          </a:p>
        </p:txBody>
      </p:sp>
      <p:sp>
        <p:nvSpPr>
          <p:cNvPr id="9219" name="Rectangle 3"/>
          <p:cNvSpPr>
            <a:spLocks noGrp="1" noChangeArrowheads="1"/>
          </p:cNvSpPr>
          <p:nvPr>
            <p:ph type="body" idx="1"/>
          </p:nvPr>
        </p:nvSpPr>
        <p:spPr>
          <a:xfrm>
            <a:off x="228600" y="1281113"/>
            <a:ext cx="8534400" cy="4648200"/>
          </a:xfrm>
        </p:spPr>
        <p:txBody>
          <a:bodyPr/>
          <a:lstStyle/>
          <a:p>
            <a:r>
              <a:rPr lang="en-US" altLang="en-US" smtClean="0"/>
              <a:t>Second Goal of Turing’s Machine:  A model that’s so simple, that can actually prove interesting epistemological results, i.e. a thinking machine.</a:t>
            </a:r>
          </a:p>
          <a:p>
            <a:pPr lvl="1"/>
            <a:r>
              <a:rPr lang="en-US" altLang="en-US" smtClean="0"/>
              <a:t>Epistemology: is the branch of philosophy that studies the nature and scope of knowledge and belief. </a:t>
            </a:r>
          </a:p>
          <a:p>
            <a:pPr lvl="3"/>
            <a:r>
              <a:rPr lang="en-US" altLang="en-US" smtClean="0"/>
              <a:t>According to Plato, knowledge is a subset of that which is both true and believed </a:t>
            </a:r>
          </a:p>
        </p:txBody>
      </p:sp>
      <p:pic>
        <p:nvPicPr>
          <p:cNvPr id="9220" name="Picture 5" descr="Image:Classical-Definition-of-Kno.sv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4572000"/>
            <a:ext cx="3200400"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FCFCAB-32B0-4BE9-9150-C51F44D80033}" type="slidenum">
              <a:rPr lang="en-US" altLang="en-US">
                <a:solidFill>
                  <a:srgbClr val="FFFF99"/>
                </a:solidFill>
                <a:latin typeface="Times New Roman" panose="02020603050405020304" pitchFamily="18" charset="0"/>
              </a:rPr>
              <a:pPr eaLnBrk="1" hangingPunct="1"/>
              <a:t>8</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73075" y="857250"/>
            <a:ext cx="8077200" cy="641350"/>
          </a:xfrm>
        </p:spPr>
        <p:txBody>
          <a:bodyPr/>
          <a:lstStyle/>
          <a:p>
            <a:r>
              <a:rPr lang="en-US" altLang="en-US" smtClean="0"/>
              <a:t>Turing Machines</a:t>
            </a:r>
          </a:p>
        </p:txBody>
      </p:sp>
      <p:sp>
        <p:nvSpPr>
          <p:cNvPr id="10243" name="Rectangle 3"/>
          <p:cNvSpPr>
            <a:spLocks noGrp="1" noChangeArrowheads="1"/>
          </p:cNvSpPr>
          <p:nvPr>
            <p:ph type="body" idx="1"/>
          </p:nvPr>
        </p:nvSpPr>
        <p:spPr>
          <a:xfrm>
            <a:off x="495300" y="1571625"/>
            <a:ext cx="8064500" cy="5000625"/>
          </a:xfrm>
        </p:spPr>
        <p:txBody>
          <a:bodyPr/>
          <a:lstStyle/>
          <a:p>
            <a:pPr>
              <a:lnSpc>
                <a:spcPct val="90000"/>
              </a:lnSpc>
            </a:pPr>
            <a:r>
              <a:rPr lang="en-US" altLang="en-US" sz="2800" dirty="0" smtClean="0"/>
              <a:t>Imagine a super-organized, obsessive-compulsive human computer.  </a:t>
            </a:r>
            <a:endParaRPr lang="en-US" altLang="en-US" sz="2800" dirty="0"/>
          </a:p>
          <a:p>
            <a:pPr lvl="1">
              <a:lnSpc>
                <a:spcPct val="90000"/>
              </a:lnSpc>
            </a:pPr>
            <a:r>
              <a:rPr lang="en-US" altLang="en-US" sz="2400" dirty="0" smtClean="0"/>
              <a:t>The computer wants to avoid mistakes so everything written down is </a:t>
            </a:r>
            <a:r>
              <a:rPr lang="en-US" altLang="en-US" sz="2400" u="sng" dirty="0" smtClean="0"/>
              <a:t>completely specified one letter/number at a time</a:t>
            </a:r>
            <a:r>
              <a:rPr lang="en-US" altLang="en-US" sz="2400" dirty="0" smtClean="0"/>
              <a:t>.</a:t>
            </a:r>
          </a:p>
          <a:p>
            <a:pPr lvl="1">
              <a:lnSpc>
                <a:spcPct val="90000"/>
              </a:lnSpc>
            </a:pPr>
            <a:r>
              <a:rPr lang="en-US" altLang="en-US" sz="2400" dirty="0" smtClean="0"/>
              <a:t>The computer follows </a:t>
            </a:r>
            <a:r>
              <a:rPr lang="en-US" altLang="en-US" sz="2400" u="sng" dirty="0" smtClean="0"/>
              <a:t>a finite set of rules </a:t>
            </a:r>
            <a:r>
              <a:rPr lang="en-US" altLang="en-US" sz="2400" dirty="0" smtClean="0"/>
              <a:t>which are referred to every time another symbol is written down.  </a:t>
            </a:r>
          </a:p>
          <a:p>
            <a:pPr lvl="1">
              <a:lnSpc>
                <a:spcPct val="90000"/>
              </a:lnSpc>
            </a:pPr>
            <a:r>
              <a:rPr lang="en-US" altLang="en-US" sz="2400" dirty="0" smtClean="0"/>
              <a:t>Rules are such that </a:t>
            </a:r>
            <a:r>
              <a:rPr lang="en-US" altLang="en-US" sz="2400" u="sng" dirty="0" smtClean="0"/>
              <a:t>at any given time, only one rule is active</a:t>
            </a:r>
            <a:r>
              <a:rPr lang="en-US" altLang="en-US" sz="2400" dirty="0" smtClean="0"/>
              <a:t> so no ambiguity can arise.  </a:t>
            </a:r>
          </a:p>
          <a:p>
            <a:pPr lvl="1">
              <a:lnSpc>
                <a:spcPct val="90000"/>
              </a:lnSpc>
            </a:pPr>
            <a:r>
              <a:rPr lang="en-US" altLang="en-US" sz="2400" u="sng" dirty="0" smtClean="0"/>
              <a:t>Each rule activates another rule depending on what letter/number is currently read</a:t>
            </a:r>
            <a:r>
              <a:rPr lang="en-US" altLang="en-US" sz="2400" dirty="0" smtClean="0"/>
              <a:t>.</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E50D3D-082A-48F7-99DA-EA06DC51BE9B}" type="slidenum">
              <a:rPr lang="en-US" altLang="en-US">
                <a:solidFill>
                  <a:srgbClr val="FFFF99"/>
                </a:solidFill>
                <a:latin typeface="Times New Roman" panose="02020603050405020304" pitchFamily="18" charset="0"/>
              </a:rPr>
              <a:pPr eaLnBrk="1" hangingPunct="1"/>
              <a:t>9</a:t>
            </a:fld>
            <a:endParaRPr lang="en-US" alt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theme/theme1.xml><?xml version="1.0" encoding="utf-8"?>
<a:theme xmlns:a="http://schemas.openxmlformats.org/drawingml/2006/main" name="CLIPBOARD">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CC"/>
        </a:lt1>
        <a:dk2>
          <a:srgbClr val="000000"/>
        </a:dk2>
        <a:lt2>
          <a:srgbClr val="663300"/>
        </a:lt2>
        <a:accent1>
          <a:srgbClr val="339933"/>
        </a:accent1>
        <a:accent2>
          <a:srgbClr val="800000"/>
        </a:accent2>
        <a:accent3>
          <a:srgbClr val="FFFFE2"/>
        </a:accent3>
        <a:accent4>
          <a:srgbClr val="000000"/>
        </a:accent4>
        <a:accent5>
          <a:srgbClr val="ADCAAD"/>
        </a:accent5>
        <a:accent6>
          <a:srgbClr val="730000"/>
        </a:accent6>
        <a:hlink>
          <a:srgbClr val="0066CC"/>
        </a:hlink>
        <a:folHlink>
          <a:srgbClr val="FFCC66"/>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663300"/>
        </a:lt2>
        <a:accent1>
          <a:srgbClr val="CBCBCB"/>
        </a:accent1>
        <a:accent2>
          <a:srgbClr val="6699FF"/>
        </a:accent2>
        <a:accent3>
          <a:srgbClr val="FFFFFF"/>
        </a:accent3>
        <a:accent4>
          <a:srgbClr val="000000"/>
        </a:accent4>
        <a:accent5>
          <a:srgbClr val="E2E2E2"/>
        </a:accent5>
        <a:accent6>
          <a:srgbClr val="5C8AE7"/>
        </a:accent6>
        <a:hlink>
          <a:srgbClr val="FF0033"/>
        </a:hlink>
        <a:folHlink>
          <a:srgbClr val="00CC9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00000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66330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21112</TotalTime>
  <Words>3245</Words>
  <Application>Microsoft Office PowerPoint</Application>
  <PresentationFormat>On-screen Show (4:3)</PresentationFormat>
  <Paragraphs>485</Paragraphs>
  <Slides>56</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Arial</vt:lpstr>
      <vt:lpstr>Calibri</vt:lpstr>
      <vt:lpstr>Symbol</vt:lpstr>
      <vt:lpstr>Tahoma</vt:lpstr>
      <vt:lpstr>Times New Roman</vt:lpstr>
      <vt:lpstr>Verdana</vt:lpstr>
      <vt:lpstr>Wingdings</vt:lpstr>
      <vt:lpstr>CLIPBOARD</vt:lpstr>
      <vt:lpstr>ICS 353: Design and Analysis of Algorithms</vt:lpstr>
      <vt:lpstr>Reading Assignment</vt:lpstr>
      <vt:lpstr>Outline</vt:lpstr>
      <vt:lpstr>Alan Turing</vt:lpstr>
      <vt:lpstr>The Turing Test</vt:lpstr>
      <vt:lpstr>A Travel Dialog</vt:lpstr>
      <vt:lpstr>Turing Machines</vt:lpstr>
      <vt:lpstr>Turing Machines</vt:lpstr>
      <vt:lpstr>Turing Machines</vt:lpstr>
      <vt:lpstr>Turing Machines</vt:lpstr>
      <vt:lpstr>Turing Machines: Successor Program</vt:lpstr>
      <vt:lpstr>PowerPoint Presentation</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 Successor Program</vt:lpstr>
      <vt:lpstr>Turing Machines</vt:lpstr>
      <vt:lpstr>Turing Machines</vt:lpstr>
      <vt:lpstr>Turing Machines</vt:lpstr>
      <vt:lpstr>The Standard Turing Machine</vt:lpstr>
      <vt:lpstr>The Standard Turing Machine</vt:lpstr>
      <vt:lpstr>The Standard Turing Machine</vt:lpstr>
      <vt:lpstr>Example</vt:lpstr>
      <vt:lpstr>The Standard Turing Machine</vt:lpstr>
      <vt:lpstr>The Standard Turing Machine</vt:lpstr>
      <vt:lpstr>TM Acceptors vs. Deciders</vt:lpstr>
      <vt:lpstr>TM Acceptors vs. Deciders</vt:lpstr>
      <vt:lpstr>TM Acceptors vs. Deciders</vt:lpstr>
      <vt:lpstr>Standard Turing Machines</vt:lpstr>
      <vt:lpstr>Nondeterministic Turing Machines</vt:lpstr>
      <vt:lpstr>Nondeterministic Turing Machines</vt:lpstr>
      <vt:lpstr>Nondeterministic Turing Machines</vt:lpstr>
      <vt:lpstr>Nondeterministic Turing Machines</vt:lpstr>
      <vt:lpstr>Extensions to the Standard TM</vt:lpstr>
      <vt:lpstr>Extensions to the Standard TM</vt:lpstr>
      <vt:lpstr>Extensions to the Standard TM</vt:lpstr>
      <vt:lpstr>Universal Turing Machine</vt:lpstr>
      <vt:lpstr>Universal Turing Machine</vt:lpstr>
      <vt:lpstr>Encodings of Strings and TMs</vt:lpstr>
      <vt:lpstr>Limits on Language Acceptance</vt:lpstr>
      <vt:lpstr>A Language that is not recursively enumerable</vt:lpstr>
      <vt:lpstr>Reducibility and Unsolvability</vt:lpstr>
      <vt:lpstr>Reducibility and Unsolvability</vt:lpstr>
      <vt:lpstr>Unsolvable Problems</vt:lpstr>
      <vt:lpstr>Unsolvable Problems</vt:lpstr>
    </vt:vector>
  </TitlesOfParts>
  <Company>KFUPM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353: Design and Analysis of Algorithms</dc:title>
  <dc:creator>Wasfi G. Al-Khatib</dc:creator>
  <cp:lastModifiedBy>Wasfi Al-Khatib</cp:lastModifiedBy>
  <cp:revision>1528</cp:revision>
  <dcterms:created xsi:type="dcterms:W3CDTF">2010-02-19T17:36:10Z</dcterms:created>
  <dcterms:modified xsi:type="dcterms:W3CDTF">2015-12-28T17:20:25Z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TC300033031033</vt:lpwstr>
  </property>
</Properties>
</file>