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6"/>
  </p:notesMasterIdLst>
  <p:handoutMasterIdLst>
    <p:handoutMasterId r:id="rId67"/>
  </p:handoutMasterIdLst>
  <p:sldIdLst>
    <p:sldId id="969" r:id="rId2"/>
    <p:sldId id="896" r:id="rId3"/>
    <p:sldId id="897" r:id="rId4"/>
    <p:sldId id="1011" r:id="rId5"/>
    <p:sldId id="898" r:id="rId6"/>
    <p:sldId id="899" r:id="rId7"/>
    <p:sldId id="900" r:id="rId8"/>
    <p:sldId id="901" r:id="rId9"/>
    <p:sldId id="902" r:id="rId10"/>
    <p:sldId id="903" r:id="rId11"/>
    <p:sldId id="974" r:id="rId12"/>
    <p:sldId id="975" r:id="rId13"/>
    <p:sldId id="906" r:id="rId14"/>
    <p:sldId id="907" r:id="rId15"/>
    <p:sldId id="1020" r:id="rId16"/>
    <p:sldId id="908" r:id="rId17"/>
    <p:sldId id="909" r:id="rId18"/>
    <p:sldId id="910" r:id="rId19"/>
    <p:sldId id="970" r:id="rId20"/>
    <p:sldId id="926" r:id="rId21"/>
    <p:sldId id="927" r:id="rId22"/>
    <p:sldId id="928" r:id="rId23"/>
    <p:sldId id="929" r:id="rId24"/>
    <p:sldId id="930" r:id="rId25"/>
    <p:sldId id="932" r:id="rId26"/>
    <p:sldId id="1012" r:id="rId27"/>
    <p:sldId id="933" r:id="rId28"/>
    <p:sldId id="934" r:id="rId29"/>
    <p:sldId id="935" r:id="rId30"/>
    <p:sldId id="275" r:id="rId31"/>
    <p:sldId id="971" r:id="rId32"/>
    <p:sldId id="972" r:id="rId33"/>
    <p:sldId id="973" r:id="rId34"/>
    <p:sldId id="276" r:id="rId35"/>
    <p:sldId id="277" r:id="rId36"/>
    <p:sldId id="278" r:id="rId37"/>
    <p:sldId id="279" r:id="rId38"/>
    <p:sldId id="280" r:id="rId39"/>
    <p:sldId id="281" r:id="rId40"/>
    <p:sldId id="282" r:id="rId41"/>
    <p:sldId id="283" r:id="rId42"/>
    <p:sldId id="976" r:id="rId43"/>
    <p:sldId id="1014" r:id="rId44"/>
    <p:sldId id="1015" r:id="rId45"/>
    <p:sldId id="1016" r:id="rId46"/>
    <p:sldId id="287" r:id="rId47"/>
    <p:sldId id="1013" r:id="rId48"/>
    <p:sldId id="978" r:id="rId49"/>
    <p:sldId id="1023" r:id="rId50"/>
    <p:sldId id="979" r:id="rId51"/>
    <p:sldId id="1021" r:id="rId52"/>
    <p:sldId id="1017" r:id="rId53"/>
    <p:sldId id="1018" r:id="rId54"/>
    <p:sldId id="1022" r:id="rId55"/>
    <p:sldId id="1024" r:id="rId56"/>
    <p:sldId id="980" r:id="rId57"/>
    <p:sldId id="995" r:id="rId58"/>
    <p:sldId id="985" r:id="rId59"/>
    <p:sldId id="996" r:id="rId60"/>
    <p:sldId id="998" r:id="rId61"/>
    <p:sldId id="986" r:id="rId62"/>
    <p:sldId id="990" r:id="rId63"/>
    <p:sldId id="982" r:id="rId64"/>
    <p:sldId id="1019" r:id="rId65"/>
  </p:sldIdLst>
  <p:sldSz cx="9144000" cy="6858000" type="screen4x3"/>
  <p:notesSz cx="6992938" cy="9278938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CC66"/>
    <a:srgbClr val="FFCCCC"/>
    <a:srgbClr val="CCFF99"/>
    <a:srgbClr val="FFFF66"/>
    <a:srgbClr val="FFFFCC"/>
    <a:srgbClr val="0066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0151" autoAdjust="0"/>
    <p:restoredTop sz="87010" autoAdjust="0"/>
  </p:normalViewPr>
  <p:slideViewPr>
    <p:cSldViewPr>
      <p:cViewPr>
        <p:scale>
          <a:sx n="70" d="100"/>
          <a:sy n="70" d="100"/>
        </p:scale>
        <p:origin x="-240" y="-10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24192"/>
    </p:cViewPr>
  </p:sorterViewPr>
  <p:notesViewPr>
    <p:cSldViewPr>
      <p:cViewPr varScale="1">
        <p:scale>
          <a:sx n="92" d="100"/>
          <a:sy n="92" d="100"/>
        </p:scale>
        <p:origin x="-2022" y="-108"/>
      </p:cViewPr>
      <p:guideLst>
        <p:guide orient="horz" pos="2922"/>
        <p:guide pos="220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l" defTabSz="942975">
              <a:defRPr sz="1200"/>
            </a:lvl1pPr>
          </a:lstStyle>
          <a:p>
            <a:pPr>
              <a:defRPr/>
            </a:pPr>
            <a:r>
              <a:rPr lang="en-US"/>
              <a:t>Discrete Mathematics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305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/>
            </a:lvl1pPr>
          </a:lstStyle>
          <a:p>
            <a:pPr>
              <a:defRPr/>
            </a:pPr>
            <a:fld id="{F03A85D5-182C-4465-8536-87EB571364E0}" type="datetime1">
              <a:rPr lang="en-US"/>
              <a:pPr>
                <a:defRPr/>
              </a:pPr>
              <a:t>4/22/2020</a:t>
            </a:fld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93163"/>
            <a:ext cx="303053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l" defTabSz="942975">
              <a:defRPr sz="1200"/>
            </a:lvl1pPr>
          </a:lstStyle>
          <a:p>
            <a:pPr>
              <a:defRPr/>
            </a:pPr>
            <a:r>
              <a:rPr lang="en-US"/>
              <a:t>ICS 254: Graphs and Trees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793163"/>
            <a:ext cx="303053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>
              <a:defRPr sz="1200">
                <a:cs typeface="Times New Roman" pitchFamily="18" charset="0"/>
              </a:defRPr>
            </a:lvl1pPr>
          </a:lstStyle>
          <a:p>
            <a:pPr>
              <a:defRPr/>
            </a:pPr>
            <a:fld id="{F2FB0F43-AB32-43FA-90D1-6AD132A64B8A}" type="slidenum">
              <a:rPr lang="ar-SA"/>
              <a:pPr>
                <a:defRPr/>
              </a:pPr>
              <a:t>‹#›</a:t>
            </a:fld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24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cm"/>
          <inkml:channel name="Y" type="integer" max="165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94" units="1/cm"/>
          <inkml:channelProperty channel="F" name="resolution" value="0" units="1/dev"/>
        </inkml:channelProperties>
      </inkml:inkSource>
      <inkml:timestamp xml:id="ts0" timeString="2012-12-04T16:10:45.326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17804 7988 63,'0'0'30,"8"-12"0,-8 12-2,7-14-6,-7 14-3,10-13-7,-10 13-5,9-14-2,-9 14-1,16-15-2,-16 15 0,21-11-1,-7 8-1,1 3 1,2 2-2,2 6 0,-3 3-2,3 5-1,-9 0-1,3 5-1,-13-2 0,1 1 1,-7-5 0,-1 1 1,-9-7 1,-3-1 3,1-4 2,-3-4 1,0-2 0,0-4 1,3 0 1,-1-5 0,7 1-1,0-2 1,6 1-1,2-1-1,5 1 0,0 0-1,4-1 0,1 2-1,-6 10 0,17-19-1,-5 11 0,1 2 0,0 1 0,3 0 0,-1 4-1,0 1 1,-2 3-1,-3 4 0,-10-7-1,19 22 1,-14-9-1,0 2 0,-6 0 0,-2 1 1,2-4-1,-4-2 1,5-10 0,-19 10 1,7-9 0,0-3 1,-1-2-1,-1-6 2,2 0-1,-2-4 1,2 0 0,5 0 0,0 1 0,5-1-1,4 2 1,-2 12-1,18-16-1,-2 11 1,7 5-1,3 2 0,0 2-1,1 3 1,-3 2-1,-1 3 0,-9 1 0,-7 2 0,-7-2-1,-4 2 1,-7-2 0,-2 0 0,-3-3 0,-2-3 1,-1-2 0,2-4 0,3-3 0,2-4 1,2-2 0,2-5 1,7 0-1,-2-1 1,8 2-1,2-1 1,-7 13-1,20-15 0,-10 15 0,4 5-1,0 2 0,0 3-1,0 3 1,-5-1-1,0 2 0,-7-2 0,-2-12 0,0 15 0,0-15 0,-17 3 1,4-5 0,-2-3 0,-2 0 1,2-5 0,2 2 0,3-1-1,10 9 1,-10-15 0,10 15 0,10-7-1,2 8 1,-1 3-1,4 3 0,-5 2 0,2 0 0,-12-9 1,9 19-1,-9-19 0,-8 11 0,-2-9 1,-3-3-1,-2-2 0,0-2 1,-1-3-1,2 0 0,2-1 1,12 9-2,-14-18 1,14 18 0,1-12 0,-1 12-1,13-6 0,-13 6 0,15 2-1,-15-2 0,13 5 1,-13-5-1,0 0 1,2 14-1,-2-14 2,0 0 0,-6 11 0,6-11 0,0 0 0,-14 6 1,14-6-1,0 0 1,-10-8-1,10 8 0,0-10 0,0 10 0,12-14 0,0 8 0,2 0 0,5 3 0,0 2 0,0 2 0,-3 1 1,0 3-1,-16-5 0,12 12 1,-12-12-1,-9 13 0,9-13 0,-20 2 0,10-2-3,-4-3-4,14 3-6,-19-7-18,19 7-1,-13-7-1,13 7 1</inkml:trace>
  <inkml:trace contextRef="#ctx0" brushRef="#br0" timeOffset="2485.0604">20502 7986 50,'0'0'24,"10"-13"1,-10 13-2,17-11-5,-4 6-5,4 5-5,0-1-4,2 5-1,1 2-2,-2 3-1,-4 2 0,-5 1 0,-7 2-1,-8 0 1,-4 0 0,-5-3 1,-7-3 0,2-1 2,-7-6 1,7 1 0,-4-7 1,12-1 0,0-4 1,10-2-2,4-3 0,8 3-1,5-3-1,6 3-1,0 4-1,1 6-1,0 5 1,-4 5-2,0 5 1,-8 2-1,-3 2 1,-7 1 0,-2-3-1,-9-4 2,-1-2 0,-5-5 1,0-3 0,2-5 1,-2-3 0,3-2 0,2-2 0,7-2-1,2-1 1,4 3-1,3 0 0,-4 11 0,22-7-1,-9 11 0,1 2 0,-2 7-1,1 1 1,-6 1 0,-3-2 0,-6 2 0,-6-4 0,-4-2 1,0-6-1,-5-2 1,1-4 0,1-3 0,1-3 0,6-3 0,3-3-1,7 3 0,1 1 1,-3 11-2,19-11 1,-4 11 0,-1 5-1,-1 7 1,-3 1 0,-6 4 0,-4-1 2,-4 1-1,-6-3 1,-3-3 0,-1-9 0,0-1-1,1-3 1,13 2-1,-13-19-1,12 5-1,3 3-1,1-3-3,-3 14-6,11-15-14,-11 15-8,0 0 0,13-2 0,-13 2-1</inkml:trace>
  <inkml:trace contextRef="#ctx0" brushRef="#br0" timeOffset="4400.1069">18119 9691 33,'-12'4'23,"12"-4"-1,-16-2 0,16 2-1,-13-1 0,13 1-2,0 0-4,0 0-2,0 0-3,0 0-1,0 0-1,2-10-3,-2 10-1,0 0-2,14-12-1,-14 12 0,17-4-1,-17 4 0,20 3 0,-20-3-1,17 11 1,-17-11 0,2 17 0,-2-17 1,-14 17-1,-1-11 1,-4-2 0,-2-1 1,-1-3-1,-1-3 1,2-1-1,4-5 0,1-1 1,6-1-2,7 2 1,6-2-1,-3 11 0,21-15 0,-5 13 0,1 4 0,-3 4 0,-2 3 0,-5 2 0,-4 1 0,-6-1 0,-4-1 0,-4-2 1,-3-2-1,0-4 0,0-4 1,2-3-1,12 5 0,-17-20 1,12 7-1,7-1-2,2-2 2,3 4 0,4 5-1,2 5 1,4 6 0,-2 3-1,0 4 1,-5 3 1,-5 2-1,-2-2 1,-6-3-1,3-11 0,-23 12 1,9-10-1,0-5 1,0-3-1,2-4 0,3-2 0,3 1 0,8-1 0,2 1 0,-4 11-1,20-9 1,-6 11-1,-2 3 1,0 5 0,-4 1 0,-4 1 0,-4-1 1,0-11-1,-19 16 1,8-13-1,-3-3 0,3-4 0,1-2-1,10 6-4,-14-18-5,14 18-9,3-10-16,-3 10-1,0 0 0,15-10 0</inkml:trace>
  <inkml:trace contextRef="#ctx0" brushRef="#br0" timeOffset="6408.1557">20667 9697 62,'0'0'30,"-1"-14"1,1 14-2,9-13-7,-8-1-3,8 6-8,-1-4-4,6 2-2,-1 1-2,3 3-2,-1 6 0,5 4-1,-4 6 0,-3 3-1,-1 4 1,-8 2-1,-3-1 1,-5 1 0,-6-6 0,-3 0 0,-5-5 1,0-3-1,-2-4 1,4-3 1,0-5-1,4-1 1,3-6-1,9 1 0,3-1 0,6 2 0,3 0 0,5 4-1,2 3 0,1 7 0,-1 2 0,1 5 0,-4 3-1,-5 2 1,-2 0 0,-8-2 0,-2 0 1,1-12-1,-16 11 0,4-9 0,-2-5 1,1-4-1,2-3 0,2-2 0,1-1 0,2-2 0,6 3 0,0 12 0,4-16-1,-4 16 1,14 9 0,-6 4-1,-2 6 1,0 4-1,-1 2 1,-5-2 0,0-5 1,-6-3-1,6-15 1,-18 12 0,18-12 0,-15-12 0,8-3 0,4 0 0,-1-2 0,4 1-1,5 1 1,1 3-1,-6 12 0,17-11 0,-5 12 0,1 5 0,-3 2 0,0 2 0,-10-10 0,14 20 1,-14-20-1,4 14 0,-4-14 0,-11 3 0,0-5 1,-1-2-1,-2 0 1,-1-1-1,3-1 0,1 0 0,11 6 0,-14-6 0,14 6 0,0 0-1,0 0 1,0 0-1,12-2-1,-12 2-1,13-1-4,-13 1-4,12-6-4,-12 6-11,0 0-9,-7-10 1,7 10 0,0 0 3</inkml:trace>
  <inkml:trace contextRef="#ctx0" brushRef="#br0" timeOffset="7325.178">20709 9772 48,'0'0'29,"0"-11"1,0 11-2,0 0-4,0 0-4,6-10-5,-6 10-3,7-12-4,-7 12-3,10-17-1,-10 17-1,12-14-2,-12 14 0,14-9 0,-14 9-1,17-1-1,-17 1 1,13 10 0,-13-10-1,6 18 1,-6-18-1,0 20 1,0-20 0,-8 15 0,8-15 0,-15 8 1,15-8-1,-18-2 0,18 2 1,-18-11-1,18 11 1,-7-18-1,7 18 1,7-19-1,-7 19 0,21-15 1,-9 11-1,4 2 0,-1 3 1,-4 5-1,1 2 0,-6 2 0,-3 2 0,-3-1 0,-4 0 1,4-11-1,-20 16 0,7-11 1,-2-5-1,1-3 0,2-1 1,-1-4-1,13 8 0,-11-20 0,11 20-1,-1-22-3,1 22-6,5-14-8,-5 14-17,0 0 1,0 0-1,0 0 0</inkml:trace>
  <inkml:trace contextRef="#ctx0" brushRef="#br0" timeOffset="9321.2265">18100 9698 15,'0'0'15,"0"0"2,-12 6 1,12-6-1,0 0-1,0 0 1,-10 3-2,10-3-2,0 0-1,-15-3 0,15 3-2,0 0-2,0 0 0,0 0-1,-4-12-1,4 12 0,7-10-1,-7 10 0,14-14-2,-14 14 0,22-16-1,-8 5-2,1 5 1,1-3-1,0 6 0,2 1 0,-4 4 0,-3 3-1,-1 5 1,-3 4 1,-7 3-2,-3 0 2,-3 0-2,-3-2 1,-4-2 0,-2 0 0,1-5 0,-4-3 0,2-4 0,-2-2 1,2-2-1,0-1 1,1 0-1,3-1 1,1 1 0,11 4 0,-14-9 0,14 9-1,0 0 1,14-16 0,0 9-1,4-1 1,5-1 0,0 2-1,-2 0 1,0 1-1,-5 0 0,-3 5 0,-13 1 0,11 9 0,-11-9 0,-13 20 0,4-5 0,-3 0 0,-4 1 0,0-1 0,-3-3 0,3-3 0,0-5 1,2-2-1,-1-6 1,4-4 0,2-2-1,3-5 1,3-2 0,3 0 0,0 3 0,5 3 0,-5 11-1,19-16 0,-7 16 1,0 3-1,2 5 0,-1 1 0,-3 2 0,0-1 0,-10-10 0,4 17 1,-4-17-1,-10 9 0,-1-9 1,-1-3-1,-1-3 1,-2 1-1,3-3 0,12 8 1,-18-19-1,18 19 0,-3-17 0,3 17 0,14-15 0,-2 9 0,2 3-1,0 3 1,1 3 0,-4 2 0,-11-5 0,10 17 0,-13-5 0,-5-2-1,-5 0 2,0-2-1,1-3 0,-3-3 0,3-3 0,12 1 0,-10-14-1,12 4-1,4-7-4,7 7-6,-10-8-8,12 8-18,-15 10 2,20-13-1,-20 13 1</inkml:trace>
  <inkml:trace contextRef="#ctx0" brushRef="#br0" timeOffset="10851.2637">18036 11256 69,'0'0'31,"5"-19"0,-1 7-4,9 1-7,-6-2-7,15 4-7,-5 0-2,5 6-3,-1 3 0,0 6-3,-2 7 0,-8 5 0,-1 5-1,-9 1 2,-4 4-1,-4-5 1,-3-1 1,-3-4 1,-2-9 3,-1-3 0,-1-9 0,3-4 1,-3-8 0,8-1-2,-2-5 1,8 1-2,3-1 0,5 3-1,4 3-1,4 5 0,2 4 0,5 5-2,-2 9 1,-2-1-2,-1 5 1,-3 2 0,-6 3 0,-5 0 1,-3-2-1,-5-2 1,-4-2 1,-3-4 1,-2-3 0,0-4 1,-1-3-1,2-6 1,1-3-1,3-2 0,1-1 0,5 1 0,5-2 0,4 5-1,-4 11 0,23-14-1,-7 14 1,5 3 0,-4 5 1,4 4-1,-6 3 0,-3 2 1,-6 1-1,-6-2 1,-4 0 0,-6-1 0,-4-5-1,0-2 1,-1-4 0,1-5 0,-1-5 0,4-3-1,4-4 1,5-3-1,4 1 0,4 2 0,2 3-1,3 5 1,2 6 0,-3 5-1,0 4 1,-4 4 0,-4 1 0,-3 0-1,-1-1 0,2-14-3,-10 14-4,-4-20-5,14 6-17,-12-12-3,12 12-2,-10-15 1</inkml:trace>
  <inkml:trace contextRef="#ctx0" brushRef="#br0" timeOffset="12768.3102">20772 11512 44,'0'-12'29,"0"12"0,4-20 0,-3 7-7,-1 13-5,9-19-7,2 14-4,-11 5-2,23-5-2,-8 11 0,1 3-1,0 5-1,-1 3 1,-4 2 0,-2 0 0,-7 0 0,-2-2 1,-7-5 0,7-12 0,-23 9 0,8-10 0,-3-5 1,4-2-1,-1-4 0,3-2-1,3-1 0,2 2 0,4 1-1,7 1 0,-4 11 0,18-12 0,-6 12 0,1 6 0,0 4 0,-2 2 0,-2-1 0,-3 2 1,-3 0-1,-2-2 1,-1-11-1,0 0 1,-13 7 0,13-7-1,-15-15 0,7 0 1,-1-1-1,-1-1 0,2-3 0,3 2-1,4 3 1,2 2-1,-1 13 1,13-12-1,0 17 1,1 6 0,3 4 0,-3 6 0,-1 0 0,-5 1 1,-3-1-1,-5-2 1,-7-6 1,7-13 0,-19 11 0,8-13 0,-3-6 0,3-3-1,0-3 0,4-1 0,1 0-1,2 3 0,4 12 0,4-16-1,-4 16 0,15 6 1,-3 4-1,-1 1 1,0 0 0,-3 1 0,-3-1 0,-5-11 0,3 12 1,-3-12-1,0 0 0,-13-7-2,13 7-3,-15-14-6,15 14-12,0 0-12,-12-6 0,12 6 0,-12 2 0</inkml:trace>
  <inkml:trace contextRef="#ctx0" brushRef="#br0" timeOffset="22373.5437">18093 8021 27,'-13'-10'15,"13"10"1,0 0 0,0 0-2,0 0 2,0 0-2,0 0 1,0 0-2,0 0 0,0 0-1,0 0-2,0 0-2,13 3-2,-3-5 0,16 3-1,4-2-1,14 2 1,8-1-1,16 0-1,11 0 0,16 1-1,6-1-1,11 0 0,3 2-1,8-1 0,2 1-1,2 1 0,1 3 0,-6-1 0,-3 2 0,-10 1 0,-8 0 1,-7-3-1,-9 1 1,-17 1 0,-8-2 0,-9-2 0,-7 0 0,-5-1 0,-6 0 0,-5 1 0,-4-2 0,1 0 0,-6-1 0,-1 1 0,-2-1 0,-2 1 1,-3-1-1,-11 0 1,17 0-1,-17 0 1,10 0-1,-10 0 1,0 0-1,0 0 1,0 0-1,0 0 1,0 0 0,0 0 0,0 0 0,0 0 1,0 0-1,0 0 0,0 0 0,0 0 0,0 0-1,0 0-1,0 0-1,0 0 0,0 0 0,0 0-1,0 0-1,0 0-3,0 0-2,0 0-10,0 0-12,0 0-1,0 0 0,0 0 0</inkml:trace>
  <inkml:trace contextRef="#ctx0" brushRef="#br0" timeOffset="23802.5784">18254 9693 28,'0'0'24,"0"0"4,0 0 1,0 0-4,0 0-4,13-4-2,-2 6-4,3-4-4,19 2-2,4-4-2,22 3-2,10-2-2,24 2 0,13-1-1,21 4-1,9-1 0,15 4 0,-2 0-1,0 2 0,-7-1 1,-7 3-1,-12-2 0,-8 3 0,-12-2 0,-8 2 0,-11-2 0,-7-1 0,-4 1 0,-7 0-1,-3-3-1,-11 0 1,-3-1-1,-10-3 0,-3 2 0,-7-3 0,-2 2 1,-9-2-1,-5 0 2,-13 0-1,16-2 1,-16 2 0,0 0 0,0 0 1,0 0-1,0 0 0,0 0 0,0 0 0,10-10 0,-10 10 1,0 0 0,0 0-1,0 0 1,0 0 0,0 0 0,0 0 0,0 0-1,0 0-1,0 0-3,0 0-7,0 0-10,-11-8-12,11 8 0,-16-5 0,4 3-1</inkml:trace>
  <inkml:trace contextRef="#ctx0" brushRef="#br0" timeOffset="26854.6526">17882 8208 26,'13'-8'22,"-13"8"0,0 0 0,14-8-3,-14 8 0,0 0-3,10-10 0,-10 10-6,0 0 0,0 0-2,1-11-1,-1 11-2,0 0-1,0 0 0,0 0-2,0 0-1,0 0 0,0 0 0,0 0 0,0 0 0,0 0 0,7 13-1,-3 2 1,0 13 2,6 7-1,6 22 1,2 12 0,7 14 0,2 9 0,2 9 0,4 1-1,-2-3 0,-4-3-1,-5-6-1,-7-10 0,-4-9 1,-4-4 0,-4-8-1,-2-4 1,2-3-1,-2-7 0,5-3 0,-1-8 1,2-4 0,0-3-1,-3-4 1,1-6 0,-5 0-1,1-5 1,-1-12-1,0 13 0,0-13 1,0 0-1,0 0 0,0 0 0,0 0-1,14 0-1,-14 0-1,0 0-4,0 0-7,0 0-12,0 0-11,0 0 0,0-12 1,0 12 0</inkml:trace>
  <inkml:trace contextRef="#ctx0" brushRef="#br0" timeOffset="29594.7191">20534 8144 26,'0'0'20,"5"-14"3,-5 14 1,0 0-2,0 0-4,14 2 0,-14-2-2,3 28-3,-6-2-1,8 23-2,-3 12 0,7 22-2,0 14 0,8 16-2,2 10-3,6 6 0,3 1-2,3-5 1,0-10-2,-1-11 1,-2-15-1,-5-12 1,-4-13-1,-4-13 1,-5-10-1,-4-9 0,-1-9-1,-2-5 1,1-5 0,-3-1 0,-1-12 0,2 11-1,-2-11 1,0 0 0,5 12 0,-5-12-1,3 11 1,-3-11 0,5 14 0,-5-14 0,6 16 0,-6-16 0,4 13 1,-4-13-1,0 0-1,0 0 0,0 0 0,0 0-2,0 0-2,0 0-3,6 12-5,-6-12-9,0 0-14,0 0 2,0 0-1,0 0 2</inkml:trace>
  <inkml:trace contextRef="#ctx0" brushRef="#br0" timeOffset="31142.7568">18203 9716 47,'11'-8'27,"-11"8"1,14-19-2,1 5-5,5-13-2,13 1-4,5-16-3,17-1-4,7-15-1,19-2-2,8-9-1,8-2-2,9-4 1,2 0-1,2-2 1,2 0-1,-4 0-1,-6 1 0,-2-1 1,-2 3-1,-6 1-1,-5 7 1,-2 7 0,-10 7-1,-5 7 0,-3 7 1,-7 6-1,1 8 0,-4 1 0,-4 3 1,0 2-2,-1-2 0,-5 1 1,-2-1-1,-1 3-1,-5 1 1,-8 2 0,-7 2 0,-6 3 0,-4 2 1,-3 4-1,-11 3 0,0 0 1,0 0 0,0 0-1,0 0 1,0 0-1,0 0 1,0 0-1,-7 12-1,7-12-2,-11 8-5,11-8-4,-14 8-14,14-8-4,-14 7-1,14-7 0,0 0 1</inkml:trace>
  <inkml:trace contextRef="#ctx0" brushRef="#br0" timeOffset="45943.1164">17809 8028 31,'10'-2'21,"-10"2"1,0 0-3,0 0-2,0 0-2,-10-8-3,-4 6-1,0 2-2,-9-5-1,-1 4-1,-11-7 0,1 2 0,-11-8-1,3-2 0,-5-11-1,5-4 0,1-9-1,10-10-2,5-5 1,15-5-2,14 0 0,13 1 0,16 6-1,14 7 1,8 10-1,12 14 0,5 11 0,1 12 1,2 11-2,-7 12 1,-10 10 0,-12 13-1,-13 6 1,-16 5 1,-12 0-1,-12-1 0,-6-8 1,-6-6-1,-1-11 0,3-9 0,4-8-1,14-15 0,-13 16-2,13-16 0,-3 13-2,3-13-2,0 17-1,0-17-2,-1 19-4,1-19-8,-11 9-8,11-9 1,0 0 1,0 0 1</inkml:trace>
  <inkml:trace contextRef="#ctx0" brushRef="#br0" timeOffset="47687.1588">16854 8089 43,'12'-18'27,"-12"18"0,4-17 1,-9 5-5,5 12-5,-14-13-4,14 13-5,-29-2-1,11 8-3,-7 0 0,1 5-2,-3 3-1,4 8 0,2-1-1,6 2 0,4 0-1,9 1 0,8-3 0,3-3-1,8-4-1,4-5-1,2-2-1,-2-6 0,3-2-1,-2-6 1,1 0 0,-7-10 0,4 1 1,-4-4 1,-1 1 0,-1-1 2,0 0-1,-5 4 2,1 2-1,-10 14 2,11-10 0,-11 10 1,2 12-1,-4 4 2,-2 2 0,0 8 1,-4 0-1,3 5-1,1-4 0,3-2-2,2 1-5,-1-14-12,7 1-15,-7-13-1,22 10 0,-8-10-1</inkml:trace>
  <inkml:trace contextRef="#ctx0" brushRef="#br0" timeOffset="50013.2152">21195 7868 66,'19'-7'28,"-19"7"0,13-2 0,-13 2-8,0 0-7,6 10-4,-6 4-4,-7 3-1,2 6-1,-5 6-1,3 7 0,-1 4 0,1 4-1,3 0 1,0-3-1,4 1 0,2-5 0,3-6 0,0-7-1,2-3 0,2-7 0,-9-14 0,20 12-1,-8-10 1,0-6 0,5-2 0,0-1-1,2-2 1,-3-2 0,3-1 0,0-1 0,-4 1 0,2-3-1,-4-1 2,-1 2-1,-2-1 0,-4 1 1,-2-2-2,-3 1 1,-4 1 0,-5 4 0,-4 0-1,-3 3 1,-6 2-1,-2 4-3,2 5-4,-7 0-16,6 3-6,3-1 0,1 1 0,4 0 0</inkml:trace>
  <inkml:trace contextRef="#ctx0" brushRef="#br0" timeOffset="55774.3553">17289 9482 37,'14'-9'28,"-14"9"1,0 0 1,6-10-5,-6 10-5,-14-4-4,-7 2-4,1 10-1,-15-2-2,2 9 0,-4-1-1,3 9-1,6 1-2,10 2-1,9 2-2,14-3-1,10 1 0,9-4-3,5-1-2,-5-11-8,11 7-12,-8-11-14,0-3 0,-6-6 1,2-4-1</inkml:trace>
  <inkml:trace contextRef="#ctx0" brushRef="#br0" timeOffset="57673.4014">21563 9707 36,'11'-14'24,"-11"14"3,7-19 0,-7 7-5,1 2-3,-6-5-4,5 15-4,-10-20-1,10 20-3,-28 0-2,11 12-1,-4 0-2,-1 10-1,1 5 0,4 2-1,3 1 0,9 0 1,7-3-1,8-5 0,7-6 0,7-6 0,3-6 0,3-7 0,-1-8 1,0-6-2,-2-8 1,-5-8 0,-6-5 0,-3-2-1,-8-5 1,-2 2 0,-2-2 0,-6 3 0,1 5 1,-2 9 1,1 3 0,2 8 0,-3 3 0,6 14 1,-2-12 0,2 12 0,4 13 1,3 5-1,-4 9 1,4 11 0,-7 5-1,5 6 0,-5 2 0,1 1-1,-2-5-2,1-4 0,1-8 0,-1-11-3,9 0-9,-9-24-14,5 19-12,-5-19 0,17 8 0,-7-6 0</inkml:trace>
  <inkml:trace contextRef="#ctx0" brushRef="#br0" timeOffset="64168.5593">18211 9718 39,'5'-11'25,"-5"11"1,0 0 1,0 0-6,-10-12-5,10 12-6,0 0-2,0 0-1,0 0 0,0 0-2,0 0 0,0 0 0,0 0-2,-8 11 0,8-11 0,-2 10-1,2-10 0,-4 20 0,3-3 0,1 6 0,-2 9 1,5 14 0,-6 11-1,3 16 2,-1 11-1,-2 15 0,0 5-1,3 3 0,1 1-1,5-7 1,-1-9-2,2-9 1,2-13-1,0-12 1,-2-10-1,-2-8 0,-2-8 0,-3-8-1,0-4 2,0-5-2,0-1 2,0-4-2,0-10 1,0 15 0,0-15 1,0 15 0,0-15-1,0 18 0,0-18 0,-2 16 0,2-16 0,-1 14 1,1-14-1,-1 13 0,1-13 0,2 13 0,-2-13 0,0 0 0,3 15 0,-3-15 0,1 13 0,-1-13 0,3 12 0,-3-12 0,0 15 0,0-15 0,0 13 0,0-13 0,0 0 0,0 12 0,0-12 0,0 0 0,0 0 0,0 0 0,0 0 0,0 0 0,0 0-1,2 10-1,-2-10-2,0 0-5,0 0-4,0 0-9,0 0-15,0 0 0,-10 9 0,10-9 2</inkml:trace>
  <inkml:trace contextRef="#ctx0" brushRef="#br0" timeOffset="75757.8409">17343 11274 24,'0'0'26,"0"0"3,0 0-2,0 0-1,0 0-3,0 0-1,0 0-6,13 6-3,-13-6-3,14-3-3,-14 3-1,20-6-1,-9 0-1,5 4-1,1-3 0,0 1-2,3-3 0,1 0 0,-1 1-1,1-3 1,-1-3-1,-1-2 0,-7-2 0,1-1 1,-7-3-1,-3 0 0,-3 1 0,-7 2 1,0 4-1,-11 4 0,-2 8 0,-9 7 0,-7 9 0,-1 6 0,-2 9 0,-3 4-1,7 5 2,11 4-1,16-3 0,22-5-1,21-4-1,16-13-6,18 1-10,2-14-19,1-2 0,-6-8 0,-8-2 0</inkml:trace>
  <inkml:trace contextRef="#ctx0" brushRef="#br0" timeOffset="78287.9019">21596 11019 79,'0'0'33,"1"-18"-2,-1 18-3,-10-20-8,10 20-9,-21-9-4,7 10-2,-5 2-3,1 7 1,-2 4-1,0 9 1,0 7 2,4 13-1,-1 5 1,4 14-1,1 5 0,3 9 0,0 3 0,3-3-3,3-4-1,2-5 0,0-6 0,-2-11 0,3-8 0,0-10 0,0-6-1,-4-8-7,5 0-6,-13-13-13,12-5-10,-11 1-1,11-1 1,-11-19 1</inkml:trace>
  <inkml:trace contextRef="#ctx0" brushRef="#br0" timeOffset="79091.9219">21327 11420 55,'0'0'31,"0"0"1,0 0 1,0 0-6,0 0-6,0 0-8,0 0-5,-11-5-2,11 5-2,0 0 0,0 0-2,0 0 1,0 0-1,0 0-1,11 0 1,-11 0-1,0 0 0,0 0-1,0 0 0,0 0 0,-11 3 0,11-3 0,0 0 1,0 0-1,0 0 0,0 0 0,0 0 0,18-4 0,-1 0 0,8 2 0,5-3 0,6 2 0,2-2 0,0 1-1,0 0 1,-7 0 0,-7 0-1,-6 3-1,-18 1-1,17-1-3,-17 1-7,0 0-7,-17 2-16,17-2 1,-11 5 0,11-5 0</inkml:trace>
  <inkml:trace contextRef="#ctx0" brushRef="#br0" timeOffset="87536.1271">20744 9736 39,'0'0'23,"0"0"2,0 0-4,0 0-2,0 0-4,0 0-3,0 0-2,0 0-3,0 0-1,0 0 0,0 0-2,0 0 0,0 0-1,3-10 0,-3 10 0,0 0-1,0 0 1,1-15 0,-1 15-1,5-12 1,-5 12-1,9-13 0,-9 13 0,16-11 0,-16 11-1,16-8 0,-16 8 0,19-2-1,-19 2 0,15 4 1,-15-4-1,13 9 0,-13-9 0,5 15 0,-5-15 1,5 17-1,-5-17 0,1 17 0,-1-17 0,-2 19 0,2-19 1,-9 19-1,4-8 0,-2 0 1,0 0-1,-1 2 1,1-4-1,7-9 0,-10 16 0,10-16 0,0 0 1,-10 11-1,10-11 0,0 0 0,0 0 0,0 0 0,0 0 0,0 0 0,0 0 0,-14 2 0,14-2 0,-14 5 0,14-5 0,-13 3 0,13-3 0,-15 0 1,15 0-1,-12-7 1,12 7 0,-8-10 1,8 10-1,-9-14 1,9 14-1,-7-13 1,7 13-1,-9-11 0,9 11 0,0 0-1,-5-15 1,5 15-1,4-12 0,-4 12 0,13-11 0,-13 11 0,21-12 0,-7 6 0,-4 2 0,3 0 0,-3 1 0,3 1 0,-13 2 0,19-3 0,-19 3 0,12 1 0,-12-1 0,12 4 0,-12-4 0,0 0 0,10 9 0,-10-9 0,0 0 0,6 10 0,-6-10 0,3 11-1,-3-11 2,-2 16-1,2-16 0,-1 17 0,1-17 0,-2 18 0,2-18 0,-2 13 0,2-13 0,0 0 0,-4 14 0,4-14 0,0 0 0,0 0 0,-14 11 0,14-11 0,-10 0 0,10 0 0,-12-3 0,12 3 0,-14-8 0,14 8 0,-10-12 0,10 12 0,-9-17 1,5 7-1,4-4 0,-1 3 0,2-2 1,4 0-1,1 3 0,1-2-1,-7 12 1,16-13 0,-16 13 0,17-8 0,-17 8-1,19-2 1,-19 2 0,15 7 0,-15-7 0,15 13 0,-15-13 0,13 21 0,-10-9-1,-2 2 2,-1 0-1,-1 0 0,-2 0 0,-2-2 0,0 0 0,-3-2 0,8-10 0,-17 15 0,17-15 0,-18 6 0,8-7 0,10 1 1,-17-9-1,17 9 0,-12-19 0,9 9 0,0-2 0,4 3 0,3-2 0,-4 11 0,14-19 0,-4 12 0,3 1 0,-1 4-1,-1 1 1,3 3 0,-2 5 0,-2 2 0,-2 3 0,-1 3-1,-3 0 1,-2 1 0,-2-1 0,-4-2 0,-1-2 0,5-11 0,-17 11 0,17-11 0,-20-6 0,20 6 0,-18-17 0,10 6-1,2-1-2,6 12-3,-10-17-6,10 17-12,0 0-11,0 0-1,0 0 1,0 0-1</inkml:trace>
  <inkml:trace contextRef="#ctx0" brushRef="#br0" timeOffset="89968.1862">18136 9666 41,'0'0'26,"0"0"0,0 0 0,2-11-3,-2 11-3,12-10-2,-12 10-7,18-14-3,-10 4-2,8 3-2,-3-2-1,2 0-1,1-1-1,1 4 0,-2 2 0,2 1 0,-2 3-1,-2 4 0,-1 3 1,-7 4-1,-1 3 1,-4 2-1,-1 3 1,-6 0-1,1 3 0,-2-2 0,-3-2 0,2-3 0,0-2 0,2-3 0,7-10 0,-21 13 0,12-11 1,-3-2-1,-1-2 1,3 0 0,-4-4 1,4 0-1,-3 0 1,2 0 0,2-3 0,9 9 0,-15-16-1,15 16 1,-3-16-1,7 6 0,3-2 0,5 0-1,2-3-1,1 1 1,3 2-1,-4 1 1,0 1-1,-1 4 1,-3 2-1,-10 4 1,11 9 0,-11-9 0,8 21 1,-7-8-1,-1 2 0,0 2 0,-3-2 0,-3-3 0,-2 0-1,-4 0 1,-1-5 0,-2-3 0,-3 0 0,-1-4 1,1-4-1,1 1 1,0-5-1,5 0 1,12 8-1,-12-16 1,12 16-1,0-17 1,0 17-1,14-15 1,-4 6-2,4 1 1,0-1-1,0 0 0,2 1 0,1 1 1,-3 1-1,2 5 1,-3 4 2,-1 2-3,-12-5 3,15 21-2,-15-6 0,-4 2 0,-1-1 1,-5-2-1,-4 1 0,1-5 0,-5-3 0,3-1 0,-1-5 0,0-4 1,1-5-1,1-2 0,3-1 0,2-3 0,3-1 1,3 1-1,0-1-1,1 2 0,4 3 0,-2 10 1,7-13-1,-7 13 1,21-2-1,-6 1 0,4 2 2,-1 4 0,-1 0-1,0 0 0,-5 4 2,-12-9-2,13 20 1,-15-9-1,-6 2 0,-5-2 0,-1-2-1,-1-1 1,-3-4 0,-1 0 0,1-4 0,0-4 0,2-1 0,5-3 1,1-3-1,3 0 0,4-2 1,3-1-1,3 1-1,4 3 1,6 1 0,2 3 0,6 0-1,2 1 1,4 3-1,-1 2 1,1 2 0,-3 2 0,-4 3 1,-6 0-1,-14-7 1,14 20-1,-18-9 1,-3 0 0,-7-1 0,-3-3-1,0-4 0,-2 0 0,1-6 0,0-2 0,3-5-1,2-2 0,7-1 0,-1-1 0,4 3-1,3-2 0,0 13-5,3-17-6,-3 17-12,12-2-11,-12 2 1,11 4-1,-11-4 1</inkml:trace>
  <inkml:trace contextRef="#ctx0" brushRef="#br0" timeOffset="91139.2144">18096 9697 39,'0'0'25,"-8"-14"0,8 14-1,0 0-5,-11-7-1,11 7-2,0 0-3,0 0-4,-15-11-1,15 11-2,0 0-1,-3-11-1,3 11-1,0 0-1,-1-11-1,1 11 0,5-11 0,-5 11 0,8-11 0,-8 11 0,15-14-1,-15 14 1,18-16-1,-7 10 1,-1 0-1,2 2 0,-1-1 1,2 3-1,-2-1 0,-1 2 0,0 1 0,3 0 1,-2 1-1,1-1 0,-1 0 0,-2 2 0,-9-2 0,19 1 0,-19-1 0,12 3 0,-12-3 0,0 0 0,0 0 0,11 9 0,-11-9 0,0 0 0,0 0 0,0 0 1,0 0-1,0 0 0,-14 7 0,14-7 1,-14-1-1,14 1 0,-15-3 0,15 3 1,-17-4-1,17 4 0,-17-3 0,17 3 0,-21 1 1,9 2-1,-6 1 1,-1 3-1,-3 3 2,2-1-2,3 3-2,-3-4-7,13 8-13,7-16-12,-12 19 0,12-19-1,8 10 0</inkml:trace>
  <inkml:trace contextRef="#ctx0" brushRef="#br0" timeOffset="94460.2953">18021 8005 13,'-7'-11'16,"7"11"1,0 0-1,0 0 1,0 0 0,-12-4 0,12 4-1,0 0-1,0 0-1,0 0-2,0 0 0,0 0-3,0 0-2,0 0-1,0 0-2,0 0 0,0 0 0,-9 12-2,9-12 0,-4 12 0,4-12 0,-6 18-1,1-8 0,2 0 0,-2 2 0,5-2 0,-3 1-1,3-11 1,-2 18-1,2-18 1,7 15 0,-7-15 0,12 8-1,-12-8 1,14 4-1,-4-3 1,4-1-1,-5-1 0,3-2 0,2 3 0,-3-3 0,2 2 0,-1 0 0,-2-2 0,-10 3 1,18-8-1,-18 8 0,10-7 0,-10 7 1,0 0-1,9-10 0,-9 10 0,0 0 1,0 0-1,0-13 0,0 13 0,0 0 0,-9-10 0,9 10 0,-12-8 0,12 8 0,-12-7 0,12 7 0,-13-7 0,13 7 0,0 0 0,-13-10 0,13 10 0,-10-7 0,10 7 0,-12-5 0,12 5 0,-14-2 0,14 2 0,-12 0 0,12 0 0,-11-1 0,11 1 0,-10-3 0,10 3 0,-13-3 0,13 3 0,-10-4 0,10 4 0,-11-1 0,11 1 0,0 0-1,0 0 1,-13 1 0,13-1 0,0 0 0,-12 4 0,12-4 0,0 0-1,-14 9 2,14-9-1,-11 14 0,11-14-1,-7 17 1,0-5 1,3-2-1,-1 0 0,3 3 0,-2-1 0,1-2 1,2 2-1,1-12 1,0 15-1,0-15 1,7 13-1,-7-13 1,11 9-1,-11-9 0,12 6 1,-12-6-1,16 5 0,-16-5 0,13 2 0,-13-2 0,10 2 0,-10-2 0,12 0 0,-12 0 0,13 0 0,-13 0 0,13 0 0,-13 0 0,16-3 0,-16 3 0,17-3 0,-7-1 0,-10 4 0,18-8 1,-18 8-1,18-10-1,-18 10 1,16-13 0,-16 13 0,10-13-1,-10 13 1,3-12 0,-3 12 0,-1-12 0,1 12-1,-7-11 1,7 11 0,-9-11 0,9 11 0,-12-11 0,12 11 0,-10-8-1,10 8 2,-14-8-1,14 8 0,-16-4 0,16 4 0,-18-2 0,18 2 0,-17 0 0,17 0 0,-15 0 0,15 0 0,-12-1 0,12 1 0,0 0 0,0 0 0,0 0 0,0 0 0,-10 0 0,10 0 0,0 0 0,-14 12 0,14-12 1,-19 13-1,19-13 0,-17 16 0,10-5 0,7-11 1,-8 16-1,8-16 1,1 16-1,-1-16 1,11 11-1,-11-11 1,12 7-1,-12-7 1,0 0-1,0 0 0,0 0 0,0 0 1,-2-10-1,2 10-1,-16-14 1,16 14 0,-18-17-1,18 17 1,-16-19 0,16 19-1,-13-15 1,13 15 0,-6-16 0,6 16 1,1-16-1,-1 16 0,9-19-1,-9 19 1,20-17 0,-8 9 0,1 1 0,0 2 0,-2 0 0,1 3 0,0 1 0,-12 1 0,16 2 0,-16-2 0,17 11-1,-17-11 1,15 14 0,-15-14 0,13 19 0,-10-8 0,-3 0 0,-2-1 1,-5 0-1,7-10 0,-18 16 0,1-7 0,2-5 0,-3 0 0,2-3 1,-2-2-2,3-1 2,1-1-1,2-2 0,12 5 0,-12-16 0,9 6 0,3 10 0,4-20 0,2 9 0,2 0 0,2 4-1,4 2 1,-1 1 0,0 3 0,1 1 0,0 5 0,0 3-1,-14-8 2,17 21-1,-14-9 0,-3 1 0,-4 0 0,-5 2-1,-2-3-1,-5-8-7,8 6-7,-7-13-19,15 3 0,-18-12-1,18 12 2</inkml:trace>
  <inkml:trace contextRef="#ctx0" brushRef="#br0" timeOffset="96450.3437">20499 8170 38,'0'0'21,"0"0"3,0 0-3,-5-11-3,5 11-2,0 0-3,0 0-3,-9-11-2,9 11-1,-7-13-2,7 13 0,-1-16 0,1 16 0,1-16 0,-1 16 0,8-18-1,-8 18-1,15-13-1,-15 13-1,18-10 0,-18 10 0,20-6 0,-20 6-1,19-5 0,-6 4 0,-13 1 0,18 1 0,-7 2 0,-11-3 0,17 7-1,-17-7 1,12 13 0,-14-1 0,2 1 1,-7-1-1,1 4 1,-6-3 0,0 1 0,-2-3-1,2 0 1,1-5-1,1-4 0,10-2 0,-20 2 0,20-2 1,-17-12-1,17 12 0,-16-22-1,9 9 1,2 0 0,0 1 0,4 0 0,1 0 0,0 12 0,8-15 0,-8 15 0,19-13 1,-8 7-1,3 1-1,6 2 1,-1 1-1,-1 2 1,-1 1 0,0 2-1,-3 3 1,-1 2 0,-3 5 0,-7-1 0,-5 2 1,-4 0 1,-3 0-1,-6-3 0,-3 0 0,-1-4 0,-1-4 0,-2-2-1,5-3 0,0-5 0,7-1-1,2-4 1,2-1-1,5-2 1,2 0-1,4 1 1,3 0 1,3 5-1,2 4 0,-1 3 0,5 4 1,-2 4-1,1 5 1,-3 3 0,1 2-1,-6 3 1,-2-4 0,-6 2 0,-8-2 0,-3-3 1,-2-7-1,-3-2-1,-2-4 1,-1-3-1,0-4 0,0-5-1,5 2 1,3-3-1,0 1 1,3 3-2,8 10 2,-5-14-1,5 14 1,16 7 1,-6 2-1,4 3 1,2 2-1,-2-1 2,-2 1-1,-2-1 0,-10-13 0,5 15 0,-5-15-1,-15 0 1,2-6 0,-1-3-2,-2-5 0,2 1-3,-5-5-9,12 5-21,-4-1 0,11 14-1,-8-15-1</inkml:trace>
  <inkml:trace contextRef="#ctx0" brushRef="#br0" timeOffset="98444.3921">18192 11289 31,'0'0'23,"0"0"-1,0 0 0,0 0-1,6-16-2,-6 16-2,0 0-3,10-13-3,-10 13-2,6-11-2,-6 11 0,11-13-2,-11 13-1,14-14-1,-14 14 0,19-9-1,-19 9-1,18-3 0,-18 3 0,14 8 0,-14-8-1,8 19 1,-6-4-1,0 0 1,-2 2-1,0 1 0,0-3 0,0 2 1,-1-2-1,0-1 0,-1-2 0,-2-2 1,4-10-1,-15 14 0,15-14 0,-21 10 0,9-9 1,-1-1-1,-1-1 1,0 1-1,0-3 1,3-4 0,-1-4-1,4 1 1,1-1 0,5-3-1,3 0 1,4-3-1,3 4 0,3 3 1,2 3-2,2 1 1,-1 4 0,1 4 0,-1 2 0,-1 3 0,-1 3 0,-1 1 0,-5 3 0,-3 2 0,-3-2 0,-3-3 0,3-11 0,-21 19 0,6-12 0,-3-1 1,1-8-1,0-4 1,1-3-1,4-1 0,2-4 0,7-1 0,3-2-1,2 1-4,-2 16-9,13-12-21,-13 12-1,12 5 1,-12-5-1</inkml:trace>
  <inkml:trace contextRef="#ctx0" brushRef="#br0" timeOffset="100051.4311">20819 11506 26,'2'-11'25,"-2"11"2,1-15 0,1 4-4,-2 11-4,7-19-3,-7 19-5,14-18-2,1 11-2,-4-2-2,4 6-1,-1-3-1,2 5-1,-2 3-1,0 3 1,0 4-1,-2 4-1,-1 2 1,-4 3-1,-2 2 1,-3 2-1,-6-3 0,0 1 1,-9-6 0,-2-2 0,-5-4 1,-3 0 0,-4-5 0,5-2 0,-3-3 0,4-3 0,3-3 0,8-2-1,8-7 0,8-2-1,6-1 1,7 2-1,4-2 0,2 4 0,0 1 0,-2 8 0,-4 6 0,-4 8 0,-5 4 0,-3 7 0,-6-1 0,0 1 0,-4 1 0,0-3 0,-5-4 0,8-12 1,-18 8-1,5-12 0,3-4 0,-2-5 0,-1 0 0,4-2 0,3 1 0,0 2 0,4 2 0,2 10 0,0 0 0,0 0-1,0 0 0,5 21 1,-1-9-1,1 2 1,0-1-1,-5-13 1,9 18-1,-9-18-3,10 3-3,-10-3-5,5-11-13,-5 11-8,0-14-1,0 14 0,0 0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l" defTabSz="942975">
              <a:defRPr sz="1200"/>
            </a:lvl1pPr>
          </a:lstStyle>
          <a:p>
            <a:pPr>
              <a:defRPr/>
            </a:pPr>
            <a:r>
              <a:rPr lang="en-US"/>
              <a:t>Discrete Mathematics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305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/>
            </a:lvl1pPr>
          </a:lstStyle>
          <a:p>
            <a:pPr>
              <a:defRPr/>
            </a:pPr>
            <a:fld id="{1ACE7ECD-7262-4E17-95E0-CABE10BF9F7E}" type="datetime1">
              <a:rPr lang="en-US"/>
              <a:pPr>
                <a:defRPr/>
              </a:pPr>
              <a:t>4/22/2020</a:t>
            </a:fld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3163" y="712788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37063"/>
            <a:ext cx="5129212" cy="411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93163"/>
            <a:ext cx="303053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l" defTabSz="942975">
              <a:defRPr sz="1200"/>
            </a:lvl1pPr>
          </a:lstStyle>
          <a:p>
            <a:pPr>
              <a:defRPr/>
            </a:pPr>
            <a:r>
              <a:rPr lang="en-US"/>
              <a:t>ICS 254: Graphs and Trees</a:t>
            </a:r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793163"/>
            <a:ext cx="303053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>
              <a:defRPr sz="1200">
                <a:cs typeface="Times New Roman" pitchFamily="18" charset="0"/>
              </a:defRPr>
            </a:lvl1pPr>
          </a:lstStyle>
          <a:p>
            <a:pPr>
              <a:defRPr/>
            </a:pPr>
            <a:fld id="{13C0CC82-9614-4834-86F1-3A4F06DB54D7}" type="slidenum">
              <a:rPr lang="ar-SA"/>
              <a:pPr>
                <a:defRPr/>
              </a:pPr>
              <a:t>‹#›</a:t>
            </a:fld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936264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200" smtClean="0"/>
              <a:t>Discrete Mathematics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AC8261F-D88B-471E-BD04-1BC6E666654F}" type="datetime1">
              <a:rPr lang="en-US" altLang="en-US" sz="1200" smtClean="0"/>
              <a:pPr/>
              <a:t>4/22/2020</a:t>
            </a:fld>
            <a:endParaRPr lang="en-US" altLang="en-US" sz="1200" smtClean="0"/>
          </a:p>
        </p:txBody>
      </p:sp>
      <p:sp>
        <p:nvSpPr>
          <p:cNvPr id="768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200" smtClean="0"/>
              <a:t>ICS 254: Graphs and Trees</a:t>
            </a:r>
          </a:p>
        </p:txBody>
      </p:sp>
      <p:sp>
        <p:nvSpPr>
          <p:cNvPr id="768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3AF45D0-2388-44D6-BF11-EBEF1265ED06}" type="slidenum">
              <a:rPr lang="ar-SA" altLang="en-US" sz="1200" smtClean="0"/>
              <a:pPr/>
              <a:t>1</a:t>
            </a:fld>
            <a:endParaRPr lang="en-US" altLang="en-US" sz="1200" smtClean="0"/>
          </a:p>
        </p:txBody>
      </p:sp>
      <p:sp>
        <p:nvSpPr>
          <p:cNvPr id="768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6B9FD-3423-48AE-B490-61AC8AA228F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68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8CC61-6C42-433C-BACD-1301E13F765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158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47257-1FDF-4D71-9036-6080CE2D6AD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81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8FAF9-DEA8-4079-B445-EFF32C19B4B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86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738C8-BFE1-4751-B92A-408916B40C1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800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A46C2-E2E7-45B6-AA76-A6F49D4DCC5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80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65DD9-48FA-40C9-8F4A-028DF03FF80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893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5F589-6D75-41DA-A34D-571BA888733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06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EB98A-2ED3-4696-9993-A1F91CD71CC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14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D717C-D9B8-4A5F-AD23-D9A2100434C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746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FF661-5250-483A-8AB5-87787A2284D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75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solidFill>
            <a:srgbClr val="99CC00"/>
          </a:solidFill>
          <a:ln w="57150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cs typeface="Times New Roman" pitchFamily="18" charset="0"/>
              </a:defRPr>
            </a:lvl1pPr>
          </a:lstStyle>
          <a:p>
            <a:pPr>
              <a:defRPr/>
            </a:pPr>
            <a:fld id="{E5445202-0CAA-4FEB-A577-BFAF8E242D4F}" type="slidenum">
              <a:rPr lang="ar-SA"/>
              <a:pPr>
                <a:defRPr/>
              </a:pPr>
              <a:t>‹#›</a:t>
            </a:fld>
            <a:endParaRPr lang="en-US">
              <a:cs typeface="+mn-cs"/>
            </a:endParaRPr>
          </a:p>
        </p:txBody>
      </p:sp>
      <p:sp>
        <p:nvSpPr>
          <p:cNvPr id="1031" name="Text Box 10"/>
          <p:cNvSpPr txBox="1">
            <a:spLocks noChangeArrowheads="1"/>
          </p:cNvSpPr>
          <p:nvPr userDrawn="1"/>
        </p:nvSpPr>
        <p:spPr bwMode="auto">
          <a:xfrm>
            <a:off x="76200" y="76200"/>
            <a:ext cx="2362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defRPr/>
            </a:pPr>
            <a:r>
              <a:rPr lang="en-US" sz="2000" smtClean="0">
                <a:solidFill>
                  <a:schemeClr val="bg1"/>
                </a:solidFill>
              </a:rPr>
              <a:t>Module #22 - Graphs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66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80008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6666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6666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6666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6666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6666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chemeClr val="bg1"/>
                </a:solidFill>
              </a:rPr>
              <a:t>Sultan </a:t>
            </a:r>
            <a:r>
              <a:rPr lang="en-US" altLang="en-US" sz="1400" dirty="0" err="1" smtClean="0">
                <a:solidFill>
                  <a:schemeClr val="bg1"/>
                </a:solidFill>
              </a:rPr>
              <a:t>Almuhammadi</a:t>
            </a:r>
            <a:endParaRPr lang="en-US" altLang="en-US" sz="1400" dirty="0" smtClean="0">
              <a:solidFill>
                <a:schemeClr val="bg1"/>
              </a:solidFill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chemeClr val="bg1"/>
                </a:solidFill>
              </a:rPr>
              <a:t>ICS 254: Graphs and Trees 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chemeClr val="bg1"/>
                </a:solidFill>
              </a:rPr>
              <a:t>Spring 2020</a:t>
            </a: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000" b="1" dirty="0" smtClean="0"/>
              <a:t>Graph &amp; Trees</a:t>
            </a:r>
            <a:br>
              <a:rPr lang="en-US" altLang="en-US" sz="4000" b="1" dirty="0" smtClean="0"/>
            </a:br>
            <a:r>
              <a:rPr lang="en-US" altLang="en-US" sz="4000" dirty="0" smtClean="0">
                <a:cs typeface="Times New Roman" pitchFamily="18" charset="0"/>
              </a:rPr>
              <a:t>Chapters 10-11</a:t>
            </a:r>
          </a:p>
        </p:txBody>
      </p:sp>
      <p:sp>
        <p:nvSpPr>
          <p:cNvPr id="816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4343400"/>
            <a:ext cx="5867400" cy="106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000" b="1" dirty="0" smtClean="0">
                <a:cs typeface="Times New Roman" pitchFamily="18" charset="0"/>
              </a:rPr>
              <a:t>Acknowledgement</a:t>
            </a:r>
          </a:p>
          <a:p>
            <a:pPr>
              <a:lnSpc>
                <a:spcPct val="90000"/>
              </a:lnSpc>
              <a:defRPr/>
            </a:pPr>
            <a:r>
              <a:rPr lang="en-US" sz="2000" dirty="0" smtClean="0">
                <a:cs typeface="Times New Roman" pitchFamily="18" charset="0"/>
              </a:rPr>
              <a:t>This is a modified version of Module#22 on </a:t>
            </a:r>
          </a:p>
          <a:p>
            <a:pPr>
              <a:lnSpc>
                <a:spcPct val="90000"/>
              </a:lnSpc>
              <a:defRPr/>
            </a:pPr>
            <a:r>
              <a:rPr lang="en-US" sz="2000" dirty="0" smtClean="0">
                <a:cs typeface="Times New Roman" pitchFamily="18" charset="0"/>
              </a:rPr>
              <a:t>Graph Theory by Michael Frank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FB123B9C-4EF4-43AB-90B8-FF04DABE6CD5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Directed Multigraphs</a:t>
            </a:r>
          </a:p>
        </p:txBody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230688"/>
          </a:xfrm>
        </p:spPr>
        <p:txBody>
          <a:bodyPr/>
          <a:lstStyle/>
          <a:p>
            <a:pPr>
              <a:defRPr/>
            </a:pPr>
            <a:r>
              <a:rPr lang="en-US" smtClean="0"/>
              <a:t>Like directed graphs, but there may be more than one arc from a node to another.</a:t>
            </a:r>
          </a:p>
          <a:p>
            <a:pPr>
              <a:defRPr/>
            </a:pPr>
            <a:r>
              <a:rPr lang="en-US" i="1" smtClean="0"/>
              <a:t>E.g.</a:t>
            </a:r>
            <a:r>
              <a:rPr lang="en-US" smtClean="0"/>
              <a:t>, </a:t>
            </a:r>
            <a:r>
              <a:rPr lang="en-US" i="1" smtClean="0"/>
              <a:t>V</a:t>
            </a:r>
            <a:r>
              <a:rPr lang="en-US" smtClean="0"/>
              <a:t>=web pages,</a:t>
            </a:r>
            <a:br>
              <a:rPr lang="en-US" smtClean="0"/>
            </a:br>
            <a:r>
              <a:rPr lang="en-US" i="1" smtClean="0"/>
              <a:t>E</a:t>
            </a:r>
            <a:r>
              <a:rPr lang="en-US" smtClean="0"/>
              <a:t>=hyperlinks.  </a:t>
            </a:r>
            <a:r>
              <a:rPr lang="en-US" i="1" smtClean="0"/>
              <a:t>The WWW is</a:t>
            </a:r>
            <a:br>
              <a:rPr lang="en-US" i="1" smtClean="0"/>
            </a:br>
            <a:r>
              <a:rPr lang="en-US" i="1" smtClean="0"/>
              <a:t>a directed multigraph...</a:t>
            </a:r>
            <a:endParaRPr lang="en-US" smtClean="0"/>
          </a:p>
        </p:txBody>
      </p:sp>
      <p:sp>
        <p:nvSpPr>
          <p:cNvPr id="22535" name="Freeform 4"/>
          <p:cNvSpPr>
            <a:spLocks/>
          </p:cNvSpPr>
          <p:nvPr/>
        </p:nvSpPr>
        <p:spPr bwMode="auto">
          <a:xfrm>
            <a:off x="6629400" y="4384675"/>
            <a:ext cx="836613" cy="390525"/>
          </a:xfrm>
          <a:custGeom>
            <a:avLst/>
            <a:gdLst>
              <a:gd name="T0" fmla="*/ 0 w 576"/>
              <a:gd name="T1" fmla="*/ 2147483647 h 246"/>
              <a:gd name="T2" fmla="*/ 2147483647 w 576"/>
              <a:gd name="T3" fmla="*/ 2147483647 h 246"/>
              <a:gd name="T4" fmla="*/ 2147483647 w 576"/>
              <a:gd name="T5" fmla="*/ 2147483647 h 24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246">
                <a:moveTo>
                  <a:pt x="0" y="246"/>
                </a:moveTo>
                <a:cubicBezTo>
                  <a:pt x="61" y="142"/>
                  <a:pt x="123" y="38"/>
                  <a:pt x="219" y="19"/>
                </a:cubicBezTo>
                <a:cubicBezTo>
                  <a:pt x="315" y="0"/>
                  <a:pt x="445" y="66"/>
                  <a:pt x="576" y="13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36" name="Freeform 5"/>
          <p:cNvSpPr>
            <a:spLocks/>
          </p:cNvSpPr>
          <p:nvPr/>
        </p:nvSpPr>
        <p:spPr bwMode="auto">
          <a:xfrm>
            <a:off x="7542213" y="4708525"/>
            <a:ext cx="517525" cy="850900"/>
          </a:xfrm>
          <a:custGeom>
            <a:avLst/>
            <a:gdLst>
              <a:gd name="T0" fmla="*/ 0 w 285"/>
              <a:gd name="T1" fmla="*/ 0 h 673"/>
              <a:gd name="T2" fmla="*/ 2147483647 w 285"/>
              <a:gd name="T3" fmla="*/ 2147483647 h 673"/>
              <a:gd name="T4" fmla="*/ 2147483647 w 285"/>
              <a:gd name="T5" fmla="*/ 2147483647 h 67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5" h="673">
                <a:moveTo>
                  <a:pt x="0" y="0"/>
                </a:moveTo>
                <a:cubicBezTo>
                  <a:pt x="108" y="90"/>
                  <a:pt x="217" y="180"/>
                  <a:pt x="251" y="292"/>
                </a:cubicBezTo>
                <a:cubicBezTo>
                  <a:pt x="285" y="404"/>
                  <a:pt x="244" y="538"/>
                  <a:pt x="203" y="6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37" name="Freeform 6"/>
          <p:cNvSpPr>
            <a:spLocks/>
          </p:cNvSpPr>
          <p:nvPr/>
        </p:nvSpPr>
        <p:spPr bwMode="auto">
          <a:xfrm>
            <a:off x="6796088" y="5676900"/>
            <a:ext cx="1004887" cy="271463"/>
          </a:xfrm>
          <a:custGeom>
            <a:avLst/>
            <a:gdLst>
              <a:gd name="T0" fmla="*/ 0 w 698"/>
              <a:gd name="T1" fmla="*/ 0 h 115"/>
              <a:gd name="T2" fmla="*/ 2147483647 w 698"/>
              <a:gd name="T3" fmla="*/ 2147483647 h 115"/>
              <a:gd name="T4" fmla="*/ 2147483647 w 698"/>
              <a:gd name="T5" fmla="*/ 2147483647 h 11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98" h="115">
                <a:moveTo>
                  <a:pt x="0" y="0"/>
                </a:moveTo>
                <a:cubicBezTo>
                  <a:pt x="100" y="56"/>
                  <a:pt x="201" y="113"/>
                  <a:pt x="317" y="114"/>
                </a:cubicBezTo>
                <a:cubicBezTo>
                  <a:pt x="433" y="115"/>
                  <a:pt x="565" y="61"/>
                  <a:pt x="698" y="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38" name="Freeform 7"/>
          <p:cNvSpPr>
            <a:spLocks/>
          </p:cNvSpPr>
          <p:nvPr/>
        </p:nvSpPr>
        <p:spPr bwMode="auto">
          <a:xfrm>
            <a:off x="6580188" y="4813300"/>
            <a:ext cx="1246187" cy="733425"/>
          </a:xfrm>
          <a:custGeom>
            <a:avLst/>
            <a:gdLst>
              <a:gd name="T0" fmla="*/ 2147483647 w 818"/>
              <a:gd name="T1" fmla="*/ 0 h 503"/>
              <a:gd name="T2" fmla="*/ 2147483647 w 818"/>
              <a:gd name="T3" fmla="*/ 2147483647 h 503"/>
              <a:gd name="T4" fmla="*/ 2147483647 w 818"/>
              <a:gd name="T5" fmla="*/ 2147483647 h 503"/>
              <a:gd name="T6" fmla="*/ 2147483647 w 818"/>
              <a:gd name="T7" fmla="*/ 2147483647 h 50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18" h="503">
                <a:moveTo>
                  <a:pt x="7" y="0"/>
                </a:moveTo>
                <a:cubicBezTo>
                  <a:pt x="3" y="82"/>
                  <a:pt x="0" y="165"/>
                  <a:pt x="88" y="203"/>
                </a:cubicBezTo>
                <a:cubicBezTo>
                  <a:pt x="176" y="241"/>
                  <a:pt x="412" y="177"/>
                  <a:pt x="534" y="227"/>
                </a:cubicBezTo>
                <a:cubicBezTo>
                  <a:pt x="656" y="277"/>
                  <a:pt x="737" y="390"/>
                  <a:pt x="818" y="50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39" name="Oval 8"/>
          <p:cNvSpPr>
            <a:spLocks noChangeArrowheads="1"/>
          </p:cNvSpPr>
          <p:nvPr/>
        </p:nvSpPr>
        <p:spPr bwMode="auto">
          <a:xfrm>
            <a:off x="6529388" y="4691063"/>
            <a:ext cx="228600" cy="2286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540" name="Oval 9"/>
          <p:cNvSpPr>
            <a:spLocks noChangeArrowheads="1"/>
          </p:cNvSpPr>
          <p:nvPr/>
        </p:nvSpPr>
        <p:spPr bwMode="auto">
          <a:xfrm>
            <a:off x="7786688" y="5524500"/>
            <a:ext cx="228600" cy="2286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541" name="Oval 10"/>
          <p:cNvSpPr>
            <a:spLocks noChangeArrowheads="1"/>
          </p:cNvSpPr>
          <p:nvPr/>
        </p:nvSpPr>
        <p:spPr bwMode="auto">
          <a:xfrm>
            <a:off x="7429500" y="4495800"/>
            <a:ext cx="228600" cy="2286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542" name="Oval 11"/>
          <p:cNvSpPr>
            <a:spLocks noChangeArrowheads="1"/>
          </p:cNvSpPr>
          <p:nvPr/>
        </p:nvSpPr>
        <p:spPr bwMode="auto">
          <a:xfrm>
            <a:off x="6667500" y="5564188"/>
            <a:ext cx="228600" cy="2286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543" name="Freeform 12"/>
          <p:cNvSpPr>
            <a:spLocks/>
          </p:cNvSpPr>
          <p:nvPr/>
        </p:nvSpPr>
        <p:spPr bwMode="auto">
          <a:xfrm>
            <a:off x="7524750" y="4092575"/>
            <a:ext cx="538163" cy="488950"/>
          </a:xfrm>
          <a:custGeom>
            <a:avLst/>
            <a:gdLst>
              <a:gd name="T0" fmla="*/ 2147483647 w 339"/>
              <a:gd name="T1" fmla="*/ 2147483647 h 308"/>
              <a:gd name="T2" fmla="*/ 2147483647 w 339"/>
              <a:gd name="T3" fmla="*/ 2147483647 h 308"/>
              <a:gd name="T4" fmla="*/ 2147483647 w 339"/>
              <a:gd name="T5" fmla="*/ 2147483647 h 308"/>
              <a:gd name="T6" fmla="*/ 2147483647 w 339"/>
              <a:gd name="T7" fmla="*/ 2147483647 h 308"/>
              <a:gd name="T8" fmla="*/ 2147483647 w 339"/>
              <a:gd name="T9" fmla="*/ 2147483647 h 3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9" h="308">
                <a:moveTo>
                  <a:pt x="69" y="308"/>
                </a:moveTo>
                <a:cubicBezTo>
                  <a:pt x="185" y="276"/>
                  <a:pt x="301" y="244"/>
                  <a:pt x="320" y="195"/>
                </a:cubicBezTo>
                <a:cubicBezTo>
                  <a:pt x="339" y="146"/>
                  <a:pt x="231" y="32"/>
                  <a:pt x="182" y="16"/>
                </a:cubicBezTo>
                <a:cubicBezTo>
                  <a:pt x="133" y="0"/>
                  <a:pt x="56" y="57"/>
                  <a:pt x="28" y="98"/>
                </a:cubicBezTo>
                <a:cubicBezTo>
                  <a:pt x="0" y="139"/>
                  <a:pt x="6" y="199"/>
                  <a:pt x="12" y="26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4" name="Freeform 13"/>
          <p:cNvSpPr>
            <a:spLocks/>
          </p:cNvSpPr>
          <p:nvPr/>
        </p:nvSpPr>
        <p:spPr bwMode="auto">
          <a:xfrm>
            <a:off x="6650038" y="5310188"/>
            <a:ext cx="430212" cy="379412"/>
          </a:xfrm>
          <a:custGeom>
            <a:avLst/>
            <a:gdLst>
              <a:gd name="T0" fmla="*/ 2147483647 w 271"/>
              <a:gd name="T1" fmla="*/ 2147483647 h 239"/>
              <a:gd name="T2" fmla="*/ 2147483647 w 271"/>
              <a:gd name="T3" fmla="*/ 2147483647 h 239"/>
              <a:gd name="T4" fmla="*/ 2147483647 w 271"/>
              <a:gd name="T5" fmla="*/ 2147483647 h 239"/>
              <a:gd name="T6" fmla="*/ 2147483647 w 271"/>
              <a:gd name="T7" fmla="*/ 2147483647 h 239"/>
              <a:gd name="T8" fmla="*/ 2147483647 w 271"/>
              <a:gd name="T9" fmla="*/ 2147483647 h 2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" h="239">
                <a:moveTo>
                  <a:pt x="149" y="239"/>
                </a:moveTo>
                <a:cubicBezTo>
                  <a:pt x="202" y="220"/>
                  <a:pt x="255" y="202"/>
                  <a:pt x="263" y="166"/>
                </a:cubicBezTo>
                <a:cubicBezTo>
                  <a:pt x="271" y="130"/>
                  <a:pt x="237" y="40"/>
                  <a:pt x="198" y="20"/>
                </a:cubicBezTo>
                <a:cubicBezTo>
                  <a:pt x="159" y="0"/>
                  <a:pt x="56" y="17"/>
                  <a:pt x="28" y="44"/>
                </a:cubicBezTo>
                <a:cubicBezTo>
                  <a:pt x="0" y="71"/>
                  <a:pt x="14" y="126"/>
                  <a:pt x="28" y="18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5" name="Freeform 14"/>
          <p:cNvSpPr>
            <a:spLocks/>
          </p:cNvSpPr>
          <p:nvPr/>
        </p:nvSpPr>
        <p:spPr bwMode="auto">
          <a:xfrm>
            <a:off x="7646988" y="4672013"/>
            <a:ext cx="642937" cy="1139825"/>
          </a:xfrm>
          <a:custGeom>
            <a:avLst/>
            <a:gdLst>
              <a:gd name="T0" fmla="*/ 2147483647 w 405"/>
              <a:gd name="T1" fmla="*/ 2147483647 h 758"/>
              <a:gd name="T2" fmla="*/ 2147483647 w 405"/>
              <a:gd name="T3" fmla="*/ 2147483647 h 758"/>
              <a:gd name="T4" fmla="*/ 2147483647 w 405"/>
              <a:gd name="T5" fmla="*/ 2147483647 h 758"/>
              <a:gd name="T6" fmla="*/ 2147483647 w 405"/>
              <a:gd name="T7" fmla="*/ 2147483647 h 758"/>
              <a:gd name="T8" fmla="*/ 0 w 405"/>
              <a:gd name="T9" fmla="*/ 0 h 7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5" h="758">
                <a:moveTo>
                  <a:pt x="219" y="672"/>
                </a:moveTo>
                <a:cubicBezTo>
                  <a:pt x="269" y="715"/>
                  <a:pt x="320" y="758"/>
                  <a:pt x="348" y="697"/>
                </a:cubicBezTo>
                <a:cubicBezTo>
                  <a:pt x="376" y="636"/>
                  <a:pt x="405" y="413"/>
                  <a:pt x="389" y="308"/>
                </a:cubicBezTo>
                <a:cubicBezTo>
                  <a:pt x="373" y="203"/>
                  <a:pt x="316" y="115"/>
                  <a:pt x="251" y="64"/>
                </a:cubicBezTo>
                <a:cubicBezTo>
                  <a:pt x="186" y="13"/>
                  <a:pt x="93" y="6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46" name="Freeform 15"/>
          <p:cNvSpPr>
            <a:spLocks/>
          </p:cNvSpPr>
          <p:nvPr/>
        </p:nvSpPr>
        <p:spPr bwMode="auto">
          <a:xfrm>
            <a:off x="6732588" y="4684713"/>
            <a:ext cx="746125" cy="246062"/>
          </a:xfrm>
          <a:custGeom>
            <a:avLst/>
            <a:gdLst>
              <a:gd name="T0" fmla="*/ 0 w 470"/>
              <a:gd name="T1" fmla="*/ 2147483647 h 155"/>
              <a:gd name="T2" fmla="*/ 2147483647 w 470"/>
              <a:gd name="T3" fmla="*/ 2147483647 h 155"/>
              <a:gd name="T4" fmla="*/ 2147483647 w 470"/>
              <a:gd name="T5" fmla="*/ 2147483647 h 155"/>
              <a:gd name="T6" fmla="*/ 2147483647 w 470"/>
              <a:gd name="T7" fmla="*/ 0 h 15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70" h="155">
                <a:moveTo>
                  <a:pt x="0" y="106"/>
                </a:moveTo>
                <a:cubicBezTo>
                  <a:pt x="47" y="130"/>
                  <a:pt x="95" y="155"/>
                  <a:pt x="162" y="154"/>
                </a:cubicBezTo>
                <a:cubicBezTo>
                  <a:pt x="229" y="153"/>
                  <a:pt x="354" y="123"/>
                  <a:pt x="405" y="97"/>
                </a:cubicBezTo>
                <a:cubicBezTo>
                  <a:pt x="456" y="71"/>
                  <a:pt x="463" y="35"/>
                  <a:pt x="47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7" name="Freeform 16"/>
          <p:cNvSpPr>
            <a:spLocks/>
          </p:cNvSpPr>
          <p:nvPr/>
        </p:nvSpPr>
        <p:spPr bwMode="auto">
          <a:xfrm>
            <a:off x="6873875" y="5573713"/>
            <a:ext cx="914400" cy="169862"/>
          </a:xfrm>
          <a:custGeom>
            <a:avLst/>
            <a:gdLst>
              <a:gd name="T0" fmla="*/ 0 w 576"/>
              <a:gd name="T1" fmla="*/ 2147483647 h 107"/>
              <a:gd name="T2" fmla="*/ 2147483647 w 576"/>
              <a:gd name="T3" fmla="*/ 2147483647 h 107"/>
              <a:gd name="T4" fmla="*/ 2147483647 w 576"/>
              <a:gd name="T5" fmla="*/ 2147483647 h 107"/>
              <a:gd name="T6" fmla="*/ 2147483647 w 576"/>
              <a:gd name="T7" fmla="*/ 0 h 107"/>
              <a:gd name="T8" fmla="*/ 2147483647 w 576"/>
              <a:gd name="T9" fmla="*/ 2147483647 h 10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" h="107">
                <a:moveTo>
                  <a:pt x="0" y="81"/>
                </a:moveTo>
                <a:cubicBezTo>
                  <a:pt x="55" y="94"/>
                  <a:pt x="111" y="107"/>
                  <a:pt x="154" y="97"/>
                </a:cubicBezTo>
                <a:cubicBezTo>
                  <a:pt x="197" y="87"/>
                  <a:pt x="213" y="40"/>
                  <a:pt x="260" y="24"/>
                </a:cubicBezTo>
                <a:cubicBezTo>
                  <a:pt x="307" y="8"/>
                  <a:pt x="385" y="0"/>
                  <a:pt x="438" y="0"/>
                </a:cubicBezTo>
                <a:cubicBezTo>
                  <a:pt x="491" y="0"/>
                  <a:pt x="533" y="12"/>
                  <a:pt x="576" y="2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8" name="Freeform 17"/>
          <p:cNvSpPr>
            <a:spLocks/>
          </p:cNvSpPr>
          <p:nvPr/>
        </p:nvSpPr>
        <p:spPr bwMode="auto">
          <a:xfrm>
            <a:off x="6300788" y="5676900"/>
            <a:ext cx="469900" cy="282575"/>
          </a:xfrm>
          <a:custGeom>
            <a:avLst/>
            <a:gdLst>
              <a:gd name="T0" fmla="*/ 2147483647 w 296"/>
              <a:gd name="T1" fmla="*/ 2147483647 h 178"/>
              <a:gd name="T2" fmla="*/ 2147483647 w 296"/>
              <a:gd name="T3" fmla="*/ 2147483647 h 178"/>
              <a:gd name="T4" fmla="*/ 2147483647 w 296"/>
              <a:gd name="T5" fmla="*/ 2147483647 h 178"/>
              <a:gd name="T6" fmla="*/ 2147483647 w 296"/>
              <a:gd name="T7" fmla="*/ 2147483647 h 178"/>
              <a:gd name="T8" fmla="*/ 2147483647 w 296"/>
              <a:gd name="T9" fmla="*/ 2147483647 h 178"/>
              <a:gd name="T10" fmla="*/ 2147483647 w 296"/>
              <a:gd name="T11" fmla="*/ 2147483647 h 17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96" h="178">
                <a:moveTo>
                  <a:pt x="296" y="64"/>
                </a:moveTo>
                <a:cubicBezTo>
                  <a:pt x="293" y="100"/>
                  <a:pt x="291" y="137"/>
                  <a:pt x="256" y="153"/>
                </a:cubicBezTo>
                <a:cubicBezTo>
                  <a:pt x="221" y="169"/>
                  <a:pt x="127" y="178"/>
                  <a:pt x="85" y="162"/>
                </a:cubicBezTo>
                <a:cubicBezTo>
                  <a:pt x="43" y="146"/>
                  <a:pt x="0" y="82"/>
                  <a:pt x="4" y="56"/>
                </a:cubicBezTo>
                <a:cubicBezTo>
                  <a:pt x="8" y="30"/>
                  <a:pt x="71" y="16"/>
                  <a:pt x="110" y="8"/>
                </a:cubicBezTo>
                <a:cubicBezTo>
                  <a:pt x="149" y="0"/>
                  <a:pt x="194" y="4"/>
                  <a:pt x="240" y="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24321F95-8C16-49E3-B918-1432B122EAE2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Types of Graphs: Summary</a:t>
            </a:r>
          </a:p>
        </p:txBody>
      </p:sp>
      <p:sp>
        <p:nvSpPr>
          <p:cNvPr id="82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Summary of the book’s definitions.</a:t>
            </a:r>
          </a:p>
          <a:p>
            <a:pPr>
              <a:defRPr/>
            </a:pPr>
            <a:r>
              <a:rPr lang="en-US" smtClean="0"/>
              <a:t>Keep in mind this terminology is not fully standardized across different authors...</a:t>
            </a:r>
          </a:p>
          <a:p>
            <a:pPr>
              <a:defRPr/>
            </a:pPr>
            <a:endParaRPr lang="en-US" smtClean="0"/>
          </a:p>
        </p:txBody>
      </p:sp>
      <p:graphicFrame>
        <p:nvGraphicFramePr>
          <p:cNvPr id="23559" name="Object 4"/>
          <p:cNvGraphicFramePr>
            <a:graphicFrameLocks noChangeAspect="1"/>
          </p:cNvGraphicFramePr>
          <p:nvPr/>
        </p:nvGraphicFramePr>
        <p:xfrm>
          <a:off x="722313" y="3630613"/>
          <a:ext cx="7612062" cy="288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Document" r:id="rId3" imgW="5416296" imgH="2508504" progId="Word.Document.8">
                  <p:embed/>
                </p:oleObj>
              </mc:Choice>
              <mc:Fallback>
                <p:oleObj name="Document" r:id="rId3" imgW="5416296" imgH="2508504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13" y="3630613"/>
                        <a:ext cx="7612062" cy="288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DC42E77-86B8-45C8-BA7F-BB4463CE126B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§10.2: Graph Terminology</a:t>
            </a:r>
          </a:p>
        </p:txBody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en-US" smtClean="0"/>
              <a:t>You need to learn the following terms:</a:t>
            </a:r>
          </a:p>
          <a:p>
            <a:pPr>
              <a:defRPr/>
            </a:pPr>
            <a:r>
              <a:rPr lang="en-US" i="1" smtClean="0">
                <a:solidFill>
                  <a:schemeClr val="accent2"/>
                </a:solidFill>
              </a:rPr>
              <a:t>Adjacent, connects, endpoints, degree, initial, terminal, in-degree, out-degree, complete, cycles, wheels, n-cubes, bipartite, subgraph, union.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8CB2ED15-3E0B-4527-AAA5-B839386A6704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Adjacency</a:t>
            </a:r>
          </a:p>
        </p:txBody>
      </p:sp>
      <p:sp>
        <p:nvSpPr>
          <p:cNvPr id="72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1775" indent="-231775">
              <a:buFontTx/>
              <a:buNone/>
              <a:defRPr/>
            </a:pPr>
            <a:r>
              <a:rPr lang="en-US" smtClean="0"/>
              <a:t>Let </a:t>
            </a:r>
            <a:r>
              <a:rPr lang="en-US" i="1" smtClean="0"/>
              <a:t>G</a:t>
            </a:r>
            <a:r>
              <a:rPr lang="en-US" smtClean="0"/>
              <a:t> be an undirected graph with edge set </a:t>
            </a:r>
            <a:r>
              <a:rPr lang="en-US" i="1" smtClean="0"/>
              <a:t>E</a:t>
            </a:r>
            <a:r>
              <a:rPr lang="en-US" smtClean="0"/>
              <a:t>.  Let </a:t>
            </a:r>
            <a:r>
              <a:rPr lang="en-US" i="1" smtClean="0">
                <a:solidFill>
                  <a:srgbClr val="FF0000"/>
                </a:solidFill>
              </a:rPr>
              <a:t>e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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E</a:t>
            </a:r>
            <a:r>
              <a:rPr lang="en-US" smtClean="0">
                <a:sym typeface="Symbol" pitchFamily="18" charset="2"/>
              </a:rPr>
              <a:t> be (or map to) the pair 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{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u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,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}</a:t>
            </a:r>
            <a:r>
              <a:rPr lang="en-US" smtClean="0">
                <a:sym typeface="Symbol" pitchFamily="18" charset="2"/>
              </a:rPr>
              <a:t>.  Then we say:</a:t>
            </a:r>
            <a:endParaRPr lang="en-US" smtClean="0"/>
          </a:p>
          <a:p>
            <a:pPr marL="231775" indent="-231775">
              <a:defRPr/>
            </a:pPr>
            <a:r>
              <a:rPr lang="en-US" i="1" smtClean="0">
                <a:solidFill>
                  <a:schemeClr val="accent2"/>
                </a:solidFill>
              </a:rPr>
              <a:t>u</a:t>
            </a:r>
            <a:r>
              <a:rPr lang="en-US" smtClean="0">
                <a:solidFill>
                  <a:schemeClr val="accent2"/>
                </a:solidFill>
              </a:rPr>
              <a:t>, </a:t>
            </a:r>
            <a:r>
              <a:rPr lang="en-US" i="1" smtClean="0">
                <a:solidFill>
                  <a:schemeClr val="accent2"/>
                </a:solidFill>
              </a:rPr>
              <a:t>v</a:t>
            </a:r>
            <a:r>
              <a:rPr lang="en-US" smtClean="0">
                <a:solidFill>
                  <a:schemeClr val="accent2"/>
                </a:solidFill>
              </a:rPr>
              <a:t> are </a:t>
            </a:r>
            <a:r>
              <a:rPr lang="en-US" i="1" smtClean="0">
                <a:solidFill>
                  <a:schemeClr val="accent2"/>
                </a:solidFill>
              </a:rPr>
              <a:t>adjacent</a:t>
            </a:r>
            <a:r>
              <a:rPr lang="en-US" smtClean="0">
                <a:solidFill>
                  <a:schemeClr val="accent2"/>
                </a:solidFill>
              </a:rPr>
              <a:t> / </a:t>
            </a:r>
            <a:r>
              <a:rPr lang="en-US" i="1" smtClean="0">
                <a:solidFill>
                  <a:schemeClr val="accent2"/>
                </a:solidFill>
              </a:rPr>
              <a:t>neighbors</a:t>
            </a:r>
            <a:r>
              <a:rPr lang="en-US" smtClean="0">
                <a:solidFill>
                  <a:schemeClr val="accent2"/>
                </a:solidFill>
              </a:rPr>
              <a:t> / </a:t>
            </a:r>
            <a:r>
              <a:rPr lang="en-US" i="1" smtClean="0">
                <a:solidFill>
                  <a:schemeClr val="accent2"/>
                </a:solidFill>
              </a:rPr>
              <a:t>connected</a:t>
            </a:r>
            <a:r>
              <a:rPr lang="en-US" smtClean="0">
                <a:solidFill>
                  <a:schemeClr val="accent2"/>
                </a:solidFill>
              </a:rPr>
              <a:t>.</a:t>
            </a:r>
          </a:p>
          <a:p>
            <a:pPr marL="231775" indent="-231775">
              <a:defRPr/>
            </a:pPr>
            <a:r>
              <a:rPr lang="en-US" smtClean="0">
                <a:solidFill>
                  <a:schemeClr val="accent2"/>
                </a:solidFill>
              </a:rPr>
              <a:t>Edge </a:t>
            </a:r>
            <a:r>
              <a:rPr lang="en-US" i="1" smtClean="0">
                <a:solidFill>
                  <a:schemeClr val="accent2"/>
                </a:solidFill>
              </a:rPr>
              <a:t>e</a:t>
            </a:r>
            <a:r>
              <a:rPr lang="en-US" smtClean="0">
                <a:solidFill>
                  <a:schemeClr val="accent2"/>
                </a:solidFill>
              </a:rPr>
              <a:t> is </a:t>
            </a:r>
            <a:r>
              <a:rPr lang="en-US" i="1" smtClean="0">
                <a:solidFill>
                  <a:schemeClr val="accent2"/>
                </a:solidFill>
              </a:rPr>
              <a:t>incident with</a:t>
            </a:r>
            <a:r>
              <a:rPr lang="en-US" smtClean="0">
                <a:solidFill>
                  <a:schemeClr val="accent2"/>
                </a:solidFill>
              </a:rPr>
              <a:t> vertices </a:t>
            </a:r>
            <a:r>
              <a:rPr lang="en-US" i="1" smtClean="0">
                <a:solidFill>
                  <a:schemeClr val="accent2"/>
                </a:solidFill>
              </a:rPr>
              <a:t>u</a:t>
            </a:r>
            <a:r>
              <a:rPr lang="en-US" smtClean="0">
                <a:solidFill>
                  <a:schemeClr val="accent2"/>
                </a:solidFill>
              </a:rPr>
              <a:t> and </a:t>
            </a:r>
            <a:r>
              <a:rPr lang="en-US" i="1" smtClean="0">
                <a:solidFill>
                  <a:schemeClr val="accent2"/>
                </a:solidFill>
              </a:rPr>
              <a:t>v</a:t>
            </a:r>
            <a:r>
              <a:rPr lang="en-US" smtClean="0">
                <a:solidFill>
                  <a:schemeClr val="accent2"/>
                </a:solidFill>
              </a:rPr>
              <a:t>.</a:t>
            </a:r>
          </a:p>
          <a:p>
            <a:pPr marL="231775" indent="-231775">
              <a:defRPr/>
            </a:pPr>
            <a:r>
              <a:rPr lang="en-US" smtClean="0">
                <a:solidFill>
                  <a:schemeClr val="accent2"/>
                </a:solidFill>
              </a:rPr>
              <a:t>Edge </a:t>
            </a:r>
            <a:r>
              <a:rPr lang="en-US" i="1" smtClean="0">
                <a:solidFill>
                  <a:schemeClr val="accent2"/>
                </a:solidFill>
              </a:rPr>
              <a:t>e</a:t>
            </a:r>
            <a:r>
              <a:rPr lang="en-US" smtClean="0">
                <a:solidFill>
                  <a:schemeClr val="accent2"/>
                </a:solidFill>
              </a:rPr>
              <a:t> </a:t>
            </a:r>
            <a:r>
              <a:rPr lang="en-US" i="1" smtClean="0">
                <a:solidFill>
                  <a:schemeClr val="accent2"/>
                </a:solidFill>
              </a:rPr>
              <a:t>connects</a:t>
            </a:r>
            <a:r>
              <a:rPr lang="en-US" smtClean="0">
                <a:solidFill>
                  <a:schemeClr val="accent2"/>
                </a:solidFill>
              </a:rPr>
              <a:t> </a:t>
            </a:r>
            <a:r>
              <a:rPr lang="en-US" i="1" smtClean="0">
                <a:solidFill>
                  <a:schemeClr val="accent2"/>
                </a:solidFill>
              </a:rPr>
              <a:t>u</a:t>
            </a:r>
            <a:r>
              <a:rPr lang="en-US" smtClean="0">
                <a:solidFill>
                  <a:schemeClr val="accent2"/>
                </a:solidFill>
              </a:rPr>
              <a:t> and </a:t>
            </a:r>
            <a:r>
              <a:rPr lang="en-US" i="1" smtClean="0">
                <a:solidFill>
                  <a:schemeClr val="accent2"/>
                </a:solidFill>
              </a:rPr>
              <a:t>v</a:t>
            </a:r>
            <a:r>
              <a:rPr lang="en-US" smtClean="0">
                <a:solidFill>
                  <a:schemeClr val="accent2"/>
                </a:solidFill>
              </a:rPr>
              <a:t>.</a:t>
            </a:r>
          </a:p>
          <a:p>
            <a:pPr marL="231775" indent="-231775">
              <a:defRPr/>
            </a:pPr>
            <a:r>
              <a:rPr lang="en-US" smtClean="0">
                <a:solidFill>
                  <a:schemeClr val="accent2"/>
                </a:solidFill>
              </a:rPr>
              <a:t>Vertices </a:t>
            </a:r>
            <a:r>
              <a:rPr lang="en-US" i="1" smtClean="0">
                <a:solidFill>
                  <a:schemeClr val="accent2"/>
                </a:solidFill>
              </a:rPr>
              <a:t>u</a:t>
            </a:r>
            <a:r>
              <a:rPr lang="en-US" smtClean="0">
                <a:solidFill>
                  <a:schemeClr val="accent2"/>
                </a:solidFill>
              </a:rPr>
              <a:t> and </a:t>
            </a:r>
            <a:r>
              <a:rPr lang="en-US" i="1" smtClean="0">
                <a:solidFill>
                  <a:schemeClr val="accent2"/>
                </a:solidFill>
              </a:rPr>
              <a:t>v</a:t>
            </a:r>
            <a:r>
              <a:rPr lang="en-US" smtClean="0">
                <a:solidFill>
                  <a:schemeClr val="accent2"/>
                </a:solidFill>
              </a:rPr>
              <a:t> are </a:t>
            </a:r>
            <a:r>
              <a:rPr lang="en-US" i="1" smtClean="0">
                <a:solidFill>
                  <a:schemeClr val="accent2"/>
                </a:solidFill>
              </a:rPr>
              <a:t>endpoints</a:t>
            </a:r>
            <a:r>
              <a:rPr lang="en-US" smtClean="0">
                <a:solidFill>
                  <a:schemeClr val="accent2"/>
                </a:solidFill>
              </a:rPr>
              <a:t> of edge </a:t>
            </a:r>
            <a:r>
              <a:rPr lang="en-US" i="1" smtClean="0">
                <a:solidFill>
                  <a:schemeClr val="accent2"/>
                </a:solidFill>
              </a:rPr>
              <a:t>e</a:t>
            </a:r>
            <a:r>
              <a:rPr lang="en-US" smtClean="0">
                <a:solidFill>
                  <a:schemeClr val="accent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F38E49D0-5450-4C0A-AEF6-C966797BB705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Degree of a Vertex</a:t>
            </a:r>
          </a:p>
        </p:txBody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Let </a:t>
            </a:r>
            <a:r>
              <a:rPr lang="en-US" i="1" smtClean="0"/>
              <a:t>G</a:t>
            </a:r>
            <a:r>
              <a:rPr lang="en-US" smtClean="0"/>
              <a:t> be an undirected graph, 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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smtClean="0"/>
              <a:t> a vertex.</a:t>
            </a:r>
          </a:p>
          <a:p>
            <a:pPr>
              <a:defRPr/>
            </a:pPr>
            <a:r>
              <a:rPr lang="en-US" smtClean="0"/>
              <a:t>The </a:t>
            </a:r>
            <a:r>
              <a:rPr lang="en-US" i="1" smtClean="0"/>
              <a:t>degree</a:t>
            </a:r>
            <a:r>
              <a:rPr lang="en-US" smtClean="0"/>
              <a:t> of </a:t>
            </a:r>
            <a:r>
              <a:rPr lang="en-US" i="1" smtClean="0"/>
              <a:t>v</a:t>
            </a:r>
            <a:r>
              <a:rPr lang="en-US" smtClean="0"/>
              <a:t>, </a:t>
            </a:r>
            <a:r>
              <a:rPr lang="en-US" smtClean="0">
                <a:solidFill>
                  <a:srgbClr val="FF0000"/>
                </a:solidFill>
              </a:rPr>
              <a:t>deg(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smtClean="0">
                <a:solidFill>
                  <a:srgbClr val="FF0000"/>
                </a:solidFill>
              </a:rPr>
              <a:t>)</a:t>
            </a:r>
            <a:r>
              <a:rPr lang="en-US" smtClean="0"/>
              <a:t>, is its number of incident edges. (Except that any self-loops are counted twice.)</a:t>
            </a:r>
          </a:p>
          <a:p>
            <a:pPr>
              <a:defRPr/>
            </a:pPr>
            <a:r>
              <a:rPr lang="en-US" smtClean="0"/>
              <a:t>A vertex with degree 0 is called </a:t>
            </a:r>
            <a:r>
              <a:rPr lang="en-US" i="1" smtClean="0"/>
              <a:t>isolated</a:t>
            </a:r>
            <a:r>
              <a:rPr lang="en-US" smtClean="0"/>
              <a:t>.</a:t>
            </a:r>
          </a:p>
          <a:p>
            <a:pPr>
              <a:defRPr/>
            </a:pPr>
            <a:r>
              <a:rPr lang="en-US" smtClean="0"/>
              <a:t>A vertex of degree 1 is called </a:t>
            </a:r>
            <a:r>
              <a:rPr lang="en-US" i="1" smtClean="0"/>
              <a:t>pendant</a:t>
            </a:r>
            <a:r>
              <a:rPr lang="en-US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A82B2B89-4730-4325-8619-986608ECF069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Exercise</a:t>
            </a:r>
          </a:p>
        </p:txBody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Find:</a:t>
            </a:r>
          </a:p>
          <a:p>
            <a:pPr lvl="1">
              <a:defRPr/>
            </a:pPr>
            <a:r>
              <a:rPr lang="en-US" dirty="0" smtClean="0"/>
              <a:t>An element of degree 4</a:t>
            </a:r>
          </a:p>
          <a:p>
            <a:pPr lvl="1">
              <a:defRPr/>
            </a:pPr>
            <a:r>
              <a:rPr lang="en-US" dirty="0" smtClean="0"/>
              <a:t>An element of degree 3</a:t>
            </a:r>
          </a:p>
          <a:p>
            <a:pPr lvl="1">
              <a:defRPr/>
            </a:pPr>
            <a:r>
              <a:rPr lang="en-US" dirty="0" smtClean="0"/>
              <a:t>A pendant</a:t>
            </a:r>
          </a:p>
          <a:p>
            <a:pPr lvl="1">
              <a:defRPr/>
            </a:pPr>
            <a:r>
              <a:rPr lang="en-US" dirty="0" smtClean="0"/>
              <a:t>An isolated </a:t>
            </a:r>
            <a:r>
              <a:rPr lang="en-US" dirty="0" err="1" smtClean="0"/>
              <a:t>vertix</a:t>
            </a:r>
            <a:endParaRPr lang="en-US" dirty="0" smtClean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5996160" y="2669760"/>
              <a:ext cx="1821240" cy="161316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981760" y="2655000"/>
                <a:ext cx="1841400" cy="1641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7B449CA5-7F59-402F-A5EE-7121304842F2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Handshaking Theorem</a:t>
            </a:r>
          </a:p>
        </p:txBody>
      </p:sp>
      <p:sp>
        <p:nvSpPr>
          <p:cNvPr id="73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Let </a:t>
            </a:r>
            <a:r>
              <a:rPr lang="en-US" i="1" smtClean="0"/>
              <a:t>G</a:t>
            </a:r>
            <a:r>
              <a:rPr lang="en-US" smtClean="0"/>
              <a:t> be an undirected (simple, multi-, or pseudo-) graph with vertex set </a:t>
            </a:r>
            <a:r>
              <a:rPr lang="en-US" i="1" smtClean="0"/>
              <a:t>V</a:t>
            </a:r>
            <a:r>
              <a:rPr lang="en-US" smtClean="0"/>
              <a:t> and edge set </a:t>
            </a:r>
            <a:r>
              <a:rPr lang="en-US" i="1" smtClean="0"/>
              <a:t>E</a:t>
            </a:r>
            <a:r>
              <a:rPr lang="en-US" smtClean="0"/>
              <a:t>.  Then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b="1" smtClean="0"/>
              <a:t>Corollary: </a:t>
            </a:r>
            <a:r>
              <a:rPr lang="en-US" smtClean="0"/>
              <a:t>Any undirected graph has an even number of vertices of odd degree.</a:t>
            </a:r>
          </a:p>
        </p:txBody>
      </p:sp>
      <p:graphicFrame>
        <p:nvGraphicFramePr>
          <p:cNvPr id="28679" name="Object 4"/>
          <p:cNvGraphicFramePr>
            <a:graphicFrameLocks noChangeAspect="1"/>
          </p:cNvGraphicFramePr>
          <p:nvPr/>
        </p:nvGraphicFramePr>
        <p:xfrm>
          <a:off x="2819400" y="3562350"/>
          <a:ext cx="3433763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9" name="Equation" r:id="rId3" imgW="1002865" imgH="342751" progId="Equation.3">
                  <p:embed/>
                </p:oleObj>
              </mc:Choice>
              <mc:Fallback>
                <p:oleObj name="Equation" r:id="rId3" imgW="1002865" imgH="34275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562350"/>
                        <a:ext cx="3433763" cy="1168400"/>
                      </a:xfrm>
                      <a:prstGeom prst="rect">
                        <a:avLst/>
                      </a:prstGeom>
                      <a:solidFill>
                        <a:srgbClr val="FFCC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40D73A59-8E92-465B-9003-2C6E7C772D6E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Directed Adjacency</a:t>
            </a:r>
          </a:p>
        </p:txBody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Let </a:t>
            </a:r>
            <a:r>
              <a:rPr lang="en-US" i="1" smtClean="0"/>
              <a:t>G</a:t>
            </a:r>
            <a:r>
              <a:rPr lang="en-US" smtClean="0"/>
              <a:t> be a directed (possibly multi-) graph, and let </a:t>
            </a:r>
            <a:r>
              <a:rPr lang="en-US" i="1" smtClean="0"/>
              <a:t>e</a:t>
            </a:r>
            <a:r>
              <a:rPr lang="en-US" smtClean="0"/>
              <a:t> be an edge of </a:t>
            </a:r>
            <a:r>
              <a:rPr lang="en-US" i="1" smtClean="0"/>
              <a:t>G</a:t>
            </a:r>
            <a:r>
              <a:rPr lang="en-US" smtClean="0"/>
              <a:t> that is (or maps to) (</a:t>
            </a:r>
            <a:r>
              <a:rPr lang="en-US" i="1" smtClean="0"/>
              <a:t>u</a:t>
            </a:r>
            <a:r>
              <a:rPr lang="en-US" smtClean="0"/>
              <a:t>,</a:t>
            </a:r>
            <a:r>
              <a:rPr lang="en-US" i="1" smtClean="0"/>
              <a:t>v</a:t>
            </a:r>
            <a:r>
              <a:rPr lang="en-US" smtClean="0"/>
              <a:t>).  Then we say:</a:t>
            </a:r>
          </a:p>
          <a:p>
            <a:pPr lvl="1">
              <a:defRPr/>
            </a:pPr>
            <a:r>
              <a:rPr lang="en-US" i="1" smtClean="0"/>
              <a:t>u</a:t>
            </a:r>
            <a:r>
              <a:rPr lang="en-US" smtClean="0"/>
              <a:t> is </a:t>
            </a:r>
            <a:r>
              <a:rPr lang="en-US" i="1" smtClean="0"/>
              <a:t>adjacent to</a:t>
            </a:r>
            <a:r>
              <a:rPr lang="en-US" smtClean="0"/>
              <a:t> </a:t>
            </a:r>
            <a:r>
              <a:rPr lang="en-US" i="1" smtClean="0"/>
              <a:t>v</a:t>
            </a:r>
            <a:r>
              <a:rPr lang="en-US" smtClean="0"/>
              <a:t>, </a:t>
            </a:r>
            <a:r>
              <a:rPr lang="en-US" i="1" smtClean="0"/>
              <a:t>v</a:t>
            </a:r>
            <a:r>
              <a:rPr lang="en-US" smtClean="0"/>
              <a:t> is </a:t>
            </a:r>
            <a:r>
              <a:rPr lang="en-US" i="1" smtClean="0"/>
              <a:t>adjacent from</a:t>
            </a:r>
            <a:r>
              <a:rPr lang="en-US" smtClean="0"/>
              <a:t> </a:t>
            </a:r>
            <a:r>
              <a:rPr lang="en-US" i="1" smtClean="0"/>
              <a:t>u</a:t>
            </a:r>
          </a:p>
          <a:p>
            <a:pPr lvl="1">
              <a:defRPr/>
            </a:pPr>
            <a:r>
              <a:rPr lang="en-US" i="1" smtClean="0"/>
              <a:t>e</a:t>
            </a:r>
            <a:r>
              <a:rPr lang="en-US" smtClean="0"/>
              <a:t> </a:t>
            </a:r>
            <a:r>
              <a:rPr lang="en-US" i="1" smtClean="0"/>
              <a:t>comes from</a:t>
            </a:r>
            <a:r>
              <a:rPr lang="en-US" smtClean="0"/>
              <a:t> u, e </a:t>
            </a:r>
            <a:r>
              <a:rPr lang="en-US" i="1" smtClean="0"/>
              <a:t>goes to</a:t>
            </a:r>
            <a:r>
              <a:rPr lang="en-US" smtClean="0"/>
              <a:t> v.</a:t>
            </a:r>
          </a:p>
          <a:p>
            <a:pPr lvl="1">
              <a:defRPr/>
            </a:pPr>
            <a:r>
              <a:rPr lang="en-US" i="1" smtClean="0"/>
              <a:t>e connects u to v</a:t>
            </a:r>
            <a:r>
              <a:rPr lang="en-US" smtClean="0"/>
              <a:t>, </a:t>
            </a:r>
            <a:r>
              <a:rPr lang="en-US" i="1" smtClean="0"/>
              <a:t>e goes from u to v</a:t>
            </a:r>
            <a:endParaRPr lang="en-US" smtClean="0"/>
          </a:p>
          <a:p>
            <a:pPr lvl="1">
              <a:defRPr/>
            </a:pPr>
            <a:r>
              <a:rPr lang="en-US" smtClean="0"/>
              <a:t>the </a:t>
            </a:r>
            <a:r>
              <a:rPr lang="en-US" i="1" smtClean="0"/>
              <a:t>initial vertex</a:t>
            </a:r>
            <a:r>
              <a:rPr lang="en-US" smtClean="0"/>
              <a:t> of </a:t>
            </a:r>
            <a:r>
              <a:rPr lang="en-US" i="1" smtClean="0"/>
              <a:t>e</a:t>
            </a:r>
            <a:r>
              <a:rPr lang="en-US" smtClean="0"/>
              <a:t> is </a:t>
            </a:r>
            <a:r>
              <a:rPr lang="en-US" i="1" smtClean="0"/>
              <a:t>u</a:t>
            </a:r>
            <a:endParaRPr lang="en-US" smtClean="0"/>
          </a:p>
          <a:p>
            <a:pPr lvl="1">
              <a:defRPr/>
            </a:pPr>
            <a:r>
              <a:rPr lang="en-US" smtClean="0"/>
              <a:t>the </a:t>
            </a:r>
            <a:r>
              <a:rPr lang="en-US" i="1" smtClean="0"/>
              <a:t>terminal vertex</a:t>
            </a:r>
            <a:r>
              <a:rPr lang="en-US" smtClean="0"/>
              <a:t> of </a:t>
            </a:r>
            <a:r>
              <a:rPr lang="en-US" i="1" smtClean="0"/>
              <a:t>e</a:t>
            </a:r>
            <a:r>
              <a:rPr lang="en-US" smtClean="0"/>
              <a:t> is </a:t>
            </a:r>
            <a:r>
              <a:rPr lang="en-US" i="1" smtClean="0"/>
              <a:t>v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2571E9DE-62F5-4B36-A862-E2F556365519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Directed Degree</a:t>
            </a:r>
          </a:p>
        </p:txBody>
      </p:sp>
      <p:sp>
        <p:nvSpPr>
          <p:cNvPr id="73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Let </a:t>
            </a:r>
            <a:r>
              <a:rPr lang="en-US" i="1" smtClean="0"/>
              <a:t>G</a:t>
            </a:r>
            <a:r>
              <a:rPr lang="en-US" smtClean="0"/>
              <a:t> be a directed graph, </a:t>
            </a:r>
            <a:r>
              <a:rPr lang="en-US" i="1" smtClean="0"/>
              <a:t>v</a:t>
            </a:r>
            <a:r>
              <a:rPr lang="en-US" smtClean="0"/>
              <a:t> a vertex of </a:t>
            </a:r>
            <a:r>
              <a:rPr lang="en-US" i="1" smtClean="0"/>
              <a:t>G</a:t>
            </a:r>
            <a:r>
              <a:rPr lang="en-US" smtClean="0"/>
              <a:t>.</a:t>
            </a:r>
          </a:p>
          <a:p>
            <a:pPr lvl="1">
              <a:defRPr/>
            </a:pPr>
            <a:r>
              <a:rPr lang="en-US" smtClean="0"/>
              <a:t>The </a:t>
            </a:r>
            <a:r>
              <a:rPr lang="en-US" i="1" smtClean="0"/>
              <a:t>in-degree</a:t>
            </a:r>
            <a:r>
              <a:rPr lang="en-US" smtClean="0"/>
              <a:t> of </a:t>
            </a:r>
            <a:r>
              <a:rPr lang="en-US" i="1" smtClean="0"/>
              <a:t>v</a:t>
            </a:r>
            <a:r>
              <a:rPr lang="en-US" smtClean="0"/>
              <a:t>, </a:t>
            </a:r>
            <a:r>
              <a:rPr lang="en-US" smtClean="0">
                <a:solidFill>
                  <a:srgbClr val="FF0000"/>
                </a:solidFill>
              </a:rPr>
              <a:t>deg</a:t>
            </a:r>
            <a:r>
              <a:rPr lang="en-US" baseline="30000" smtClean="0">
                <a:solidFill>
                  <a:srgbClr val="FF0000"/>
                </a:solidFill>
                <a:sym typeface="Symbol" pitchFamily="18" charset="2"/>
              </a:rPr>
              <a:t>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(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)</a:t>
            </a:r>
            <a:r>
              <a:rPr lang="en-US" smtClean="0">
                <a:sym typeface="Symbol" pitchFamily="18" charset="2"/>
              </a:rPr>
              <a:t>, is the number of edges going to </a:t>
            </a:r>
            <a:r>
              <a:rPr lang="en-US" i="1" smtClean="0">
                <a:sym typeface="Symbol" pitchFamily="18" charset="2"/>
              </a:rPr>
              <a:t>v</a:t>
            </a:r>
            <a:r>
              <a:rPr lang="en-US" smtClean="0">
                <a:sym typeface="Symbol" pitchFamily="18" charset="2"/>
              </a:rPr>
              <a:t>.</a:t>
            </a:r>
          </a:p>
          <a:p>
            <a:pPr lvl="1">
              <a:defRPr/>
            </a:pPr>
            <a:r>
              <a:rPr lang="en-US" smtClean="0"/>
              <a:t>The </a:t>
            </a:r>
            <a:r>
              <a:rPr lang="en-US" i="1" smtClean="0"/>
              <a:t>out-degree</a:t>
            </a:r>
            <a:r>
              <a:rPr lang="en-US" smtClean="0"/>
              <a:t> of </a:t>
            </a:r>
            <a:r>
              <a:rPr lang="en-US" i="1" smtClean="0"/>
              <a:t>v</a:t>
            </a:r>
            <a:r>
              <a:rPr lang="en-US" smtClean="0"/>
              <a:t>, </a:t>
            </a:r>
            <a:r>
              <a:rPr lang="en-US" smtClean="0">
                <a:solidFill>
                  <a:srgbClr val="FF0000"/>
                </a:solidFill>
              </a:rPr>
              <a:t>deg</a:t>
            </a:r>
            <a:r>
              <a:rPr lang="en-US" baseline="30000" smtClean="0">
                <a:solidFill>
                  <a:srgbClr val="FF0000"/>
                </a:solidFill>
                <a:sym typeface="Symbol" pitchFamily="18" charset="2"/>
              </a:rPr>
              <a:t>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(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)</a:t>
            </a:r>
            <a:r>
              <a:rPr lang="en-US" smtClean="0">
                <a:sym typeface="Symbol" pitchFamily="18" charset="2"/>
              </a:rPr>
              <a:t>, is the number of edges coming from </a:t>
            </a:r>
            <a:r>
              <a:rPr lang="en-US" i="1" smtClean="0">
                <a:sym typeface="Symbol" pitchFamily="18" charset="2"/>
              </a:rPr>
              <a:t>v</a:t>
            </a:r>
            <a:r>
              <a:rPr lang="en-US" smtClean="0">
                <a:sym typeface="Symbol" pitchFamily="18" charset="2"/>
              </a:rPr>
              <a:t>.</a:t>
            </a:r>
          </a:p>
          <a:p>
            <a:pPr lvl="1">
              <a:defRPr/>
            </a:pPr>
            <a:r>
              <a:rPr lang="en-US" smtClean="0">
                <a:sym typeface="Symbol" pitchFamily="18" charset="2"/>
              </a:rPr>
              <a:t>The </a:t>
            </a:r>
            <a:r>
              <a:rPr lang="en-US" i="1" smtClean="0">
                <a:sym typeface="Symbol" pitchFamily="18" charset="2"/>
              </a:rPr>
              <a:t>degree</a:t>
            </a:r>
            <a:r>
              <a:rPr lang="en-US" smtClean="0">
                <a:sym typeface="Symbol" pitchFamily="18" charset="2"/>
              </a:rPr>
              <a:t> of </a:t>
            </a:r>
            <a:r>
              <a:rPr lang="en-US" i="1" smtClean="0">
                <a:sym typeface="Symbol" pitchFamily="18" charset="2"/>
              </a:rPr>
              <a:t>v</a:t>
            </a:r>
            <a:r>
              <a:rPr lang="en-US" smtClean="0">
                <a:sym typeface="Symbol" pitchFamily="18" charset="2"/>
              </a:rPr>
              <a:t>, 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deg(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):</a:t>
            </a:r>
            <a:r>
              <a:rPr lang="en-US" smtClean="0">
                <a:solidFill>
                  <a:srgbClr val="FF0000"/>
                </a:solidFill>
              </a:rPr>
              <a:t>deg</a:t>
            </a:r>
            <a:r>
              <a:rPr lang="en-US" baseline="30000" smtClean="0">
                <a:solidFill>
                  <a:srgbClr val="FF0000"/>
                </a:solidFill>
                <a:sym typeface="Symbol" pitchFamily="18" charset="2"/>
              </a:rPr>
              <a:t>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(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)+</a:t>
            </a:r>
            <a:r>
              <a:rPr lang="en-US" smtClean="0">
                <a:solidFill>
                  <a:srgbClr val="FF0000"/>
                </a:solidFill>
              </a:rPr>
              <a:t>deg</a:t>
            </a:r>
            <a:r>
              <a:rPr lang="en-US" baseline="30000" smtClean="0">
                <a:solidFill>
                  <a:srgbClr val="FF0000"/>
                </a:solidFill>
                <a:sym typeface="Symbol" pitchFamily="18" charset="2"/>
              </a:rPr>
              <a:t>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(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)</a:t>
            </a:r>
            <a:r>
              <a:rPr lang="en-US" smtClean="0">
                <a:sym typeface="Symbol" pitchFamily="18" charset="2"/>
              </a:rPr>
              <a:t>, is the sum of </a:t>
            </a:r>
            <a:r>
              <a:rPr lang="en-US" i="1" smtClean="0">
                <a:sym typeface="Symbol" pitchFamily="18" charset="2"/>
              </a:rPr>
              <a:t>v</a:t>
            </a:r>
            <a:r>
              <a:rPr lang="en-US" smtClean="0">
                <a:sym typeface="Symbol" pitchFamily="18" charset="2"/>
              </a:rPr>
              <a:t>’s in-degree and out-degree.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6B45FB9A-5B13-41F5-8E31-755DDBCBD8D3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Directed Handshaking Theorem</a:t>
            </a:r>
          </a:p>
        </p:txBody>
      </p:sp>
      <p:sp>
        <p:nvSpPr>
          <p:cNvPr id="82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Let </a:t>
            </a:r>
            <a:r>
              <a:rPr lang="en-US" i="1" smtClean="0"/>
              <a:t>G</a:t>
            </a:r>
            <a:r>
              <a:rPr lang="en-US" smtClean="0"/>
              <a:t> be a directed (possibly multi-) graph with vertex set </a:t>
            </a:r>
            <a:r>
              <a:rPr lang="en-US" i="1" smtClean="0"/>
              <a:t>V</a:t>
            </a:r>
            <a:r>
              <a:rPr lang="en-US" smtClean="0"/>
              <a:t> and edge set </a:t>
            </a:r>
            <a:r>
              <a:rPr lang="en-US" i="1" smtClean="0"/>
              <a:t>E</a:t>
            </a:r>
            <a:r>
              <a:rPr lang="en-US" smtClean="0"/>
              <a:t>.  Then: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Note that the degree of a node is unchanged by whether we consider its edges to be directed or undirected.</a:t>
            </a:r>
          </a:p>
        </p:txBody>
      </p:sp>
      <p:graphicFrame>
        <p:nvGraphicFramePr>
          <p:cNvPr id="31751" name="Object 4"/>
          <p:cNvGraphicFramePr>
            <a:graphicFrameLocks noChangeAspect="1"/>
          </p:cNvGraphicFramePr>
          <p:nvPr/>
        </p:nvGraphicFramePr>
        <p:xfrm>
          <a:off x="876300" y="3089275"/>
          <a:ext cx="7456488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1" name="Equation" r:id="rId3" imgW="2654300" imgH="419100" progId="Equation.3">
                  <p:embed/>
                </p:oleObj>
              </mc:Choice>
              <mc:Fallback>
                <p:oleObj name="Equation" r:id="rId3" imgW="26543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3089275"/>
                        <a:ext cx="7456488" cy="1177925"/>
                      </a:xfrm>
                      <a:prstGeom prst="rect">
                        <a:avLst/>
                      </a:prstGeom>
                      <a:solidFill>
                        <a:srgbClr val="FFCC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7CEFBCFF-CB83-4ACE-A193-851181BFE22C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are Graphs?</a:t>
            </a:r>
          </a:p>
        </p:txBody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General meaning in everyday math: </a:t>
            </a:r>
            <a:br>
              <a:rPr lang="en-US" smtClean="0"/>
            </a:br>
            <a:r>
              <a:rPr lang="en-US" i="1" smtClean="0"/>
              <a:t>A plot or chart of numerical data using a coordinate system.</a:t>
            </a:r>
          </a:p>
          <a:p>
            <a:pPr>
              <a:defRPr/>
            </a:pPr>
            <a:r>
              <a:rPr lang="en-US" smtClean="0"/>
              <a:t>Technical meaning in discrete mathematics:</a:t>
            </a:r>
            <a:br>
              <a:rPr lang="en-US" smtClean="0"/>
            </a:br>
            <a:r>
              <a:rPr lang="en-US" i="1" smtClean="0"/>
              <a:t>A particular class of discrete structures (to be defined) that is useful for representing relations and has a convenient webby-looking graphical representation.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7239000" y="914400"/>
            <a:ext cx="1676400" cy="114300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7315200" y="914400"/>
            <a:ext cx="623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Not</a:t>
            </a:r>
          </a:p>
        </p:txBody>
      </p:sp>
      <p:sp>
        <p:nvSpPr>
          <p:cNvPr id="14345" name="Freeform 9"/>
          <p:cNvSpPr>
            <a:spLocks/>
          </p:cNvSpPr>
          <p:nvPr/>
        </p:nvSpPr>
        <p:spPr bwMode="auto">
          <a:xfrm>
            <a:off x="7315200" y="990600"/>
            <a:ext cx="1524000" cy="990600"/>
          </a:xfrm>
          <a:custGeom>
            <a:avLst/>
            <a:gdLst>
              <a:gd name="T0" fmla="*/ 0 w 960"/>
              <a:gd name="T1" fmla="*/ 2147483647 h 624"/>
              <a:gd name="T2" fmla="*/ 2147483647 w 960"/>
              <a:gd name="T3" fmla="*/ 2147483647 h 624"/>
              <a:gd name="T4" fmla="*/ 2147483647 w 960"/>
              <a:gd name="T5" fmla="*/ 2147483647 h 624"/>
              <a:gd name="T6" fmla="*/ 2147483647 w 960"/>
              <a:gd name="T7" fmla="*/ 2147483647 h 624"/>
              <a:gd name="T8" fmla="*/ 2147483647 w 960"/>
              <a:gd name="T9" fmla="*/ 2147483647 h 624"/>
              <a:gd name="T10" fmla="*/ 2147483647 w 960"/>
              <a:gd name="T11" fmla="*/ 2147483647 h 624"/>
              <a:gd name="T12" fmla="*/ 2147483647 w 960"/>
              <a:gd name="T13" fmla="*/ 2147483647 h 624"/>
              <a:gd name="T14" fmla="*/ 2147483647 w 960"/>
              <a:gd name="T15" fmla="*/ 0 h 6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960" h="624">
                <a:moveTo>
                  <a:pt x="0" y="624"/>
                </a:moveTo>
                <a:lnTo>
                  <a:pt x="192" y="432"/>
                </a:lnTo>
                <a:lnTo>
                  <a:pt x="288" y="480"/>
                </a:lnTo>
                <a:lnTo>
                  <a:pt x="480" y="192"/>
                </a:lnTo>
                <a:lnTo>
                  <a:pt x="576" y="336"/>
                </a:lnTo>
                <a:lnTo>
                  <a:pt x="672" y="528"/>
                </a:lnTo>
                <a:lnTo>
                  <a:pt x="768" y="192"/>
                </a:lnTo>
                <a:lnTo>
                  <a:pt x="960" y="0"/>
                </a:lnTo>
              </a:path>
            </a:pathLst>
          </a:custGeom>
          <a:noFill/>
          <a:ln w="63500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6781800" y="5562600"/>
            <a:ext cx="2209800" cy="114300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47" name="Oval 11"/>
          <p:cNvSpPr>
            <a:spLocks noChangeArrowheads="1"/>
          </p:cNvSpPr>
          <p:nvPr/>
        </p:nvSpPr>
        <p:spPr bwMode="auto">
          <a:xfrm>
            <a:off x="7010400" y="57912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48" name="Oval 12"/>
          <p:cNvSpPr>
            <a:spLocks noChangeArrowheads="1"/>
          </p:cNvSpPr>
          <p:nvPr/>
        </p:nvSpPr>
        <p:spPr bwMode="auto">
          <a:xfrm>
            <a:off x="7010400" y="64008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49" name="Oval 13"/>
          <p:cNvSpPr>
            <a:spLocks noChangeArrowheads="1"/>
          </p:cNvSpPr>
          <p:nvPr/>
        </p:nvSpPr>
        <p:spPr bwMode="auto">
          <a:xfrm>
            <a:off x="7696200" y="64008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50" name="Oval 14"/>
          <p:cNvSpPr>
            <a:spLocks noChangeArrowheads="1"/>
          </p:cNvSpPr>
          <p:nvPr/>
        </p:nvSpPr>
        <p:spPr bwMode="auto">
          <a:xfrm>
            <a:off x="7924800" y="58674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51" name="Oval 15"/>
          <p:cNvSpPr>
            <a:spLocks noChangeArrowheads="1"/>
          </p:cNvSpPr>
          <p:nvPr/>
        </p:nvSpPr>
        <p:spPr bwMode="auto">
          <a:xfrm>
            <a:off x="8458200" y="63246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52" name="Oval 16"/>
          <p:cNvSpPr>
            <a:spLocks noChangeArrowheads="1"/>
          </p:cNvSpPr>
          <p:nvPr/>
        </p:nvSpPr>
        <p:spPr bwMode="auto">
          <a:xfrm>
            <a:off x="8534400" y="57150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53" name="Oval 17"/>
          <p:cNvSpPr>
            <a:spLocks noChangeArrowheads="1"/>
          </p:cNvSpPr>
          <p:nvPr/>
        </p:nvSpPr>
        <p:spPr bwMode="auto">
          <a:xfrm>
            <a:off x="7391400" y="60198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54" name="Oval 18"/>
          <p:cNvSpPr>
            <a:spLocks noChangeArrowheads="1"/>
          </p:cNvSpPr>
          <p:nvPr/>
        </p:nvSpPr>
        <p:spPr bwMode="auto">
          <a:xfrm>
            <a:off x="8153400" y="60960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55" name="Oval 19"/>
          <p:cNvSpPr>
            <a:spLocks noChangeArrowheads="1"/>
          </p:cNvSpPr>
          <p:nvPr/>
        </p:nvSpPr>
        <p:spPr bwMode="auto">
          <a:xfrm>
            <a:off x="8077200" y="64008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56" name="Oval 20"/>
          <p:cNvSpPr>
            <a:spLocks noChangeArrowheads="1"/>
          </p:cNvSpPr>
          <p:nvPr/>
        </p:nvSpPr>
        <p:spPr bwMode="auto">
          <a:xfrm>
            <a:off x="8686800" y="60198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 flipV="1">
            <a:off x="7162800" y="5791200"/>
            <a:ext cx="1371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 flipV="1">
            <a:off x="7162800" y="60960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 flipV="1">
            <a:off x="7543800" y="59436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>
            <a:off x="7162800" y="5943600"/>
            <a:ext cx="228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 flipV="1">
            <a:off x="7162800" y="64770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 flipV="1">
            <a:off x="7086600" y="5943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>
            <a:off x="7543800" y="6096000"/>
            <a:ext cx="609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64" name="Line 28"/>
          <p:cNvSpPr>
            <a:spLocks noChangeShapeType="1"/>
          </p:cNvSpPr>
          <p:nvPr/>
        </p:nvSpPr>
        <p:spPr bwMode="auto">
          <a:xfrm flipV="1">
            <a:off x="8229600" y="6096000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 flipV="1">
            <a:off x="7848600" y="5867400"/>
            <a:ext cx="90488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66" name="Line 30"/>
          <p:cNvSpPr>
            <a:spLocks noChangeShapeType="1"/>
          </p:cNvSpPr>
          <p:nvPr/>
        </p:nvSpPr>
        <p:spPr bwMode="auto">
          <a:xfrm>
            <a:off x="8077200" y="5943600"/>
            <a:ext cx="609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67" name="Line 31"/>
          <p:cNvSpPr>
            <a:spLocks noChangeShapeType="1"/>
          </p:cNvSpPr>
          <p:nvPr/>
        </p:nvSpPr>
        <p:spPr bwMode="auto">
          <a:xfrm flipV="1">
            <a:off x="8077200" y="5791200"/>
            <a:ext cx="457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68" name="Line 32"/>
          <p:cNvSpPr>
            <a:spLocks noChangeShapeType="1"/>
          </p:cNvSpPr>
          <p:nvPr/>
        </p:nvSpPr>
        <p:spPr bwMode="auto">
          <a:xfrm>
            <a:off x="7515225" y="61722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69" name="Line 33"/>
          <p:cNvSpPr>
            <a:spLocks noChangeShapeType="1"/>
          </p:cNvSpPr>
          <p:nvPr/>
        </p:nvSpPr>
        <p:spPr bwMode="auto">
          <a:xfrm>
            <a:off x="7848600" y="6477000"/>
            <a:ext cx="22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70" name="Line 34"/>
          <p:cNvSpPr>
            <a:spLocks noChangeShapeType="1"/>
          </p:cNvSpPr>
          <p:nvPr/>
        </p:nvSpPr>
        <p:spPr bwMode="auto">
          <a:xfrm flipV="1">
            <a:off x="8229600" y="6400800"/>
            <a:ext cx="228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71" name="Line 35"/>
          <p:cNvSpPr>
            <a:spLocks noChangeShapeType="1"/>
          </p:cNvSpPr>
          <p:nvPr/>
        </p:nvSpPr>
        <p:spPr bwMode="auto">
          <a:xfrm flipV="1">
            <a:off x="8153400" y="6248400"/>
            <a:ext cx="76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72" name="Line 36"/>
          <p:cNvSpPr>
            <a:spLocks noChangeShapeType="1"/>
          </p:cNvSpPr>
          <p:nvPr/>
        </p:nvSpPr>
        <p:spPr bwMode="auto">
          <a:xfrm flipV="1">
            <a:off x="8305800" y="58674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73" name="Line 37"/>
          <p:cNvSpPr>
            <a:spLocks noChangeShapeType="1"/>
          </p:cNvSpPr>
          <p:nvPr/>
        </p:nvSpPr>
        <p:spPr bwMode="auto">
          <a:xfrm flipV="1">
            <a:off x="8610600" y="6172200"/>
            <a:ext cx="152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74" name="Line 38"/>
          <p:cNvSpPr>
            <a:spLocks noChangeShapeType="1"/>
          </p:cNvSpPr>
          <p:nvPr/>
        </p:nvSpPr>
        <p:spPr bwMode="auto">
          <a:xfrm flipH="1" flipV="1">
            <a:off x="8610600" y="5867400"/>
            <a:ext cx="152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75" name="Line 39"/>
          <p:cNvSpPr>
            <a:spLocks noChangeShapeType="1"/>
          </p:cNvSpPr>
          <p:nvPr/>
        </p:nvSpPr>
        <p:spPr bwMode="auto">
          <a:xfrm flipV="1">
            <a:off x="7162800" y="5943600"/>
            <a:ext cx="776288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003BCEA0-BC1A-4989-916F-CFFB0FD38A2D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Special Graph Structures</a:t>
            </a:r>
          </a:p>
        </p:txBody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en-US" smtClean="0"/>
              <a:t>Special cases of undirected graph structures:</a:t>
            </a:r>
          </a:p>
          <a:p>
            <a:pPr>
              <a:defRPr/>
            </a:pPr>
            <a:r>
              <a:rPr lang="en-US" smtClean="0">
                <a:solidFill>
                  <a:schemeClr val="accent2"/>
                </a:solidFill>
              </a:rPr>
              <a:t>Complete graphs </a:t>
            </a:r>
            <a:r>
              <a:rPr lang="en-US" smtClean="0">
                <a:solidFill>
                  <a:srgbClr val="FF0000"/>
                </a:solidFill>
              </a:rPr>
              <a:t>K</a:t>
            </a:r>
            <a:r>
              <a:rPr lang="en-US" i="1" baseline="-25000" smtClean="0">
                <a:solidFill>
                  <a:srgbClr val="FF0000"/>
                </a:solidFill>
              </a:rPr>
              <a:t>n</a:t>
            </a:r>
            <a:endParaRPr lang="en-US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mtClean="0">
                <a:solidFill>
                  <a:schemeClr val="accent2"/>
                </a:solidFill>
              </a:rPr>
              <a:t>Cycles </a:t>
            </a:r>
            <a:r>
              <a:rPr lang="en-US" smtClean="0">
                <a:solidFill>
                  <a:srgbClr val="FF0000"/>
                </a:solidFill>
              </a:rPr>
              <a:t>C</a:t>
            </a:r>
            <a:r>
              <a:rPr lang="en-US" i="1" baseline="-25000" smtClean="0">
                <a:solidFill>
                  <a:srgbClr val="FF0000"/>
                </a:solidFill>
              </a:rPr>
              <a:t>n</a:t>
            </a:r>
            <a:endParaRPr lang="en-US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mtClean="0">
                <a:solidFill>
                  <a:schemeClr val="accent2"/>
                </a:solidFill>
              </a:rPr>
              <a:t>Wheels </a:t>
            </a:r>
            <a:r>
              <a:rPr lang="en-US" smtClean="0">
                <a:solidFill>
                  <a:srgbClr val="FF0000"/>
                </a:solidFill>
              </a:rPr>
              <a:t>W</a:t>
            </a:r>
            <a:r>
              <a:rPr lang="en-US" i="1" baseline="-25000" smtClean="0">
                <a:solidFill>
                  <a:srgbClr val="FF0000"/>
                </a:solidFill>
              </a:rPr>
              <a:t>n</a:t>
            </a:r>
            <a:endParaRPr lang="en-US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i="1" smtClean="0">
                <a:solidFill>
                  <a:schemeClr val="accent2"/>
                </a:solidFill>
              </a:rPr>
              <a:t>n</a:t>
            </a:r>
            <a:r>
              <a:rPr lang="en-US" smtClean="0">
                <a:solidFill>
                  <a:schemeClr val="accent2"/>
                </a:solidFill>
              </a:rPr>
              <a:t>-Cubes </a:t>
            </a:r>
            <a:r>
              <a:rPr lang="en-US" smtClean="0">
                <a:solidFill>
                  <a:srgbClr val="FF0000"/>
                </a:solidFill>
              </a:rPr>
              <a:t>Q</a:t>
            </a:r>
            <a:r>
              <a:rPr lang="en-US" i="1" baseline="-25000" smtClean="0">
                <a:solidFill>
                  <a:srgbClr val="FF0000"/>
                </a:solidFill>
              </a:rPr>
              <a:t>n</a:t>
            </a:r>
            <a:endParaRPr lang="en-US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mtClean="0">
                <a:solidFill>
                  <a:schemeClr val="accent2"/>
                </a:solidFill>
              </a:rPr>
              <a:t>Bipartite graphs</a:t>
            </a:r>
          </a:p>
          <a:p>
            <a:pPr>
              <a:defRPr/>
            </a:pPr>
            <a:r>
              <a:rPr lang="en-US" smtClean="0">
                <a:solidFill>
                  <a:schemeClr val="accent2"/>
                </a:solidFill>
              </a:rPr>
              <a:t>Complete bipartite graphs </a:t>
            </a:r>
            <a:r>
              <a:rPr lang="en-US" smtClean="0">
                <a:solidFill>
                  <a:srgbClr val="FF0000"/>
                </a:solidFill>
              </a:rPr>
              <a:t>K</a:t>
            </a:r>
            <a:r>
              <a:rPr lang="en-US" i="1" baseline="-25000" smtClean="0">
                <a:solidFill>
                  <a:srgbClr val="FF0000"/>
                </a:solidFill>
              </a:rPr>
              <a:t>m</a:t>
            </a:r>
            <a:r>
              <a:rPr lang="en-US" baseline="-25000" smtClean="0">
                <a:solidFill>
                  <a:srgbClr val="FF0000"/>
                </a:solidFill>
              </a:rPr>
              <a:t>,</a:t>
            </a:r>
            <a:r>
              <a:rPr lang="en-US" i="1" baseline="-25000" smtClean="0">
                <a:solidFill>
                  <a:srgbClr val="FF0000"/>
                </a:solidFill>
              </a:rPr>
              <a:t>n</a:t>
            </a:r>
            <a:endParaRPr lang="en-US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30862BCE-9761-46D6-A934-D67A412292AF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Complete Graphs</a:t>
            </a:r>
          </a:p>
        </p:txBody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For any </a:t>
            </a:r>
            <a:r>
              <a:rPr lang="en-US" i="1" smtClean="0">
                <a:solidFill>
                  <a:srgbClr val="FF0000"/>
                </a:solidFill>
              </a:rPr>
              <a:t>n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</a:t>
            </a:r>
            <a:r>
              <a:rPr lang="en-US" b="1" smtClean="0">
                <a:solidFill>
                  <a:srgbClr val="FF0000"/>
                </a:solidFill>
                <a:sym typeface="Symbol" pitchFamily="18" charset="2"/>
              </a:rPr>
              <a:t>N</a:t>
            </a:r>
            <a:r>
              <a:rPr lang="en-US" smtClean="0"/>
              <a:t>, a </a:t>
            </a:r>
            <a:r>
              <a:rPr lang="en-US" i="1" smtClean="0"/>
              <a:t>complete graph</a:t>
            </a:r>
            <a:r>
              <a:rPr lang="en-US" smtClean="0"/>
              <a:t> on </a:t>
            </a:r>
            <a:r>
              <a:rPr lang="en-US" i="1" smtClean="0"/>
              <a:t>n</a:t>
            </a:r>
            <a:r>
              <a:rPr lang="en-US" smtClean="0"/>
              <a:t> vertices, </a:t>
            </a:r>
            <a:r>
              <a:rPr lang="en-US" smtClean="0">
                <a:solidFill>
                  <a:srgbClr val="FF0000"/>
                </a:solidFill>
              </a:rPr>
              <a:t>K</a:t>
            </a:r>
            <a:r>
              <a:rPr lang="en-US" i="1" baseline="-25000" smtClean="0">
                <a:solidFill>
                  <a:srgbClr val="FF0000"/>
                </a:solidFill>
              </a:rPr>
              <a:t>n</a:t>
            </a:r>
            <a:r>
              <a:rPr lang="en-US" smtClean="0"/>
              <a:t>, is a simple graph with </a:t>
            </a:r>
            <a:r>
              <a:rPr lang="en-US" i="1" smtClean="0"/>
              <a:t>n</a:t>
            </a:r>
            <a:r>
              <a:rPr lang="en-US" smtClean="0"/>
              <a:t> nodes in which every node is adjacent to every other node: 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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u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,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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: 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u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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{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u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,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}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E</a:t>
            </a:r>
            <a:r>
              <a:rPr lang="en-US" smtClean="0">
                <a:sym typeface="Symbol" pitchFamily="18" charset="2"/>
              </a:rPr>
              <a:t>.</a:t>
            </a:r>
            <a:endParaRPr lang="en-US" smtClean="0"/>
          </a:p>
          <a:p>
            <a:pPr>
              <a:defRPr/>
            </a:pPr>
            <a:endParaRPr lang="en-US" smtClean="0"/>
          </a:p>
        </p:txBody>
      </p:sp>
      <p:sp>
        <p:nvSpPr>
          <p:cNvPr id="33799" name="Line 4"/>
          <p:cNvSpPr>
            <a:spLocks noChangeShapeType="1"/>
          </p:cNvSpPr>
          <p:nvPr/>
        </p:nvSpPr>
        <p:spPr bwMode="auto">
          <a:xfrm>
            <a:off x="2074863" y="4487863"/>
            <a:ext cx="282575" cy="6937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0" name="Line 5"/>
          <p:cNvSpPr>
            <a:spLocks noChangeShapeType="1"/>
          </p:cNvSpPr>
          <p:nvPr/>
        </p:nvSpPr>
        <p:spPr bwMode="auto">
          <a:xfrm flipV="1">
            <a:off x="2806700" y="4492625"/>
            <a:ext cx="334963" cy="539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1" name="Line 6"/>
          <p:cNvSpPr>
            <a:spLocks noChangeShapeType="1"/>
          </p:cNvSpPr>
          <p:nvPr/>
        </p:nvSpPr>
        <p:spPr bwMode="auto">
          <a:xfrm flipH="1" flipV="1">
            <a:off x="3098800" y="4494213"/>
            <a:ext cx="482600" cy="687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802" name="Line 7"/>
          <p:cNvSpPr>
            <a:spLocks noChangeShapeType="1"/>
          </p:cNvSpPr>
          <p:nvPr/>
        </p:nvSpPr>
        <p:spPr bwMode="auto">
          <a:xfrm>
            <a:off x="2781300" y="5032375"/>
            <a:ext cx="796925" cy="166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3" name="Line 8"/>
          <p:cNvSpPr>
            <a:spLocks noChangeShapeType="1"/>
          </p:cNvSpPr>
          <p:nvPr/>
        </p:nvSpPr>
        <p:spPr bwMode="auto">
          <a:xfrm flipV="1">
            <a:off x="4029075" y="4389438"/>
            <a:ext cx="617538" cy="179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4" name="Line 9"/>
          <p:cNvSpPr>
            <a:spLocks noChangeShapeType="1"/>
          </p:cNvSpPr>
          <p:nvPr/>
        </p:nvSpPr>
        <p:spPr bwMode="auto">
          <a:xfrm flipV="1">
            <a:off x="4183063" y="5199063"/>
            <a:ext cx="528637" cy="52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5" name="Line 10"/>
          <p:cNvSpPr>
            <a:spLocks noChangeShapeType="1"/>
          </p:cNvSpPr>
          <p:nvPr/>
        </p:nvSpPr>
        <p:spPr bwMode="auto">
          <a:xfrm>
            <a:off x="4016375" y="4556125"/>
            <a:ext cx="153988" cy="733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6" name="Line 11"/>
          <p:cNvSpPr>
            <a:spLocks noChangeShapeType="1"/>
          </p:cNvSpPr>
          <p:nvPr/>
        </p:nvSpPr>
        <p:spPr bwMode="auto">
          <a:xfrm flipV="1">
            <a:off x="4183063" y="4414838"/>
            <a:ext cx="463550" cy="849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7" name="Line 12"/>
          <p:cNvSpPr>
            <a:spLocks noChangeShapeType="1"/>
          </p:cNvSpPr>
          <p:nvPr/>
        </p:nvSpPr>
        <p:spPr bwMode="auto">
          <a:xfrm>
            <a:off x="4054475" y="4568825"/>
            <a:ext cx="669925" cy="630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8" name="Line 13"/>
          <p:cNvSpPr>
            <a:spLocks noChangeShapeType="1"/>
          </p:cNvSpPr>
          <p:nvPr/>
        </p:nvSpPr>
        <p:spPr bwMode="auto">
          <a:xfrm flipV="1">
            <a:off x="5187950" y="4337050"/>
            <a:ext cx="438150" cy="3857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9" name="Line 14"/>
          <p:cNvSpPr>
            <a:spLocks noChangeShapeType="1"/>
          </p:cNvSpPr>
          <p:nvPr/>
        </p:nvSpPr>
        <p:spPr bwMode="auto">
          <a:xfrm flipV="1">
            <a:off x="5175250" y="4581525"/>
            <a:ext cx="977900" cy="180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10" name="Line 15"/>
          <p:cNvSpPr>
            <a:spLocks noChangeShapeType="1"/>
          </p:cNvSpPr>
          <p:nvPr/>
        </p:nvSpPr>
        <p:spPr bwMode="auto">
          <a:xfrm>
            <a:off x="5162550" y="4710113"/>
            <a:ext cx="925513" cy="412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11" name="Line 16"/>
          <p:cNvSpPr>
            <a:spLocks noChangeShapeType="1"/>
          </p:cNvSpPr>
          <p:nvPr/>
        </p:nvSpPr>
        <p:spPr bwMode="auto">
          <a:xfrm>
            <a:off x="5175250" y="4722813"/>
            <a:ext cx="450850" cy="619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12" name="Line 17"/>
          <p:cNvSpPr>
            <a:spLocks noChangeShapeType="1"/>
          </p:cNvSpPr>
          <p:nvPr/>
        </p:nvSpPr>
        <p:spPr bwMode="auto">
          <a:xfrm>
            <a:off x="5611813" y="4337050"/>
            <a:ext cx="541337" cy="231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13" name="Line 18"/>
          <p:cNvSpPr>
            <a:spLocks noChangeShapeType="1"/>
          </p:cNvSpPr>
          <p:nvPr/>
        </p:nvSpPr>
        <p:spPr bwMode="auto">
          <a:xfrm>
            <a:off x="5611813" y="4337050"/>
            <a:ext cx="463550" cy="7858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14" name="Line 19"/>
          <p:cNvSpPr>
            <a:spLocks noChangeShapeType="1"/>
          </p:cNvSpPr>
          <p:nvPr/>
        </p:nvSpPr>
        <p:spPr bwMode="auto">
          <a:xfrm>
            <a:off x="5626100" y="4337050"/>
            <a:ext cx="0" cy="1004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15" name="Line 20"/>
          <p:cNvSpPr>
            <a:spLocks noChangeShapeType="1"/>
          </p:cNvSpPr>
          <p:nvPr/>
        </p:nvSpPr>
        <p:spPr bwMode="auto">
          <a:xfrm flipH="1">
            <a:off x="6115050" y="4568825"/>
            <a:ext cx="63500" cy="541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16" name="Line 21"/>
          <p:cNvSpPr>
            <a:spLocks noChangeShapeType="1"/>
          </p:cNvSpPr>
          <p:nvPr/>
        </p:nvSpPr>
        <p:spPr bwMode="auto">
          <a:xfrm flipH="1">
            <a:off x="5626100" y="4543425"/>
            <a:ext cx="527050" cy="8112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17" name="Line 22"/>
          <p:cNvSpPr>
            <a:spLocks noChangeShapeType="1"/>
          </p:cNvSpPr>
          <p:nvPr/>
        </p:nvSpPr>
        <p:spPr bwMode="auto">
          <a:xfrm flipH="1">
            <a:off x="5611813" y="5110163"/>
            <a:ext cx="490537" cy="231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18" name="Line 23"/>
          <p:cNvSpPr>
            <a:spLocks noChangeShapeType="1"/>
          </p:cNvSpPr>
          <p:nvPr/>
        </p:nvSpPr>
        <p:spPr bwMode="auto">
          <a:xfrm>
            <a:off x="6926263" y="4337050"/>
            <a:ext cx="4619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19" name="Line 24"/>
          <p:cNvSpPr>
            <a:spLocks noChangeShapeType="1"/>
          </p:cNvSpPr>
          <p:nvPr/>
        </p:nvSpPr>
        <p:spPr bwMode="auto">
          <a:xfrm>
            <a:off x="6926263" y="4349750"/>
            <a:ext cx="939800" cy="387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20" name="Line 25"/>
          <p:cNvSpPr>
            <a:spLocks noChangeShapeType="1"/>
          </p:cNvSpPr>
          <p:nvPr/>
        </p:nvSpPr>
        <p:spPr bwMode="auto">
          <a:xfrm>
            <a:off x="6938963" y="4337050"/>
            <a:ext cx="746125" cy="7858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21" name="Line 26"/>
          <p:cNvSpPr>
            <a:spLocks noChangeShapeType="1"/>
          </p:cNvSpPr>
          <p:nvPr/>
        </p:nvSpPr>
        <p:spPr bwMode="auto">
          <a:xfrm>
            <a:off x="6938963" y="4337050"/>
            <a:ext cx="204787" cy="1004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22" name="Line 27"/>
          <p:cNvSpPr>
            <a:spLocks noChangeShapeType="1"/>
          </p:cNvSpPr>
          <p:nvPr/>
        </p:nvSpPr>
        <p:spPr bwMode="auto">
          <a:xfrm flipH="1">
            <a:off x="6770688" y="4349750"/>
            <a:ext cx="155575" cy="528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23" name="Line 28"/>
          <p:cNvSpPr>
            <a:spLocks noChangeShapeType="1"/>
          </p:cNvSpPr>
          <p:nvPr/>
        </p:nvSpPr>
        <p:spPr bwMode="auto">
          <a:xfrm>
            <a:off x="7388225" y="4324350"/>
            <a:ext cx="450850" cy="398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24" name="Line 29"/>
          <p:cNvSpPr>
            <a:spLocks noChangeShapeType="1"/>
          </p:cNvSpPr>
          <p:nvPr/>
        </p:nvSpPr>
        <p:spPr bwMode="auto">
          <a:xfrm>
            <a:off x="7402513" y="4349750"/>
            <a:ext cx="282575" cy="760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25" name="Line 30"/>
          <p:cNvSpPr>
            <a:spLocks noChangeShapeType="1"/>
          </p:cNvSpPr>
          <p:nvPr/>
        </p:nvSpPr>
        <p:spPr bwMode="auto">
          <a:xfrm flipH="1">
            <a:off x="7158038" y="4337050"/>
            <a:ext cx="244475" cy="1030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26" name="Line 31"/>
          <p:cNvSpPr>
            <a:spLocks noChangeShapeType="1"/>
          </p:cNvSpPr>
          <p:nvPr/>
        </p:nvSpPr>
        <p:spPr bwMode="auto">
          <a:xfrm flipH="1">
            <a:off x="6783388" y="4337050"/>
            <a:ext cx="604837" cy="541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27" name="Line 32"/>
          <p:cNvSpPr>
            <a:spLocks noChangeShapeType="1"/>
          </p:cNvSpPr>
          <p:nvPr/>
        </p:nvSpPr>
        <p:spPr bwMode="auto">
          <a:xfrm flipH="1">
            <a:off x="7685088" y="4722813"/>
            <a:ext cx="166687" cy="374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28" name="Line 33"/>
          <p:cNvSpPr>
            <a:spLocks noChangeShapeType="1"/>
          </p:cNvSpPr>
          <p:nvPr/>
        </p:nvSpPr>
        <p:spPr bwMode="auto">
          <a:xfrm flipH="1">
            <a:off x="7158038" y="4722813"/>
            <a:ext cx="693737" cy="606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29" name="Line 34"/>
          <p:cNvSpPr>
            <a:spLocks noChangeShapeType="1"/>
          </p:cNvSpPr>
          <p:nvPr/>
        </p:nvSpPr>
        <p:spPr bwMode="auto">
          <a:xfrm flipH="1">
            <a:off x="6783388" y="4710113"/>
            <a:ext cx="1082675" cy="168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30" name="Line 35"/>
          <p:cNvSpPr>
            <a:spLocks noChangeShapeType="1"/>
          </p:cNvSpPr>
          <p:nvPr/>
        </p:nvSpPr>
        <p:spPr bwMode="auto">
          <a:xfrm flipH="1">
            <a:off x="7143750" y="5110163"/>
            <a:ext cx="541338" cy="231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31" name="Line 36"/>
          <p:cNvSpPr>
            <a:spLocks noChangeShapeType="1"/>
          </p:cNvSpPr>
          <p:nvPr/>
        </p:nvSpPr>
        <p:spPr bwMode="auto">
          <a:xfrm flipH="1" flipV="1">
            <a:off x="6757988" y="4878388"/>
            <a:ext cx="952500" cy="231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32" name="Line 37"/>
          <p:cNvSpPr>
            <a:spLocks noChangeShapeType="1"/>
          </p:cNvSpPr>
          <p:nvPr/>
        </p:nvSpPr>
        <p:spPr bwMode="auto">
          <a:xfrm flipH="1" flipV="1">
            <a:off x="6770688" y="4891088"/>
            <a:ext cx="373062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33" name="Text Box 38"/>
          <p:cNvSpPr txBox="1">
            <a:spLocks noChangeArrowheads="1"/>
          </p:cNvSpPr>
          <p:nvPr/>
        </p:nvSpPr>
        <p:spPr bwMode="auto">
          <a:xfrm>
            <a:off x="1236663" y="51768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K</a:t>
            </a:r>
            <a:r>
              <a:rPr lang="en-US" altLang="en-US" sz="2400" baseline="-25000"/>
              <a:t>1</a:t>
            </a:r>
            <a:endParaRPr lang="en-US" altLang="en-US" sz="2400" i="1"/>
          </a:p>
        </p:txBody>
      </p:sp>
      <p:sp>
        <p:nvSpPr>
          <p:cNvPr id="33834" name="Text Box 39"/>
          <p:cNvSpPr txBox="1">
            <a:spLocks noChangeArrowheads="1"/>
          </p:cNvSpPr>
          <p:nvPr/>
        </p:nvSpPr>
        <p:spPr bwMode="auto">
          <a:xfrm>
            <a:off x="1903413" y="52784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K</a:t>
            </a:r>
            <a:r>
              <a:rPr lang="en-US" altLang="en-US" sz="2400" baseline="-25000"/>
              <a:t>2</a:t>
            </a:r>
            <a:endParaRPr lang="en-US" altLang="en-US" sz="2400" i="1"/>
          </a:p>
        </p:txBody>
      </p:sp>
      <p:sp>
        <p:nvSpPr>
          <p:cNvPr id="33835" name="Text Box 40"/>
          <p:cNvSpPr txBox="1">
            <a:spLocks noChangeArrowheads="1"/>
          </p:cNvSpPr>
          <p:nvPr/>
        </p:nvSpPr>
        <p:spPr bwMode="auto">
          <a:xfrm>
            <a:off x="2894013" y="52514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K</a:t>
            </a:r>
            <a:r>
              <a:rPr lang="en-US" altLang="en-US" sz="2400" baseline="-25000"/>
              <a:t>3</a:t>
            </a:r>
            <a:endParaRPr lang="en-US" altLang="en-US" sz="2400" i="1"/>
          </a:p>
        </p:txBody>
      </p:sp>
      <p:sp>
        <p:nvSpPr>
          <p:cNvPr id="33836" name="Text Box 41"/>
          <p:cNvSpPr txBox="1">
            <a:spLocks noChangeArrowheads="1"/>
          </p:cNvSpPr>
          <p:nvPr/>
        </p:nvSpPr>
        <p:spPr bwMode="auto">
          <a:xfrm>
            <a:off x="4227513" y="52228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K</a:t>
            </a:r>
            <a:r>
              <a:rPr lang="en-US" altLang="en-US" sz="2400" baseline="-25000"/>
              <a:t>4</a:t>
            </a:r>
            <a:endParaRPr lang="en-US" altLang="en-US" sz="2400" i="1"/>
          </a:p>
        </p:txBody>
      </p:sp>
      <p:sp>
        <p:nvSpPr>
          <p:cNvPr id="33837" name="Text Box 42"/>
          <p:cNvSpPr txBox="1">
            <a:spLocks noChangeArrowheads="1"/>
          </p:cNvSpPr>
          <p:nvPr/>
        </p:nvSpPr>
        <p:spPr bwMode="auto">
          <a:xfrm>
            <a:off x="5502275" y="54006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K</a:t>
            </a:r>
            <a:r>
              <a:rPr lang="en-US" altLang="en-US" sz="2400" baseline="-25000"/>
              <a:t>5</a:t>
            </a:r>
            <a:endParaRPr lang="en-US" altLang="en-US" sz="2400" i="1"/>
          </a:p>
        </p:txBody>
      </p:sp>
      <p:sp>
        <p:nvSpPr>
          <p:cNvPr id="33838" name="Text Box 43"/>
          <p:cNvSpPr txBox="1">
            <a:spLocks noChangeArrowheads="1"/>
          </p:cNvSpPr>
          <p:nvPr/>
        </p:nvSpPr>
        <p:spPr bwMode="auto">
          <a:xfrm>
            <a:off x="7070725" y="54244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K</a:t>
            </a:r>
            <a:r>
              <a:rPr lang="en-US" altLang="en-US" sz="2400" baseline="-25000"/>
              <a:t>6</a:t>
            </a:r>
            <a:endParaRPr lang="en-US" altLang="en-US" sz="2400" i="1"/>
          </a:p>
        </p:txBody>
      </p:sp>
      <p:sp>
        <p:nvSpPr>
          <p:cNvPr id="33839" name="Text Box 44"/>
          <p:cNvSpPr txBox="1">
            <a:spLocks noChangeArrowheads="1"/>
          </p:cNvSpPr>
          <p:nvPr/>
        </p:nvSpPr>
        <p:spPr bwMode="auto">
          <a:xfrm>
            <a:off x="457200" y="5791200"/>
            <a:ext cx="4495800" cy="609600"/>
          </a:xfrm>
          <a:prstGeom prst="rect">
            <a:avLst/>
          </a:prstGeom>
          <a:solidFill>
            <a:srgbClr val="FFFFCC"/>
          </a:solidFill>
          <a:ln w="381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i="1">
                <a:solidFill>
                  <a:schemeClr val="accent2"/>
                </a:solidFill>
              </a:rPr>
              <a:t>Note that </a:t>
            </a:r>
            <a:r>
              <a:rPr lang="en-US" altLang="en-US" sz="2400">
                <a:solidFill>
                  <a:srgbClr val="FF0000"/>
                </a:solidFill>
              </a:rPr>
              <a:t>K</a:t>
            </a:r>
            <a:r>
              <a:rPr lang="en-US" altLang="en-US" sz="2400" i="1" baseline="-25000">
                <a:solidFill>
                  <a:srgbClr val="FF0000"/>
                </a:solidFill>
              </a:rPr>
              <a:t>n</a:t>
            </a:r>
            <a:r>
              <a:rPr lang="en-US" altLang="en-US" sz="2400" i="1">
                <a:solidFill>
                  <a:schemeClr val="accent2"/>
                </a:solidFill>
              </a:rPr>
              <a:t> has                edges.</a:t>
            </a:r>
          </a:p>
        </p:txBody>
      </p:sp>
      <p:graphicFrame>
        <p:nvGraphicFramePr>
          <p:cNvPr id="33840" name="Object 45"/>
          <p:cNvGraphicFramePr>
            <a:graphicFrameLocks noChangeAspect="1"/>
          </p:cNvGraphicFramePr>
          <p:nvPr/>
        </p:nvGraphicFramePr>
        <p:xfrm>
          <a:off x="2686050" y="5854700"/>
          <a:ext cx="1049338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2" name="Equation" r:id="rId3" imgW="901309" imgH="431613" progId="Equation.3">
                  <p:embed/>
                </p:oleObj>
              </mc:Choice>
              <mc:Fallback>
                <p:oleObj name="Equation" r:id="rId3" imgW="901309" imgH="431613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5854700"/>
                        <a:ext cx="1049338" cy="500063"/>
                      </a:xfrm>
                      <a:prstGeom prst="rect">
                        <a:avLst/>
                      </a:prstGeom>
                      <a:solidFill>
                        <a:srgbClr val="FFCC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41" name="Oval 46"/>
          <p:cNvSpPr>
            <a:spLocks noChangeArrowheads="1"/>
          </p:cNvSpPr>
          <p:nvPr/>
        </p:nvSpPr>
        <p:spPr bwMode="auto">
          <a:xfrm>
            <a:off x="1358900" y="489267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42" name="Oval 47"/>
          <p:cNvSpPr>
            <a:spLocks noChangeArrowheads="1"/>
          </p:cNvSpPr>
          <p:nvPr/>
        </p:nvSpPr>
        <p:spPr bwMode="auto">
          <a:xfrm>
            <a:off x="1981200" y="44196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43" name="Oval 48"/>
          <p:cNvSpPr>
            <a:spLocks noChangeArrowheads="1"/>
          </p:cNvSpPr>
          <p:nvPr/>
        </p:nvSpPr>
        <p:spPr bwMode="auto">
          <a:xfrm>
            <a:off x="2286000" y="51054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44" name="Oval 49"/>
          <p:cNvSpPr>
            <a:spLocks noChangeArrowheads="1"/>
          </p:cNvSpPr>
          <p:nvPr/>
        </p:nvSpPr>
        <p:spPr bwMode="auto">
          <a:xfrm>
            <a:off x="3048000" y="44196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45" name="Oval 50"/>
          <p:cNvSpPr>
            <a:spLocks noChangeArrowheads="1"/>
          </p:cNvSpPr>
          <p:nvPr/>
        </p:nvSpPr>
        <p:spPr bwMode="auto">
          <a:xfrm>
            <a:off x="2743200" y="49530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46" name="Oval 51"/>
          <p:cNvSpPr>
            <a:spLocks noChangeArrowheads="1"/>
          </p:cNvSpPr>
          <p:nvPr/>
        </p:nvSpPr>
        <p:spPr bwMode="auto">
          <a:xfrm>
            <a:off x="3505200" y="51054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47" name="Oval 52"/>
          <p:cNvSpPr>
            <a:spLocks noChangeArrowheads="1"/>
          </p:cNvSpPr>
          <p:nvPr/>
        </p:nvSpPr>
        <p:spPr bwMode="auto">
          <a:xfrm>
            <a:off x="3962400" y="44958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48" name="Oval 53"/>
          <p:cNvSpPr>
            <a:spLocks noChangeArrowheads="1"/>
          </p:cNvSpPr>
          <p:nvPr/>
        </p:nvSpPr>
        <p:spPr bwMode="auto">
          <a:xfrm>
            <a:off x="4114800" y="51816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49" name="Oval 54"/>
          <p:cNvSpPr>
            <a:spLocks noChangeArrowheads="1"/>
          </p:cNvSpPr>
          <p:nvPr/>
        </p:nvSpPr>
        <p:spPr bwMode="auto">
          <a:xfrm>
            <a:off x="5562600" y="42672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50" name="Oval 55"/>
          <p:cNvSpPr>
            <a:spLocks noChangeArrowheads="1"/>
          </p:cNvSpPr>
          <p:nvPr/>
        </p:nvSpPr>
        <p:spPr bwMode="auto">
          <a:xfrm>
            <a:off x="5105400" y="46482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51" name="Oval 56"/>
          <p:cNvSpPr>
            <a:spLocks noChangeArrowheads="1"/>
          </p:cNvSpPr>
          <p:nvPr/>
        </p:nvSpPr>
        <p:spPr bwMode="auto">
          <a:xfrm>
            <a:off x="6019800" y="50292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52" name="Oval 57"/>
          <p:cNvSpPr>
            <a:spLocks noChangeArrowheads="1"/>
          </p:cNvSpPr>
          <p:nvPr/>
        </p:nvSpPr>
        <p:spPr bwMode="auto">
          <a:xfrm>
            <a:off x="6096000" y="44958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53" name="Oval 58"/>
          <p:cNvSpPr>
            <a:spLocks noChangeArrowheads="1"/>
          </p:cNvSpPr>
          <p:nvPr/>
        </p:nvSpPr>
        <p:spPr bwMode="auto">
          <a:xfrm>
            <a:off x="5562600" y="52578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54" name="Oval 59"/>
          <p:cNvSpPr>
            <a:spLocks noChangeArrowheads="1"/>
          </p:cNvSpPr>
          <p:nvPr/>
        </p:nvSpPr>
        <p:spPr bwMode="auto">
          <a:xfrm>
            <a:off x="6858000" y="42672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55" name="Oval 60"/>
          <p:cNvSpPr>
            <a:spLocks noChangeArrowheads="1"/>
          </p:cNvSpPr>
          <p:nvPr/>
        </p:nvSpPr>
        <p:spPr bwMode="auto">
          <a:xfrm>
            <a:off x="6705600" y="48006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56" name="Oval 61"/>
          <p:cNvSpPr>
            <a:spLocks noChangeArrowheads="1"/>
          </p:cNvSpPr>
          <p:nvPr/>
        </p:nvSpPr>
        <p:spPr bwMode="auto">
          <a:xfrm>
            <a:off x="7315200" y="42672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57" name="Oval 62"/>
          <p:cNvSpPr>
            <a:spLocks noChangeArrowheads="1"/>
          </p:cNvSpPr>
          <p:nvPr/>
        </p:nvSpPr>
        <p:spPr bwMode="auto">
          <a:xfrm>
            <a:off x="7772400" y="46482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58" name="Oval 63"/>
          <p:cNvSpPr>
            <a:spLocks noChangeArrowheads="1"/>
          </p:cNvSpPr>
          <p:nvPr/>
        </p:nvSpPr>
        <p:spPr bwMode="auto">
          <a:xfrm>
            <a:off x="7086600" y="52578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59" name="Oval 64"/>
          <p:cNvSpPr>
            <a:spLocks noChangeArrowheads="1"/>
          </p:cNvSpPr>
          <p:nvPr/>
        </p:nvSpPr>
        <p:spPr bwMode="auto">
          <a:xfrm>
            <a:off x="7620000" y="50292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60" name="Line 65"/>
          <p:cNvSpPr>
            <a:spLocks noChangeShapeType="1"/>
          </p:cNvSpPr>
          <p:nvPr/>
        </p:nvSpPr>
        <p:spPr bwMode="auto">
          <a:xfrm>
            <a:off x="4633913" y="4427538"/>
            <a:ext cx="103187" cy="758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61" name="Oval 66"/>
          <p:cNvSpPr>
            <a:spLocks noChangeArrowheads="1"/>
          </p:cNvSpPr>
          <p:nvPr/>
        </p:nvSpPr>
        <p:spPr bwMode="auto">
          <a:xfrm>
            <a:off x="4648200" y="51054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62" name="Oval 67"/>
          <p:cNvSpPr>
            <a:spLocks noChangeArrowheads="1"/>
          </p:cNvSpPr>
          <p:nvPr/>
        </p:nvSpPr>
        <p:spPr bwMode="auto">
          <a:xfrm>
            <a:off x="4572000" y="43434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251122D0-5CA1-4426-847B-66C0AE28649F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Cycles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For any </a:t>
            </a:r>
            <a:r>
              <a:rPr lang="en-US" i="1" smtClean="0">
                <a:solidFill>
                  <a:srgbClr val="FF0000"/>
                </a:solidFill>
              </a:rPr>
              <a:t>n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3</a:t>
            </a:r>
            <a:r>
              <a:rPr lang="en-US" smtClean="0"/>
              <a:t>, a </a:t>
            </a:r>
            <a:r>
              <a:rPr lang="en-US" i="1" smtClean="0"/>
              <a:t>cycle</a:t>
            </a:r>
            <a:r>
              <a:rPr lang="en-US" smtClean="0"/>
              <a:t> on </a:t>
            </a:r>
            <a:r>
              <a:rPr lang="en-US" i="1" smtClean="0"/>
              <a:t>n</a:t>
            </a:r>
            <a:r>
              <a:rPr lang="en-US" smtClean="0"/>
              <a:t> vertices, </a:t>
            </a:r>
            <a:r>
              <a:rPr lang="en-US" smtClean="0">
                <a:solidFill>
                  <a:srgbClr val="FF0000"/>
                </a:solidFill>
              </a:rPr>
              <a:t>C</a:t>
            </a:r>
            <a:r>
              <a:rPr lang="en-US" i="1" baseline="-25000" smtClean="0">
                <a:solidFill>
                  <a:srgbClr val="FF0000"/>
                </a:solidFill>
              </a:rPr>
              <a:t>n</a:t>
            </a:r>
            <a:r>
              <a:rPr lang="en-US" smtClean="0"/>
              <a:t>, is a simple graph where 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smtClean="0">
                <a:solidFill>
                  <a:srgbClr val="FF0000"/>
                </a:solidFill>
              </a:rPr>
              <a:t>={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</a:rPr>
              <a:t>,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,… ,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i="1" baseline="-25000" smtClean="0">
                <a:solidFill>
                  <a:srgbClr val="FF0000"/>
                </a:solidFill>
              </a:rPr>
              <a:t>n</a:t>
            </a:r>
            <a:r>
              <a:rPr lang="en-US" smtClean="0">
                <a:solidFill>
                  <a:srgbClr val="FF0000"/>
                </a:solidFill>
              </a:rPr>
              <a:t>}</a:t>
            </a:r>
            <a:r>
              <a:rPr lang="en-US" smtClean="0"/>
              <a:t> and </a:t>
            </a:r>
            <a:r>
              <a:rPr lang="en-US" i="1" smtClean="0">
                <a:solidFill>
                  <a:srgbClr val="FF0000"/>
                </a:solidFill>
              </a:rPr>
              <a:t>E</a:t>
            </a:r>
            <a:r>
              <a:rPr lang="en-US" smtClean="0">
                <a:solidFill>
                  <a:srgbClr val="FF0000"/>
                </a:solidFill>
              </a:rPr>
              <a:t>={{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</a:rPr>
              <a:t>,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},{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,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3</a:t>
            </a:r>
            <a:r>
              <a:rPr lang="en-US" smtClean="0">
                <a:solidFill>
                  <a:srgbClr val="FF0000"/>
                </a:solidFill>
              </a:rPr>
              <a:t>},…,{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i="1" baseline="-25000" smtClean="0">
                <a:solidFill>
                  <a:srgbClr val="FF0000"/>
                </a:solidFill>
              </a:rPr>
              <a:t>n</a:t>
            </a:r>
            <a:r>
              <a:rPr lang="en-US" baseline="-25000" smtClean="0">
                <a:solidFill>
                  <a:srgbClr val="FF0000"/>
                </a:solidFill>
                <a:sym typeface="Symbol" pitchFamily="18" charset="2"/>
              </a:rPr>
              <a:t>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</a:rPr>
              <a:t>,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i="1" baseline="-25000" smtClean="0">
                <a:solidFill>
                  <a:srgbClr val="FF0000"/>
                </a:solidFill>
              </a:rPr>
              <a:t>n</a:t>
            </a:r>
            <a:r>
              <a:rPr lang="en-US" smtClean="0">
                <a:solidFill>
                  <a:srgbClr val="FF0000"/>
                </a:solidFill>
              </a:rPr>
              <a:t>},{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i="1" baseline="-25000" smtClean="0">
                <a:solidFill>
                  <a:srgbClr val="FF0000"/>
                </a:solidFill>
              </a:rPr>
              <a:t>n</a:t>
            </a:r>
            <a:r>
              <a:rPr lang="en-US" smtClean="0">
                <a:solidFill>
                  <a:srgbClr val="FF0000"/>
                </a:solidFill>
              </a:rPr>
              <a:t>,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</a:rPr>
              <a:t>}}</a:t>
            </a:r>
            <a:r>
              <a:rPr lang="en-US" smtClean="0"/>
              <a:t>.</a:t>
            </a:r>
          </a:p>
        </p:txBody>
      </p:sp>
      <p:sp>
        <p:nvSpPr>
          <p:cNvPr id="34823" name="Line 4"/>
          <p:cNvSpPr>
            <a:spLocks noChangeShapeType="1"/>
          </p:cNvSpPr>
          <p:nvPr/>
        </p:nvSpPr>
        <p:spPr bwMode="auto">
          <a:xfrm>
            <a:off x="1222375" y="3848100"/>
            <a:ext cx="528638" cy="231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4" name="Line 5"/>
          <p:cNvSpPr>
            <a:spLocks noChangeShapeType="1"/>
          </p:cNvSpPr>
          <p:nvPr/>
        </p:nvSpPr>
        <p:spPr bwMode="auto">
          <a:xfrm flipH="1">
            <a:off x="1287463" y="4092575"/>
            <a:ext cx="463550" cy="3476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5" name="Line 6"/>
          <p:cNvSpPr>
            <a:spLocks noChangeShapeType="1"/>
          </p:cNvSpPr>
          <p:nvPr/>
        </p:nvSpPr>
        <p:spPr bwMode="auto">
          <a:xfrm>
            <a:off x="1249363" y="3822700"/>
            <a:ext cx="25400" cy="630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6" name="Line 7"/>
          <p:cNvSpPr>
            <a:spLocks noChangeShapeType="1"/>
          </p:cNvSpPr>
          <p:nvPr/>
        </p:nvSpPr>
        <p:spPr bwMode="auto">
          <a:xfrm>
            <a:off x="2509838" y="3900488"/>
            <a:ext cx="566737" cy="2174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7" name="Line 8"/>
          <p:cNvSpPr>
            <a:spLocks noChangeShapeType="1"/>
          </p:cNvSpPr>
          <p:nvPr/>
        </p:nvSpPr>
        <p:spPr bwMode="auto">
          <a:xfrm flipH="1">
            <a:off x="2870200" y="4117975"/>
            <a:ext cx="193675" cy="528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8" name="Line 9"/>
          <p:cNvSpPr>
            <a:spLocks noChangeShapeType="1"/>
          </p:cNvSpPr>
          <p:nvPr/>
        </p:nvSpPr>
        <p:spPr bwMode="auto">
          <a:xfrm flipH="1" flipV="1">
            <a:off x="2278063" y="4427538"/>
            <a:ext cx="579437" cy="206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9" name="Line 10"/>
          <p:cNvSpPr>
            <a:spLocks noChangeShapeType="1"/>
          </p:cNvSpPr>
          <p:nvPr/>
        </p:nvSpPr>
        <p:spPr bwMode="auto">
          <a:xfrm flipV="1">
            <a:off x="2278063" y="3886200"/>
            <a:ext cx="257175" cy="528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30" name="Line 11"/>
          <p:cNvSpPr>
            <a:spLocks noChangeShapeType="1"/>
          </p:cNvSpPr>
          <p:nvPr/>
        </p:nvSpPr>
        <p:spPr bwMode="auto">
          <a:xfrm flipV="1">
            <a:off x="3552825" y="3797300"/>
            <a:ext cx="219075" cy="527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31" name="Line 12"/>
          <p:cNvSpPr>
            <a:spLocks noChangeShapeType="1"/>
          </p:cNvSpPr>
          <p:nvPr/>
        </p:nvSpPr>
        <p:spPr bwMode="auto">
          <a:xfrm>
            <a:off x="3759200" y="3797300"/>
            <a:ext cx="463550" cy="88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32" name="Line 13"/>
          <p:cNvSpPr>
            <a:spLocks noChangeShapeType="1"/>
          </p:cNvSpPr>
          <p:nvPr/>
        </p:nvSpPr>
        <p:spPr bwMode="auto">
          <a:xfrm>
            <a:off x="4222750" y="3886200"/>
            <a:ext cx="103188" cy="463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33" name="Line 14"/>
          <p:cNvSpPr>
            <a:spLocks noChangeShapeType="1"/>
          </p:cNvSpPr>
          <p:nvPr/>
        </p:nvSpPr>
        <p:spPr bwMode="auto">
          <a:xfrm>
            <a:off x="3527425" y="4324350"/>
            <a:ext cx="334963" cy="3476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34" name="Line 15"/>
          <p:cNvSpPr>
            <a:spLocks noChangeShapeType="1"/>
          </p:cNvSpPr>
          <p:nvPr/>
        </p:nvSpPr>
        <p:spPr bwMode="auto">
          <a:xfrm flipH="1">
            <a:off x="3849688" y="4349750"/>
            <a:ext cx="449262" cy="322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35" name="Line 16"/>
          <p:cNvSpPr>
            <a:spLocks noChangeShapeType="1"/>
          </p:cNvSpPr>
          <p:nvPr/>
        </p:nvSpPr>
        <p:spPr bwMode="auto">
          <a:xfrm flipV="1">
            <a:off x="4787900" y="3810000"/>
            <a:ext cx="361950" cy="307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36" name="Line 17"/>
          <p:cNvSpPr>
            <a:spLocks noChangeShapeType="1"/>
          </p:cNvSpPr>
          <p:nvPr/>
        </p:nvSpPr>
        <p:spPr bwMode="auto">
          <a:xfrm>
            <a:off x="5149850" y="3810000"/>
            <a:ext cx="320675" cy="295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37" name="Line 18"/>
          <p:cNvSpPr>
            <a:spLocks noChangeShapeType="1"/>
          </p:cNvSpPr>
          <p:nvPr/>
        </p:nvSpPr>
        <p:spPr bwMode="auto">
          <a:xfrm>
            <a:off x="5483225" y="4105275"/>
            <a:ext cx="0" cy="412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38" name="Line 19"/>
          <p:cNvSpPr>
            <a:spLocks noChangeShapeType="1"/>
          </p:cNvSpPr>
          <p:nvPr/>
        </p:nvSpPr>
        <p:spPr bwMode="auto">
          <a:xfrm flipH="1">
            <a:off x="5187950" y="4543425"/>
            <a:ext cx="282575" cy="231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39" name="Line 20"/>
          <p:cNvSpPr>
            <a:spLocks noChangeShapeType="1"/>
          </p:cNvSpPr>
          <p:nvPr/>
        </p:nvSpPr>
        <p:spPr bwMode="auto">
          <a:xfrm>
            <a:off x="4775200" y="4105275"/>
            <a:ext cx="90488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40" name="Line 21"/>
          <p:cNvSpPr>
            <a:spLocks noChangeShapeType="1"/>
          </p:cNvSpPr>
          <p:nvPr/>
        </p:nvSpPr>
        <p:spPr bwMode="auto">
          <a:xfrm>
            <a:off x="4852988" y="4543425"/>
            <a:ext cx="334962" cy="231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41" name="Line 22"/>
          <p:cNvSpPr>
            <a:spLocks noChangeShapeType="1"/>
          </p:cNvSpPr>
          <p:nvPr/>
        </p:nvSpPr>
        <p:spPr bwMode="auto">
          <a:xfrm flipH="1" flipV="1">
            <a:off x="5934075" y="4157663"/>
            <a:ext cx="65088" cy="411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42" name="Line 23"/>
          <p:cNvSpPr>
            <a:spLocks noChangeShapeType="1"/>
          </p:cNvSpPr>
          <p:nvPr/>
        </p:nvSpPr>
        <p:spPr bwMode="auto">
          <a:xfrm flipV="1">
            <a:off x="5921375" y="3873500"/>
            <a:ext cx="309563" cy="296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843" name="Line 24"/>
          <p:cNvSpPr>
            <a:spLocks noChangeShapeType="1"/>
          </p:cNvSpPr>
          <p:nvPr/>
        </p:nvSpPr>
        <p:spPr bwMode="auto">
          <a:xfrm>
            <a:off x="6203950" y="3835400"/>
            <a:ext cx="271463" cy="206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44" name="Line 25"/>
          <p:cNvSpPr>
            <a:spLocks noChangeShapeType="1"/>
          </p:cNvSpPr>
          <p:nvPr/>
        </p:nvSpPr>
        <p:spPr bwMode="auto">
          <a:xfrm>
            <a:off x="6500813" y="4016375"/>
            <a:ext cx="38100" cy="3857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45" name="Line 26"/>
          <p:cNvSpPr>
            <a:spLocks noChangeShapeType="1"/>
          </p:cNvSpPr>
          <p:nvPr/>
        </p:nvSpPr>
        <p:spPr bwMode="auto">
          <a:xfrm flipH="1">
            <a:off x="6435725" y="4402138"/>
            <a:ext cx="115888" cy="334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46" name="Line 27"/>
          <p:cNvSpPr>
            <a:spLocks noChangeShapeType="1"/>
          </p:cNvSpPr>
          <p:nvPr/>
        </p:nvSpPr>
        <p:spPr bwMode="auto">
          <a:xfrm>
            <a:off x="6011863" y="4556125"/>
            <a:ext cx="166687" cy="296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47" name="Line 28"/>
          <p:cNvSpPr>
            <a:spLocks noChangeShapeType="1"/>
          </p:cNvSpPr>
          <p:nvPr/>
        </p:nvSpPr>
        <p:spPr bwMode="auto">
          <a:xfrm flipV="1">
            <a:off x="6191250" y="4737100"/>
            <a:ext cx="244475" cy="141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48" name="Text Box 29"/>
          <p:cNvSpPr txBox="1">
            <a:spLocks noChangeArrowheads="1"/>
          </p:cNvSpPr>
          <p:nvPr/>
        </p:nvSpPr>
        <p:spPr bwMode="auto">
          <a:xfrm>
            <a:off x="1146175" y="4521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C</a:t>
            </a:r>
            <a:r>
              <a:rPr lang="en-US" altLang="en-US" sz="2400" baseline="-25000"/>
              <a:t>3</a:t>
            </a:r>
            <a:endParaRPr lang="en-US" altLang="en-US" sz="2400" i="1"/>
          </a:p>
        </p:txBody>
      </p:sp>
      <p:sp>
        <p:nvSpPr>
          <p:cNvPr id="34849" name="Text Box 30"/>
          <p:cNvSpPr txBox="1">
            <a:spLocks noChangeArrowheads="1"/>
          </p:cNvSpPr>
          <p:nvPr/>
        </p:nvSpPr>
        <p:spPr bwMode="auto">
          <a:xfrm>
            <a:off x="2208213" y="46307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C</a:t>
            </a:r>
            <a:r>
              <a:rPr lang="en-US" altLang="en-US" sz="2400" baseline="-25000"/>
              <a:t>4</a:t>
            </a:r>
            <a:endParaRPr lang="en-US" altLang="en-US" sz="2400" i="1"/>
          </a:p>
        </p:txBody>
      </p:sp>
      <p:sp>
        <p:nvSpPr>
          <p:cNvPr id="34850" name="Text Box 31"/>
          <p:cNvSpPr txBox="1">
            <a:spLocks noChangeArrowheads="1"/>
          </p:cNvSpPr>
          <p:nvPr/>
        </p:nvSpPr>
        <p:spPr bwMode="auto">
          <a:xfrm>
            <a:off x="3635375" y="47434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C</a:t>
            </a:r>
            <a:r>
              <a:rPr lang="en-US" altLang="en-US" sz="2400" baseline="-25000"/>
              <a:t>5</a:t>
            </a:r>
            <a:endParaRPr lang="en-US" altLang="en-US" sz="2400" i="1"/>
          </a:p>
        </p:txBody>
      </p:sp>
      <p:sp>
        <p:nvSpPr>
          <p:cNvPr id="34851" name="Text Box 32"/>
          <p:cNvSpPr txBox="1">
            <a:spLocks noChangeArrowheads="1"/>
          </p:cNvSpPr>
          <p:nvPr/>
        </p:nvSpPr>
        <p:spPr bwMode="auto">
          <a:xfrm>
            <a:off x="4908550" y="48323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C</a:t>
            </a:r>
            <a:r>
              <a:rPr lang="en-US" altLang="en-US" sz="2400" baseline="-25000"/>
              <a:t>6</a:t>
            </a:r>
            <a:endParaRPr lang="en-US" altLang="en-US" sz="2400" i="1"/>
          </a:p>
        </p:txBody>
      </p:sp>
      <p:sp>
        <p:nvSpPr>
          <p:cNvPr id="34852" name="Text Box 33"/>
          <p:cNvSpPr txBox="1">
            <a:spLocks noChangeArrowheads="1"/>
          </p:cNvSpPr>
          <p:nvPr/>
        </p:nvSpPr>
        <p:spPr bwMode="auto">
          <a:xfrm>
            <a:off x="5988050" y="49593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C</a:t>
            </a:r>
            <a:r>
              <a:rPr lang="en-US" altLang="en-US" sz="2400" baseline="-25000"/>
              <a:t>7</a:t>
            </a:r>
            <a:endParaRPr lang="en-US" altLang="en-US" sz="2400" i="1"/>
          </a:p>
        </p:txBody>
      </p:sp>
      <p:sp>
        <p:nvSpPr>
          <p:cNvPr id="34853" name="Line 34"/>
          <p:cNvSpPr>
            <a:spLocks noChangeShapeType="1"/>
          </p:cNvSpPr>
          <p:nvPr/>
        </p:nvSpPr>
        <p:spPr bwMode="auto">
          <a:xfrm flipH="1" flipV="1">
            <a:off x="6884988" y="4143375"/>
            <a:ext cx="65087" cy="411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54" name="Line 35"/>
          <p:cNvSpPr>
            <a:spLocks noChangeShapeType="1"/>
          </p:cNvSpPr>
          <p:nvPr/>
        </p:nvSpPr>
        <p:spPr bwMode="auto">
          <a:xfrm flipV="1">
            <a:off x="6872288" y="3859213"/>
            <a:ext cx="309562" cy="296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855" name="Line 36"/>
          <p:cNvSpPr>
            <a:spLocks noChangeShapeType="1"/>
          </p:cNvSpPr>
          <p:nvPr/>
        </p:nvSpPr>
        <p:spPr bwMode="auto">
          <a:xfrm>
            <a:off x="7154863" y="3821113"/>
            <a:ext cx="425450" cy="1158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856" name="Line 37"/>
          <p:cNvSpPr>
            <a:spLocks noChangeShapeType="1"/>
          </p:cNvSpPr>
          <p:nvPr/>
        </p:nvSpPr>
        <p:spPr bwMode="auto">
          <a:xfrm>
            <a:off x="7542213" y="3900488"/>
            <a:ext cx="192087" cy="295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857" name="Line 38"/>
          <p:cNvSpPr>
            <a:spLocks noChangeShapeType="1"/>
          </p:cNvSpPr>
          <p:nvPr/>
        </p:nvSpPr>
        <p:spPr bwMode="auto">
          <a:xfrm flipH="1">
            <a:off x="7732713" y="4154488"/>
            <a:ext cx="26987" cy="398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858" name="Line 39"/>
          <p:cNvSpPr>
            <a:spLocks noChangeShapeType="1"/>
          </p:cNvSpPr>
          <p:nvPr/>
        </p:nvSpPr>
        <p:spPr bwMode="auto">
          <a:xfrm>
            <a:off x="6962775" y="4541838"/>
            <a:ext cx="166688" cy="296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59" name="Line 40"/>
          <p:cNvSpPr>
            <a:spLocks noChangeShapeType="1"/>
          </p:cNvSpPr>
          <p:nvPr/>
        </p:nvSpPr>
        <p:spPr bwMode="auto">
          <a:xfrm flipV="1">
            <a:off x="7489825" y="4606925"/>
            <a:ext cx="231775" cy="242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860" name="Line 41"/>
          <p:cNvSpPr>
            <a:spLocks noChangeShapeType="1"/>
          </p:cNvSpPr>
          <p:nvPr/>
        </p:nvSpPr>
        <p:spPr bwMode="auto">
          <a:xfrm flipV="1">
            <a:off x="7113588" y="4837113"/>
            <a:ext cx="398462" cy="11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861" name="Text Box 42"/>
          <p:cNvSpPr txBox="1">
            <a:spLocks noChangeArrowheads="1"/>
          </p:cNvSpPr>
          <p:nvPr/>
        </p:nvSpPr>
        <p:spPr bwMode="auto">
          <a:xfrm>
            <a:off x="7015163" y="48799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C</a:t>
            </a:r>
            <a:r>
              <a:rPr lang="en-US" altLang="en-US" sz="2400" baseline="-25000"/>
              <a:t>8</a:t>
            </a:r>
            <a:endParaRPr lang="en-US" altLang="en-US" sz="2400" i="1"/>
          </a:p>
        </p:txBody>
      </p:sp>
      <p:sp>
        <p:nvSpPr>
          <p:cNvPr id="34862" name="Oval 43"/>
          <p:cNvSpPr>
            <a:spLocks noChangeArrowheads="1"/>
          </p:cNvSpPr>
          <p:nvPr/>
        </p:nvSpPr>
        <p:spPr bwMode="auto">
          <a:xfrm>
            <a:off x="1166813" y="37592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63" name="Oval 44"/>
          <p:cNvSpPr>
            <a:spLocks noChangeArrowheads="1"/>
          </p:cNvSpPr>
          <p:nvPr/>
        </p:nvSpPr>
        <p:spPr bwMode="auto">
          <a:xfrm>
            <a:off x="1677988" y="40132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64" name="Oval 45"/>
          <p:cNvSpPr>
            <a:spLocks noChangeArrowheads="1"/>
          </p:cNvSpPr>
          <p:nvPr/>
        </p:nvSpPr>
        <p:spPr bwMode="auto">
          <a:xfrm>
            <a:off x="1211263" y="437038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65" name="Oval 46"/>
          <p:cNvSpPr>
            <a:spLocks noChangeArrowheads="1"/>
          </p:cNvSpPr>
          <p:nvPr/>
        </p:nvSpPr>
        <p:spPr bwMode="auto">
          <a:xfrm>
            <a:off x="2457450" y="381635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66" name="Oval 47"/>
          <p:cNvSpPr>
            <a:spLocks noChangeArrowheads="1"/>
          </p:cNvSpPr>
          <p:nvPr/>
        </p:nvSpPr>
        <p:spPr bwMode="auto">
          <a:xfrm>
            <a:off x="2984500" y="404495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67" name="Oval 48"/>
          <p:cNvSpPr>
            <a:spLocks noChangeArrowheads="1"/>
          </p:cNvSpPr>
          <p:nvPr/>
        </p:nvSpPr>
        <p:spPr bwMode="auto">
          <a:xfrm>
            <a:off x="2209800" y="435292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68" name="Oval 49"/>
          <p:cNvSpPr>
            <a:spLocks noChangeArrowheads="1"/>
          </p:cNvSpPr>
          <p:nvPr/>
        </p:nvSpPr>
        <p:spPr bwMode="auto">
          <a:xfrm>
            <a:off x="2786063" y="455612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69" name="Oval 50"/>
          <p:cNvSpPr>
            <a:spLocks noChangeArrowheads="1"/>
          </p:cNvSpPr>
          <p:nvPr/>
        </p:nvSpPr>
        <p:spPr bwMode="auto">
          <a:xfrm>
            <a:off x="3698875" y="371792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70" name="Oval 51"/>
          <p:cNvSpPr>
            <a:spLocks noChangeArrowheads="1"/>
          </p:cNvSpPr>
          <p:nvPr/>
        </p:nvSpPr>
        <p:spPr bwMode="auto">
          <a:xfrm>
            <a:off x="3476625" y="424338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71" name="Oval 52"/>
          <p:cNvSpPr>
            <a:spLocks noChangeArrowheads="1"/>
          </p:cNvSpPr>
          <p:nvPr/>
        </p:nvSpPr>
        <p:spPr bwMode="auto">
          <a:xfrm>
            <a:off x="3783013" y="45894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72" name="Oval 53"/>
          <p:cNvSpPr>
            <a:spLocks noChangeArrowheads="1"/>
          </p:cNvSpPr>
          <p:nvPr/>
        </p:nvSpPr>
        <p:spPr bwMode="auto">
          <a:xfrm>
            <a:off x="4244975" y="427831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73" name="Oval 54"/>
          <p:cNvSpPr>
            <a:spLocks noChangeArrowheads="1"/>
          </p:cNvSpPr>
          <p:nvPr/>
        </p:nvSpPr>
        <p:spPr bwMode="auto">
          <a:xfrm>
            <a:off x="4152900" y="381158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74" name="Oval 55"/>
          <p:cNvSpPr>
            <a:spLocks noChangeArrowheads="1"/>
          </p:cNvSpPr>
          <p:nvPr/>
        </p:nvSpPr>
        <p:spPr bwMode="auto">
          <a:xfrm>
            <a:off x="4795838" y="448151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75" name="Oval 56"/>
          <p:cNvSpPr>
            <a:spLocks noChangeArrowheads="1"/>
          </p:cNvSpPr>
          <p:nvPr/>
        </p:nvSpPr>
        <p:spPr bwMode="auto">
          <a:xfrm>
            <a:off x="4718050" y="404177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76" name="Oval 57"/>
          <p:cNvSpPr>
            <a:spLocks noChangeArrowheads="1"/>
          </p:cNvSpPr>
          <p:nvPr/>
        </p:nvSpPr>
        <p:spPr bwMode="auto">
          <a:xfrm>
            <a:off x="5076825" y="37338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77" name="Oval 58"/>
          <p:cNvSpPr>
            <a:spLocks noChangeArrowheads="1"/>
          </p:cNvSpPr>
          <p:nvPr/>
        </p:nvSpPr>
        <p:spPr bwMode="auto">
          <a:xfrm>
            <a:off x="5410200" y="402748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78" name="Oval 59"/>
          <p:cNvSpPr>
            <a:spLocks noChangeArrowheads="1"/>
          </p:cNvSpPr>
          <p:nvPr/>
        </p:nvSpPr>
        <p:spPr bwMode="auto">
          <a:xfrm>
            <a:off x="5407025" y="44497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79" name="Oval 60"/>
          <p:cNvSpPr>
            <a:spLocks noChangeArrowheads="1"/>
          </p:cNvSpPr>
          <p:nvPr/>
        </p:nvSpPr>
        <p:spPr bwMode="auto">
          <a:xfrm>
            <a:off x="5110163" y="469265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80" name="Oval 61"/>
          <p:cNvSpPr>
            <a:spLocks noChangeArrowheads="1"/>
          </p:cNvSpPr>
          <p:nvPr/>
        </p:nvSpPr>
        <p:spPr bwMode="auto">
          <a:xfrm>
            <a:off x="5853113" y="408463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81" name="Oval 62"/>
          <p:cNvSpPr>
            <a:spLocks noChangeArrowheads="1"/>
          </p:cNvSpPr>
          <p:nvPr/>
        </p:nvSpPr>
        <p:spPr bwMode="auto">
          <a:xfrm>
            <a:off x="6146800" y="377348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82" name="Oval 63"/>
          <p:cNvSpPr>
            <a:spLocks noChangeArrowheads="1"/>
          </p:cNvSpPr>
          <p:nvPr/>
        </p:nvSpPr>
        <p:spPr bwMode="auto">
          <a:xfrm>
            <a:off x="6416675" y="395287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83" name="Oval 64"/>
          <p:cNvSpPr>
            <a:spLocks noChangeArrowheads="1"/>
          </p:cNvSpPr>
          <p:nvPr/>
        </p:nvSpPr>
        <p:spPr bwMode="auto">
          <a:xfrm>
            <a:off x="6464300" y="432435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84" name="Oval 65"/>
          <p:cNvSpPr>
            <a:spLocks noChangeArrowheads="1"/>
          </p:cNvSpPr>
          <p:nvPr/>
        </p:nvSpPr>
        <p:spPr bwMode="auto">
          <a:xfrm>
            <a:off x="6361113" y="465613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85" name="Oval 66"/>
          <p:cNvSpPr>
            <a:spLocks noChangeArrowheads="1"/>
          </p:cNvSpPr>
          <p:nvPr/>
        </p:nvSpPr>
        <p:spPr bwMode="auto">
          <a:xfrm>
            <a:off x="5946775" y="44878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86" name="Oval 67"/>
          <p:cNvSpPr>
            <a:spLocks noChangeArrowheads="1"/>
          </p:cNvSpPr>
          <p:nvPr/>
        </p:nvSpPr>
        <p:spPr bwMode="auto">
          <a:xfrm>
            <a:off x="6111875" y="479425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87" name="Oval 68"/>
          <p:cNvSpPr>
            <a:spLocks noChangeArrowheads="1"/>
          </p:cNvSpPr>
          <p:nvPr/>
        </p:nvSpPr>
        <p:spPr bwMode="auto">
          <a:xfrm>
            <a:off x="6804025" y="407035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88" name="Oval 69"/>
          <p:cNvSpPr>
            <a:spLocks noChangeArrowheads="1"/>
          </p:cNvSpPr>
          <p:nvPr/>
        </p:nvSpPr>
        <p:spPr bwMode="auto">
          <a:xfrm>
            <a:off x="7097713" y="37592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89" name="Oval 70"/>
          <p:cNvSpPr>
            <a:spLocks noChangeArrowheads="1"/>
          </p:cNvSpPr>
          <p:nvPr/>
        </p:nvSpPr>
        <p:spPr bwMode="auto">
          <a:xfrm>
            <a:off x="7470775" y="383698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90" name="Oval 71"/>
          <p:cNvSpPr>
            <a:spLocks noChangeArrowheads="1"/>
          </p:cNvSpPr>
          <p:nvPr/>
        </p:nvSpPr>
        <p:spPr bwMode="auto">
          <a:xfrm>
            <a:off x="7673975" y="411638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91" name="Oval 72"/>
          <p:cNvSpPr>
            <a:spLocks noChangeArrowheads="1"/>
          </p:cNvSpPr>
          <p:nvPr/>
        </p:nvSpPr>
        <p:spPr bwMode="auto">
          <a:xfrm>
            <a:off x="7440613" y="478313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92" name="Oval 73"/>
          <p:cNvSpPr>
            <a:spLocks noChangeArrowheads="1"/>
          </p:cNvSpPr>
          <p:nvPr/>
        </p:nvSpPr>
        <p:spPr bwMode="auto">
          <a:xfrm>
            <a:off x="6897688" y="447357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93" name="Oval 74"/>
          <p:cNvSpPr>
            <a:spLocks noChangeArrowheads="1"/>
          </p:cNvSpPr>
          <p:nvPr/>
        </p:nvSpPr>
        <p:spPr bwMode="auto">
          <a:xfrm>
            <a:off x="7062788" y="47799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94" name="Oval 75"/>
          <p:cNvSpPr>
            <a:spLocks noChangeArrowheads="1"/>
          </p:cNvSpPr>
          <p:nvPr/>
        </p:nvSpPr>
        <p:spPr bwMode="auto">
          <a:xfrm>
            <a:off x="7670800" y="45005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95" name="Text Box 76"/>
          <p:cNvSpPr txBox="1">
            <a:spLocks noChangeArrowheads="1"/>
          </p:cNvSpPr>
          <p:nvPr/>
        </p:nvSpPr>
        <p:spPr bwMode="auto">
          <a:xfrm>
            <a:off x="930275" y="5438775"/>
            <a:ext cx="57277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/>
              <a:t>How many edges are there in </a:t>
            </a:r>
            <a:r>
              <a:rPr lang="en-US" altLang="en-US">
                <a:solidFill>
                  <a:srgbClr val="FF0000"/>
                </a:solidFill>
              </a:rPr>
              <a:t>C</a:t>
            </a:r>
            <a:r>
              <a:rPr lang="en-US" altLang="en-US" i="1" baseline="-25000">
                <a:solidFill>
                  <a:srgbClr val="FF0000"/>
                </a:solidFill>
              </a:rPr>
              <a:t>n</a:t>
            </a:r>
            <a:r>
              <a:rPr lang="en-US" altLang="en-US"/>
              <a:t>?</a:t>
            </a:r>
            <a:r>
              <a:rPr lang="en-US" altLang="en-US" i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757E62D1-2AFE-47DD-8F5A-6CAE0249B7B9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35845" name="Line 2"/>
          <p:cNvSpPr>
            <a:spLocks noChangeShapeType="1"/>
          </p:cNvSpPr>
          <p:nvPr/>
        </p:nvSpPr>
        <p:spPr bwMode="auto">
          <a:xfrm flipH="1" flipV="1">
            <a:off x="2909888" y="4659313"/>
            <a:ext cx="192087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Wheels</a:t>
            </a:r>
          </a:p>
        </p:txBody>
      </p:sp>
      <p:sp>
        <p:nvSpPr>
          <p:cNvPr id="753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789113"/>
            <a:ext cx="7772400" cy="4487862"/>
          </a:xfrm>
        </p:spPr>
        <p:txBody>
          <a:bodyPr/>
          <a:lstStyle/>
          <a:p>
            <a:pPr>
              <a:defRPr/>
            </a:pPr>
            <a:r>
              <a:rPr lang="en-US" smtClean="0"/>
              <a:t>For any </a:t>
            </a:r>
            <a:r>
              <a:rPr lang="en-US" i="1" smtClean="0">
                <a:solidFill>
                  <a:srgbClr val="FF0000"/>
                </a:solidFill>
              </a:rPr>
              <a:t>n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3</a:t>
            </a:r>
            <a:r>
              <a:rPr lang="en-US" smtClean="0"/>
              <a:t>, a </a:t>
            </a:r>
            <a:r>
              <a:rPr lang="en-US" i="1" smtClean="0"/>
              <a:t>wheel</a:t>
            </a:r>
            <a:r>
              <a:rPr lang="en-US" smtClean="0"/>
              <a:t> </a:t>
            </a:r>
            <a:r>
              <a:rPr lang="en-US" smtClean="0">
                <a:solidFill>
                  <a:srgbClr val="FF0000"/>
                </a:solidFill>
              </a:rPr>
              <a:t>W</a:t>
            </a:r>
            <a:r>
              <a:rPr lang="en-US" i="1" baseline="-25000" smtClean="0">
                <a:solidFill>
                  <a:srgbClr val="FF0000"/>
                </a:solidFill>
              </a:rPr>
              <a:t>n</a:t>
            </a:r>
            <a:r>
              <a:rPr lang="en-US" smtClean="0"/>
              <a:t>, is a simple graph obtained by taking the cycle </a:t>
            </a:r>
            <a:r>
              <a:rPr lang="en-US" smtClean="0">
                <a:solidFill>
                  <a:srgbClr val="FF0000"/>
                </a:solidFill>
              </a:rPr>
              <a:t>C</a:t>
            </a:r>
            <a:r>
              <a:rPr lang="en-US" i="1" baseline="-25000" smtClean="0">
                <a:solidFill>
                  <a:srgbClr val="FF0000"/>
                </a:solidFill>
              </a:rPr>
              <a:t>n</a:t>
            </a:r>
            <a:r>
              <a:rPr lang="en-US" smtClean="0"/>
              <a:t> and adding one extra vertex </a:t>
            </a:r>
            <a:r>
              <a:rPr lang="en-US" i="1" smtClean="0"/>
              <a:t>v</a:t>
            </a:r>
            <a:r>
              <a:rPr lang="en-US" baseline="-25000" smtClean="0"/>
              <a:t>hub</a:t>
            </a:r>
            <a:r>
              <a:rPr lang="en-US" smtClean="0"/>
              <a:t> and </a:t>
            </a:r>
            <a:r>
              <a:rPr lang="en-US" i="1" smtClean="0"/>
              <a:t>n</a:t>
            </a:r>
            <a:r>
              <a:rPr lang="en-US" smtClean="0"/>
              <a:t> extra edges </a:t>
            </a:r>
            <a:r>
              <a:rPr lang="en-US" smtClean="0">
                <a:solidFill>
                  <a:srgbClr val="FF0000"/>
                </a:solidFill>
              </a:rPr>
              <a:t>{{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hub</a:t>
            </a:r>
            <a:r>
              <a:rPr lang="en-US" smtClean="0">
                <a:solidFill>
                  <a:srgbClr val="FF0000"/>
                </a:solidFill>
              </a:rPr>
              <a:t>,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</a:rPr>
              <a:t>}, {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hub</a:t>
            </a:r>
            <a:r>
              <a:rPr lang="en-US" smtClean="0">
                <a:solidFill>
                  <a:srgbClr val="FF0000"/>
                </a:solidFill>
              </a:rPr>
              <a:t>,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},…,{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hub</a:t>
            </a:r>
            <a:r>
              <a:rPr lang="en-US" smtClean="0">
                <a:solidFill>
                  <a:srgbClr val="FF0000"/>
                </a:solidFill>
              </a:rPr>
              <a:t>,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i="1" baseline="-25000" smtClean="0">
                <a:solidFill>
                  <a:srgbClr val="FF0000"/>
                </a:solidFill>
              </a:rPr>
              <a:t>n</a:t>
            </a:r>
            <a:r>
              <a:rPr lang="en-US" smtClean="0">
                <a:solidFill>
                  <a:srgbClr val="FF0000"/>
                </a:solidFill>
              </a:rPr>
              <a:t>}}</a:t>
            </a:r>
            <a:r>
              <a:rPr lang="en-US" smtClean="0"/>
              <a:t>.</a:t>
            </a:r>
          </a:p>
        </p:txBody>
      </p:sp>
      <p:sp>
        <p:nvSpPr>
          <p:cNvPr id="35848" name="Line 5"/>
          <p:cNvSpPr>
            <a:spLocks noChangeShapeType="1"/>
          </p:cNvSpPr>
          <p:nvPr/>
        </p:nvSpPr>
        <p:spPr bwMode="auto">
          <a:xfrm>
            <a:off x="1465263" y="4246563"/>
            <a:ext cx="528637" cy="231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49" name="Line 6"/>
          <p:cNvSpPr>
            <a:spLocks noChangeShapeType="1"/>
          </p:cNvSpPr>
          <p:nvPr/>
        </p:nvSpPr>
        <p:spPr bwMode="auto">
          <a:xfrm flipH="1">
            <a:off x="1530350" y="4491038"/>
            <a:ext cx="463550" cy="3476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0" name="Line 7"/>
          <p:cNvSpPr>
            <a:spLocks noChangeShapeType="1"/>
          </p:cNvSpPr>
          <p:nvPr/>
        </p:nvSpPr>
        <p:spPr bwMode="auto">
          <a:xfrm>
            <a:off x="1492250" y="4221163"/>
            <a:ext cx="25400" cy="630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1" name="Line 8"/>
          <p:cNvSpPr>
            <a:spLocks noChangeShapeType="1"/>
          </p:cNvSpPr>
          <p:nvPr/>
        </p:nvSpPr>
        <p:spPr bwMode="auto">
          <a:xfrm>
            <a:off x="2752725" y="4298950"/>
            <a:ext cx="566738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2" name="Line 9"/>
          <p:cNvSpPr>
            <a:spLocks noChangeShapeType="1"/>
          </p:cNvSpPr>
          <p:nvPr/>
        </p:nvSpPr>
        <p:spPr bwMode="auto">
          <a:xfrm flipH="1">
            <a:off x="3113088" y="4516438"/>
            <a:ext cx="193675" cy="5286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3" name="Line 10"/>
          <p:cNvSpPr>
            <a:spLocks noChangeShapeType="1"/>
          </p:cNvSpPr>
          <p:nvPr/>
        </p:nvSpPr>
        <p:spPr bwMode="auto">
          <a:xfrm flipH="1" flipV="1">
            <a:off x="2520950" y="4826000"/>
            <a:ext cx="579438" cy="206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4" name="Line 11"/>
          <p:cNvSpPr>
            <a:spLocks noChangeShapeType="1"/>
          </p:cNvSpPr>
          <p:nvPr/>
        </p:nvSpPr>
        <p:spPr bwMode="auto">
          <a:xfrm flipV="1">
            <a:off x="2520950" y="4284663"/>
            <a:ext cx="257175" cy="5286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5" name="Line 12"/>
          <p:cNvSpPr>
            <a:spLocks noChangeShapeType="1"/>
          </p:cNvSpPr>
          <p:nvPr/>
        </p:nvSpPr>
        <p:spPr bwMode="auto">
          <a:xfrm flipV="1">
            <a:off x="3795713" y="4195763"/>
            <a:ext cx="219075" cy="527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6" name="Line 13"/>
          <p:cNvSpPr>
            <a:spLocks noChangeShapeType="1"/>
          </p:cNvSpPr>
          <p:nvPr/>
        </p:nvSpPr>
        <p:spPr bwMode="auto">
          <a:xfrm>
            <a:off x="4002088" y="4195763"/>
            <a:ext cx="463550" cy="88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7" name="Line 14"/>
          <p:cNvSpPr>
            <a:spLocks noChangeShapeType="1"/>
          </p:cNvSpPr>
          <p:nvPr/>
        </p:nvSpPr>
        <p:spPr bwMode="auto">
          <a:xfrm>
            <a:off x="4465638" y="4284663"/>
            <a:ext cx="103187" cy="463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8" name="Line 15"/>
          <p:cNvSpPr>
            <a:spLocks noChangeShapeType="1"/>
          </p:cNvSpPr>
          <p:nvPr/>
        </p:nvSpPr>
        <p:spPr bwMode="auto">
          <a:xfrm>
            <a:off x="3770313" y="4722813"/>
            <a:ext cx="334962" cy="3476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9" name="Line 16"/>
          <p:cNvSpPr>
            <a:spLocks noChangeShapeType="1"/>
          </p:cNvSpPr>
          <p:nvPr/>
        </p:nvSpPr>
        <p:spPr bwMode="auto">
          <a:xfrm flipH="1">
            <a:off x="4092575" y="4748213"/>
            <a:ext cx="449263" cy="322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60" name="Line 17"/>
          <p:cNvSpPr>
            <a:spLocks noChangeShapeType="1"/>
          </p:cNvSpPr>
          <p:nvPr/>
        </p:nvSpPr>
        <p:spPr bwMode="auto">
          <a:xfrm flipV="1">
            <a:off x="5030788" y="4208463"/>
            <a:ext cx="361950" cy="307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61" name="Line 18"/>
          <p:cNvSpPr>
            <a:spLocks noChangeShapeType="1"/>
          </p:cNvSpPr>
          <p:nvPr/>
        </p:nvSpPr>
        <p:spPr bwMode="auto">
          <a:xfrm>
            <a:off x="5392738" y="4208463"/>
            <a:ext cx="320675" cy="295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62" name="Line 19"/>
          <p:cNvSpPr>
            <a:spLocks noChangeShapeType="1"/>
          </p:cNvSpPr>
          <p:nvPr/>
        </p:nvSpPr>
        <p:spPr bwMode="auto">
          <a:xfrm>
            <a:off x="5726113" y="4503738"/>
            <a:ext cx="0" cy="412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63" name="Line 20"/>
          <p:cNvSpPr>
            <a:spLocks noChangeShapeType="1"/>
          </p:cNvSpPr>
          <p:nvPr/>
        </p:nvSpPr>
        <p:spPr bwMode="auto">
          <a:xfrm flipH="1">
            <a:off x="5430838" y="4941888"/>
            <a:ext cx="282575" cy="231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64" name="Line 21"/>
          <p:cNvSpPr>
            <a:spLocks noChangeShapeType="1"/>
          </p:cNvSpPr>
          <p:nvPr/>
        </p:nvSpPr>
        <p:spPr bwMode="auto">
          <a:xfrm>
            <a:off x="5018088" y="4503738"/>
            <a:ext cx="90487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65" name="Line 22"/>
          <p:cNvSpPr>
            <a:spLocks noChangeShapeType="1"/>
          </p:cNvSpPr>
          <p:nvPr/>
        </p:nvSpPr>
        <p:spPr bwMode="auto">
          <a:xfrm>
            <a:off x="5095875" y="4941888"/>
            <a:ext cx="334963" cy="231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66" name="Line 23"/>
          <p:cNvSpPr>
            <a:spLocks noChangeShapeType="1"/>
          </p:cNvSpPr>
          <p:nvPr/>
        </p:nvSpPr>
        <p:spPr bwMode="auto">
          <a:xfrm flipH="1" flipV="1">
            <a:off x="6176963" y="4556125"/>
            <a:ext cx="65087" cy="411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67" name="Line 24"/>
          <p:cNvSpPr>
            <a:spLocks noChangeShapeType="1"/>
          </p:cNvSpPr>
          <p:nvPr/>
        </p:nvSpPr>
        <p:spPr bwMode="auto">
          <a:xfrm flipV="1">
            <a:off x="6164263" y="4271963"/>
            <a:ext cx="309562" cy="296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68" name="Line 25"/>
          <p:cNvSpPr>
            <a:spLocks noChangeShapeType="1"/>
          </p:cNvSpPr>
          <p:nvPr/>
        </p:nvSpPr>
        <p:spPr bwMode="auto">
          <a:xfrm>
            <a:off x="6446838" y="4233863"/>
            <a:ext cx="271462" cy="206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69" name="Line 26"/>
          <p:cNvSpPr>
            <a:spLocks noChangeShapeType="1"/>
          </p:cNvSpPr>
          <p:nvPr/>
        </p:nvSpPr>
        <p:spPr bwMode="auto">
          <a:xfrm>
            <a:off x="6743700" y="4414838"/>
            <a:ext cx="38100" cy="385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70" name="Line 27"/>
          <p:cNvSpPr>
            <a:spLocks noChangeShapeType="1"/>
          </p:cNvSpPr>
          <p:nvPr/>
        </p:nvSpPr>
        <p:spPr bwMode="auto">
          <a:xfrm flipH="1">
            <a:off x="6678613" y="4800600"/>
            <a:ext cx="115887" cy="334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71" name="Line 28"/>
          <p:cNvSpPr>
            <a:spLocks noChangeShapeType="1"/>
          </p:cNvSpPr>
          <p:nvPr/>
        </p:nvSpPr>
        <p:spPr bwMode="auto">
          <a:xfrm>
            <a:off x="6254750" y="4954588"/>
            <a:ext cx="166688" cy="296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72" name="Line 29"/>
          <p:cNvSpPr>
            <a:spLocks noChangeShapeType="1"/>
          </p:cNvSpPr>
          <p:nvPr/>
        </p:nvSpPr>
        <p:spPr bwMode="auto">
          <a:xfrm flipV="1">
            <a:off x="6434138" y="5135563"/>
            <a:ext cx="244475" cy="141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73" name="Text Box 30"/>
          <p:cNvSpPr txBox="1">
            <a:spLocks noChangeArrowheads="1"/>
          </p:cNvSpPr>
          <p:nvPr/>
        </p:nvSpPr>
        <p:spPr bwMode="auto">
          <a:xfrm>
            <a:off x="1347788" y="4919663"/>
            <a:ext cx="573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W</a:t>
            </a:r>
            <a:r>
              <a:rPr lang="en-US" altLang="en-US" sz="2400" baseline="-25000"/>
              <a:t>3</a:t>
            </a:r>
            <a:endParaRPr lang="en-US" altLang="en-US" sz="2400" i="1"/>
          </a:p>
        </p:txBody>
      </p:sp>
      <p:sp>
        <p:nvSpPr>
          <p:cNvPr id="35874" name="Text Box 31"/>
          <p:cNvSpPr txBox="1">
            <a:spLocks noChangeArrowheads="1"/>
          </p:cNvSpPr>
          <p:nvPr/>
        </p:nvSpPr>
        <p:spPr bwMode="auto">
          <a:xfrm>
            <a:off x="2409825" y="5029200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W</a:t>
            </a:r>
            <a:r>
              <a:rPr lang="en-US" altLang="en-US" sz="2400" baseline="-25000"/>
              <a:t>4</a:t>
            </a:r>
            <a:endParaRPr lang="en-US" altLang="en-US" sz="2400" i="1"/>
          </a:p>
        </p:txBody>
      </p:sp>
      <p:sp>
        <p:nvSpPr>
          <p:cNvPr id="35875" name="Text Box 32"/>
          <p:cNvSpPr txBox="1">
            <a:spLocks noChangeArrowheads="1"/>
          </p:cNvSpPr>
          <p:nvPr/>
        </p:nvSpPr>
        <p:spPr bwMode="auto">
          <a:xfrm>
            <a:off x="3836988" y="5141913"/>
            <a:ext cx="573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W</a:t>
            </a:r>
            <a:r>
              <a:rPr lang="en-US" altLang="en-US" sz="2400" baseline="-25000"/>
              <a:t>5</a:t>
            </a:r>
            <a:endParaRPr lang="en-US" altLang="en-US" sz="2400" i="1"/>
          </a:p>
        </p:txBody>
      </p:sp>
      <p:sp>
        <p:nvSpPr>
          <p:cNvPr id="35876" name="Text Box 33"/>
          <p:cNvSpPr txBox="1">
            <a:spLocks noChangeArrowheads="1"/>
          </p:cNvSpPr>
          <p:nvPr/>
        </p:nvSpPr>
        <p:spPr bwMode="auto">
          <a:xfrm>
            <a:off x="5110163" y="5230813"/>
            <a:ext cx="573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W</a:t>
            </a:r>
            <a:r>
              <a:rPr lang="en-US" altLang="en-US" sz="2400" baseline="-25000"/>
              <a:t>6</a:t>
            </a:r>
            <a:endParaRPr lang="en-US" altLang="en-US" sz="2400" i="1"/>
          </a:p>
        </p:txBody>
      </p:sp>
      <p:sp>
        <p:nvSpPr>
          <p:cNvPr id="35877" name="Text Box 34"/>
          <p:cNvSpPr txBox="1">
            <a:spLocks noChangeArrowheads="1"/>
          </p:cNvSpPr>
          <p:nvPr/>
        </p:nvSpPr>
        <p:spPr bwMode="auto">
          <a:xfrm>
            <a:off x="6189663" y="5357813"/>
            <a:ext cx="573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W</a:t>
            </a:r>
            <a:r>
              <a:rPr lang="en-US" altLang="en-US" sz="2400" baseline="-25000"/>
              <a:t>7</a:t>
            </a:r>
            <a:endParaRPr lang="en-US" altLang="en-US" sz="2400" i="1"/>
          </a:p>
        </p:txBody>
      </p:sp>
      <p:sp>
        <p:nvSpPr>
          <p:cNvPr id="35878" name="Line 35"/>
          <p:cNvSpPr>
            <a:spLocks noChangeShapeType="1"/>
          </p:cNvSpPr>
          <p:nvPr/>
        </p:nvSpPr>
        <p:spPr bwMode="auto">
          <a:xfrm flipH="1" flipV="1">
            <a:off x="7127875" y="4541838"/>
            <a:ext cx="65088" cy="411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79" name="Line 36"/>
          <p:cNvSpPr>
            <a:spLocks noChangeShapeType="1"/>
          </p:cNvSpPr>
          <p:nvPr/>
        </p:nvSpPr>
        <p:spPr bwMode="auto">
          <a:xfrm flipV="1">
            <a:off x="7115175" y="4257675"/>
            <a:ext cx="309563" cy="296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80" name="Line 37"/>
          <p:cNvSpPr>
            <a:spLocks noChangeShapeType="1"/>
          </p:cNvSpPr>
          <p:nvPr/>
        </p:nvSpPr>
        <p:spPr bwMode="auto">
          <a:xfrm>
            <a:off x="7397750" y="4219575"/>
            <a:ext cx="425450" cy="115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81" name="Line 38"/>
          <p:cNvSpPr>
            <a:spLocks noChangeShapeType="1"/>
          </p:cNvSpPr>
          <p:nvPr/>
        </p:nvSpPr>
        <p:spPr bwMode="auto">
          <a:xfrm>
            <a:off x="7785100" y="4298950"/>
            <a:ext cx="192088" cy="295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82" name="Line 39"/>
          <p:cNvSpPr>
            <a:spLocks noChangeShapeType="1"/>
          </p:cNvSpPr>
          <p:nvPr/>
        </p:nvSpPr>
        <p:spPr bwMode="auto">
          <a:xfrm flipH="1">
            <a:off x="7975600" y="4552950"/>
            <a:ext cx="26988" cy="398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83" name="Line 40"/>
          <p:cNvSpPr>
            <a:spLocks noChangeShapeType="1"/>
          </p:cNvSpPr>
          <p:nvPr/>
        </p:nvSpPr>
        <p:spPr bwMode="auto">
          <a:xfrm>
            <a:off x="7205663" y="4940300"/>
            <a:ext cx="166687" cy="296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84" name="Line 41"/>
          <p:cNvSpPr>
            <a:spLocks noChangeShapeType="1"/>
          </p:cNvSpPr>
          <p:nvPr/>
        </p:nvSpPr>
        <p:spPr bwMode="auto">
          <a:xfrm flipV="1">
            <a:off x="7732713" y="5005388"/>
            <a:ext cx="231775" cy="2428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85" name="Line 42"/>
          <p:cNvSpPr>
            <a:spLocks noChangeShapeType="1"/>
          </p:cNvSpPr>
          <p:nvPr/>
        </p:nvSpPr>
        <p:spPr bwMode="auto">
          <a:xfrm flipV="1">
            <a:off x="7356475" y="5235575"/>
            <a:ext cx="398463" cy="11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86" name="Text Box 43"/>
          <p:cNvSpPr txBox="1">
            <a:spLocks noChangeArrowheads="1"/>
          </p:cNvSpPr>
          <p:nvPr/>
        </p:nvSpPr>
        <p:spPr bwMode="auto">
          <a:xfrm>
            <a:off x="7216775" y="5278438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W</a:t>
            </a:r>
            <a:r>
              <a:rPr lang="en-US" altLang="en-US" sz="2400" baseline="-25000"/>
              <a:t>8</a:t>
            </a:r>
            <a:endParaRPr lang="en-US" altLang="en-US" sz="2400" i="1"/>
          </a:p>
        </p:txBody>
      </p:sp>
      <p:sp>
        <p:nvSpPr>
          <p:cNvPr id="35887" name="Text Box 44"/>
          <p:cNvSpPr txBox="1">
            <a:spLocks noChangeArrowheads="1"/>
          </p:cNvSpPr>
          <p:nvPr/>
        </p:nvSpPr>
        <p:spPr bwMode="auto">
          <a:xfrm>
            <a:off x="1092200" y="5656263"/>
            <a:ext cx="58404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/>
              <a:t>How many edges are there in W</a:t>
            </a:r>
            <a:r>
              <a:rPr lang="en-US" altLang="en-US" i="1" baseline="-25000"/>
              <a:t>n</a:t>
            </a:r>
            <a:r>
              <a:rPr lang="en-US" altLang="en-US"/>
              <a:t>?</a:t>
            </a:r>
            <a:r>
              <a:rPr lang="en-US" altLang="en-US" i="1"/>
              <a:t> </a:t>
            </a:r>
          </a:p>
        </p:txBody>
      </p:sp>
      <p:sp>
        <p:nvSpPr>
          <p:cNvPr id="35888" name="Line 45"/>
          <p:cNvSpPr>
            <a:spLocks noChangeShapeType="1"/>
          </p:cNvSpPr>
          <p:nvPr/>
        </p:nvSpPr>
        <p:spPr bwMode="auto">
          <a:xfrm>
            <a:off x="1481138" y="4208463"/>
            <a:ext cx="192087" cy="3095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89" name="Line 46"/>
          <p:cNvSpPr>
            <a:spLocks noChangeShapeType="1"/>
          </p:cNvSpPr>
          <p:nvPr/>
        </p:nvSpPr>
        <p:spPr bwMode="auto">
          <a:xfrm flipV="1">
            <a:off x="1673225" y="4478338"/>
            <a:ext cx="309563" cy="52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90" name="Line 47"/>
          <p:cNvSpPr>
            <a:spLocks noChangeShapeType="1"/>
          </p:cNvSpPr>
          <p:nvPr/>
        </p:nvSpPr>
        <p:spPr bwMode="auto">
          <a:xfrm flipH="1">
            <a:off x="1519238" y="4530725"/>
            <a:ext cx="153987" cy="322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91" name="Line 48"/>
          <p:cNvSpPr>
            <a:spLocks noChangeShapeType="1"/>
          </p:cNvSpPr>
          <p:nvPr/>
        </p:nvSpPr>
        <p:spPr bwMode="auto">
          <a:xfrm>
            <a:off x="2754313" y="4260850"/>
            <a:ext cx="141287" cy="398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92" name="Line 49"/>
          <p:cNvSpPr>
            <a:spLocks noChangeShapeType="1"/>
          </p:cNvSpPr>
          <p:nvPr/>
        </p:nvSpPr>
        <p:spPr bwMode="auto">
          <a:xfrm flipV="1">
            <a:off x="2522538" y="4646613"/>
            <a:ext cx="373062" cy="179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93" name="Line 50"/>
          <p:cNvSpPr>
            <a:spLocks noChangeShapeType="1"/>
          </p:cNvSpPr>
          <p:nvPr/>
        </p:nvSpPr>
        <p:spPr bwMode="auto">
          <a:xfrm flipV="1">
            <a:off x="4081463" y="4581525"/>
            <a:ext cx="88900" cy="488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94" name="Line 51"/>
          <p:cNvSpPr>
            <a:spLocks noChangeShapeType="1"/>
          </p:cNvSpPr>
          <p:nvPr/>
        </p:nvSpPr>
        <p:spPr bwMode="auto">
          <a:xfrm flipH="1" flipV="1">
            <a:off x="4003675" y="4183063"/>
            <a:ext cx="153988" cy="398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95" name="Line 52"/>
          <p:cNvSpPr>
            <a:spLocks noChangeShapeType="1"/>
          </p:cNvSpPr>
          <p:nvPr/>
        </p:nvSpPr>
        <p:spPr bwMode="auto">
          <a:xfrm flipV="1">
            <a:off x="4157663" y="4273550"/>
            <a:ext cx="296862" cy="320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96" name="Line 53"/>
          <p:cNvSpPr>
            <a:spLocks noChangeShapeType="1"/>
          </p:cNvSpPr>
          <p:nvPr/>
        </p:nvSpPr>
        <p:spPr bwMode="auto">
          <a:xfrm flipV="1">
            <a:off x="2895600" y="4518025"/>
            <a:ext cx="412750" cy="128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97" name="Line 54"/>
          <p:cNvSpPr>
            <a:spLocks noChangeShapeType="1"/>
          </p:cNvSpPr>
          <p:nvPr/>
        </p:nvSpPr>
        <p:spPr bwMode="auto">
          <a:xfrm flipH="1" flipV="1">
            <a:off x="5394325" y="4737100"/>
            <a:ext cx="12700" cy="423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98" name="Line 55"/>
          <p:cNvSpPr>
            <a:spLocks noChangeShapeType="1"/>
          </p:cNvSpPr>
          <p:nvPr/>
        </p:nvSpPr>
        <p:spPr bwMode="auto">
          <a:xfrm flipV="1">
            <a:off x="5084763" y="4710113"/>
            <a:ext cx="233362" cy="258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99" name="Line 56"/>
          <p:cNvSpPr>
            <a:spLocks noChangeShapeType="1"/>
          </p:cNvSpPr>
          <p:nvPr/>
        </p:nvSpPr>
        <p:spPr bwMode="auto">
          <a:xfrm>
            <a:off x="5033963" y="4505325"/>
            <a:ext cx="282575" cy="153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00" name="Line 57"/>
          <p:cNvSpPr>
            <a:spLocks noChangeShapeType="1"/>
          </p:cNvSpPr>
          <p:nvPr/>
        </p:nvSpPr>
        <p:spPr bwMode="auto">
          <a:xfrm flipV="1">
            <a:off x="5381625" y="4183063"/>
            <a:ext cx="12700" cy="425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01" name="Line 58"/>
          <p:cNvSpPr>
            <a:spLocks noChangeShapeType="1"/>
          </p:cNvSpPr>
          <p:nvPr/>
        </p:nvSpPr>
        <p:spPr bwMode="auto">
          <a:xfrm flipV="1">
            <a:off x="5407025" y="4505325"/>
            <a:ext cx="307975" cy="153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02" name="Line 59"/>
          <p:cNvSpPr>
            <a:spLocks noChangeShapeType="1"/>
          </p:cNvSpPr>
          <p:nvPr/>
        </p:nvSpPr>
        <p:spPr bwMode="auto">
          <a:xfrm>
            <a:off x="5419725" y="4697413"/>
            <a:ext cx="307975" cy="219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03" name="Line 60"/>
          <p:cNvSpPr>
            <a:spLocks noChangeShapeType="1"/>
          </p:cNvSpPr>
          <p:nvPr/>
        </p:nvSpPr>
        <p:spPr bwMode="auto">
          <a:xfrm flipH="1">
            <a:off x="6423025" y="4710113"/>
            <a:ext cx="90488" cy="592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04" name="Line 61"/>
          <p:cNvSpPr>
            <a:spLocks noChangeShapeType="1"/>
          </p:cNvSpPr>
          <p:nvPr/>
        </p:nvSpPr>
        <p:spPr bwMode="auto">
          <a:xfrm flipV="1">
            <a:off x="6269038" y="4711700"/>
            <a:ext cx="193675" cy="257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05" name="Line 62"/>
          <p:cNvSpPr>
            <a:spLocks noChangeShapeType="1"/>
          </p:cNvSpPr>
          <p:nvPr/>
        </p:nvSpPr>
        <p:spPr bwMode="auto">
          <a:xfrm>
            <a:off x="6153150" y="4568825"/>
            <a:ext cx="282575" cy="77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06" name="Line 63"/>
          <p:cNvSpPr>
            <a:spLocks noChangeShapeType="1"/>
          </p:cNvSpPr>
          <p:nvPr/>
        </p:nvSpPr>
        <p:spPr bwMode="auto">
          <a:xfrm>
            <a:off x="6462713" y="4233863"/>
            <a:ext cx="25400" cy="374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07" name="Line 64"/>
          <p:cNvSpPr>
            <a:spLocks noChangeShapeType="1"/>
          </p:cNvSpPr>
          <p:nvPr/>
        </p:nvSpPr>
        <p:spPr bwMode="auto">
          <a:xfrm flipV="1">
            <a:off x="6564313" y="4414838"/>
            <a:ext cx="168275" cy="206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08" name="Line 65"/>
          <p:cNvSpPr>
            <a:spLocks noChangeShapeType="1"/>
          </p:cNvSpPr>
          <p:nvPr/>
        </p:nvSpPr>
        <p:spPr bwMode="auto">
          <a:xfrm>
            <a:off x="6577013" y="4684713"/>
            <a:ext cx="206375" cy="1158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09" name="Line 66"/>
          <p:cNvSpPr>
            <a:spLocks noChangeShapeType="1"/>
          </p:cNvSpPr>
          <p:nvPr/>
        </p:nvSpPr>
        <p:spPr bwMode="auto">
          <a:xfrm flipH="1" flipV="1">
            <a:off x="6551613" y="4710113"/>
            <a:ext cx="130175" cy="425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10" name="Line 67"/>
          <p:cNvSpPr>
            <a:spLocks noChangeShapeType="1"/>
          </p:cNvSpPr>
          <p:nvPr/>
        </p:nvSpPr>
        <p:spPr bwMode="auto">
          <a:xfrm flipV="1">
            <a:off x="7350125" y="4786313"/>
            <a:ext cx="180975" cy="503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11" name="Line 68"/>
          <p:cNvSpPr>
            <a:spLocks noChangeShapeType="1"/>
          </p:cNvSpPr>
          <p:nvPr/>
        </p:nvSpPr>
        <p:spPr bwMode="auto">
          <a:xfrm flipV="1">
            <a:off x="7208838" y="4760913"/>
            <a:ext cx="269875" cy="180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12" name="Line 69"/>
          <p:cNvSpPr>
            <a:spLocks noChangeShapeType="1"/>
          </p:cNvSpPr>
          <p:nvPr/>
        </p:nvSpPr>
        <p:spPr bwMode="auto">
          <a:xfrm>
            <a:off x="7105650" y="4543425"/>
            <a:ext cx="412750" cy="166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13" name="Line 70"/>
          <p:cNvSpPr>
            <a:spLocks noChangeShapeType="1"/>
          </p:cNvSpPr>
          <p:nvPr/>
        </p:nvSpPr>
        <p:spPr bwMode="auto">
          <a:xfrm>
            <a:off x="7415213" y="4233863"/>
            <a:ext cx="103187" cy="438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14" name="Line 71"/>
          <p:cNvSpPr>
            <a:spLocks noChangeShapeType="1"/>
          </p:cNvSpPr>
          <p:nvPr/>
        </p:nvSpPr>
        <p:spPr bwMode="auto">
          <a:xfrm flipH="1">
            <a:off x="7581900" y="4298950"/>
            <a:ext cx="193675" cy="3857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15" name="Line 72"/>
          <p:cNvSpPr>
            <a:spLocks noChangeShapeType="1"/>
          </p:cNvSpPr>
          <p:nvPr/>
        </p:nvSpPr>
        <p:spPr bwMode="auto">
          <a:xfrm flipH="1">
            <a:off x="7632700" y="4594225"/>
            <a:ext cx="361950" cy="103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16" name="Line 73"/>
          <p:cNvSpPr>
            <a:spLocks noChangeShapeType="1"/>
          </p:cNvSpPr>
          <p:nvPr/>
        </p:nvSpPr>
        <p:spPr bwMode="auto">
          <a:xfrm flipH="1" flipV="1">
            <a:off x="7607300" y="4735513"/>
            <a:ext cx="400050" cy="233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17" name="Line 74"/>
          <p:cNvSpPr>
            <a:spLocks noChangeShapeType="1"/>
          </p:cNvSpPr>
          <p:nvPr/>
        </p:nvSpPr>
        <p:spPr bwMode="auto">
          <a:xfrm flipH="1" flipV="1">
            <a:off x="7581900" y="4799013"/>
            <a:ext cx="180975" cy="4524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18" name="Oval 75"/>
          <p:cNvSpPr>
            <a:spLocks noChangeArrowheads="1"/>
          </p:cNvSpPr>
          <p:nvPr/>
        </p:nvSpPr>
        <p:spPr bwMode="auto">
          <a:xfrm>
            <a:off x="1409700" y="41576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19" name="Oval 76"/>
          <p:cNvSpPr>
            <a:spLocks noChangeArrowheads="1"/>
          </p:cNvSpPr>
          <p:nvPr/>
        </p:nvSpPr>
        <p:spPr bwMode="auto">
          <a:xfrm>
            <a:off x="1920875" y="44116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20" name="Oval 77"/>
          <p:cNvSpPr>
            <a:spLocks noChangeArrowheads="1"/>
          </p:cNvSpPr>
          <p:nvPr/>
        </p:nvSpPr>
        <p:spPr bwMode="auto">
          <a:xfrm>
            <a:off x="1454150" y="476885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21" name="Oval 78"/>
          <p:cNvSpPr>
            <a:spLocks noChangeArrowheads="1"/>
          </p:cNvSpPr>
          <p:nvPr/>
        </p:nvSpPr>
        <p:spPr bwMode="auto">
          <a:xfrm>
            <a:off x="1597025" y="446087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22" name="Oval 79"/>
          <p:cNvSpPr>
            <a:spLocks noChangeArrowheads="1"/>
          </p:cNvSpPr>
          <p:nvPr/>
        </p:nvSpPr>
        <p:spPr bwMode="auto">
          <a:xfrm>
            <a:off x="2700338" y="421481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23" name="Oval 80"/>
          <p:cNvSpPr>
            <a:spLocks noChangeArrowheads="1"/>
          </p:cNvSpPr>
          <p:nvPr/>
        </p:nvSpPr>
        <p:spPr bwMode="auto">
          <a:xfrm>
            <a:off x="3227388" y="444341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24" name="Oval 81"/>
          <p:cNvSpPr>
            <a:spLocks noChangeArrowheads="1"/>
          </p:cNvSpPr>
          <p:nvPr/>
        </p:nvSpPr>
        <p:spPr bwMode="auto">
          <a:xfrm>
            <a:off x="2452688" y="475138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25" name="Oval 82"/>
          <p:cNvSpPr>
            <a:spLocks noChangeArrowheads="1"/>
          </p:cNvSpPr>
          <p:nvPr/>
        </p:nvSpPr>
        <p:spPr bwMode="auto">
          <a:xfrm>
            <a:off x="3941763" y="411638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26" name="Oval 83"/>
          <p:cNvSpPr>
            <a:spLocks noChangeArrowheads="1"/>
          </p:cNvSpPr>
          <p:nvPr/>
        </p:nvSpPr>
        <p:spPr bwMode="auto">
          <a:xfrm>
            <a:off x="4025900" y="498792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27" name="Oval 84"/>
          <p:cNvSpPr>
            <a:spLocks noChangeArrowheads="1"/>
          </p:cNvSpPr>
          <p:nvPr/>
        </p:nvSpPr>
        <p:spPr bwMode="auto">
          <a:xfrm>
            <a:off x="4395788" y="421005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28" name="Line 85"/>
          <p:cNvSpPr>
            <a:spLocks noChangeShapeType="1"/>
          </p:cNvSpPr>
          <p:nvPr/>
        </p:nvSpPr>
        <p:spPr bwMode="auto">
          <a:xfrm flipV="1">
            <a:off x="3771900" y="4594225"/>
            <a:ext cx="385763" cy="115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29" name="Line 86"/>
          <p:cNvSpPr>
            <a:spLocks noChangeShapeType="1"/>
          </p:cNvSpPr>
          <p:nvPr/>
        </p:nvSpPr>
        <p:spPr bwMode="auto">
          <a:xfrm>
            <a:off x="4170363" y="4581525"/>
            <a:ext cx="400050" cy="180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930" name="Oval 87"/>
          <p:cNvSpPr>
            <a:spLocks noChangeArrowheads="1"/>
          </p:cNvSpPr>
          <p:nvPr/>
        </p:nvSpPr>
        <p:spPr bwMode="auto">
          <a:xfrm>
            <a:off x="3719513" y="464185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31" name="Oval 88"/>
          <p:cNvSpPr>
            <a:spLocks noChangeArrowheads="1"/>
          </p:cNvSpPr>
          <p:nvPr/>
        </p:nvSpPr>
        <p:spPr bwMode="auto">
          <a:xfrm>
            <a:off x="4090988" y="45212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32" name="Oval 89"/>
          <p:cNvSpPr>
            <a:spLocks noChangeArrowheads="1"/>
          </p:cNvSpPr>
          <p:nvPr/>
        </p:nvSpPr>
        <p:spPr bwMode="auto">
          <a:xfrm>
            <a:off x="4487863" y="467677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33" name="Oval 90"/>
          <p:cNvSpPr>
            <a:spLocks noChangeArrowheads="1"/>
          </p:cNvSpPr>
          <p:nvPr/>
        </p:nvSpPr>
        <p:spPr bwMode="auto">
          <a:xfrm>
            <a:off x="5038725" y="487997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34" name="Oval 91"/>
          <p:cNvSpPr>
            <a:spLocks noChangeArrowheads="1"/>
          </p:cNvSpPr>
          <p:nvPr/>
        </p:nvSpPr>
        <p:spPr bwMode="auto">
          <a:xfrm>
            <a:off x="4960938" y="444023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35" name="Oval 92"/>
          <p:cNvSpPr>
            <a:spLocks noChangeArrowheads="1"/>
          </p:cNvSpPr>
          <p:nvPr/>
        </p:nvSpPr>
        <p:spPr bwMode="auto">
          <a:xfrm>
            <a:off x="5319713" y="41322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36" name="Oval 93"/>
          <p:cNvSpPr>
            <a:spLocks noChangeArrowheads="1"/>
          </p:cNvSpPr>
          <p:nvPr/>
        </p:nvSpPr>
        <p:spPr bwMode="auto">
          <a:xfrm>
            <a:off x="5653088" y="442595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37" name="Oval 94"/>
          <p:cNvSpPr>
            <a:spLocks noChangeArrowheads="1"/>
          </p:cNvSpPr>
          <p:nvPr/>
        </p:nvSpPr>
        <p:spPr bwMode="auto">
          <a:xfrm>
            <a:off x="5649913" y="484822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38" name="Oval 95"/>
          <p:cNvSpPr>
            <a:spLocks noChangeArrowheads="1"/>
          </p:cNvSpPr>
          <p:nvPr/>
        </p:nvSpPr>
        <p:spPr bwMode="auto">
          <a:xfrm>
            <a:off x="5353050" y="509111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39" name="Oval 96"/>
          <p:cNvSpPr>
            <a:spLocks noChangeArrowheads="1"/>
          </p:cNvSpPr>
          <p:nvPr/>
        </p:nvSpPr>
        <p:spPr bwMode="auto">
          <a:xfrm>
            <a:off x="5297488" y="460851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40" name="Oval 97"/>
          <p:cNvSpPr>
            <a:spLocks noChangeArrowheads="1"/>
          </p:cNvSpPr>
          <p:nvPr/>
        </p:nvSpPr>
        <p:spPr bwMode="auto">
          <a:xfrm>
            <a:off x="6096000" y="44831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41" name="Oval 98"/>
          <p:cNvSpPr>
            <a:spLocks noChangeArrowheads="1"/>
          </p:cNvSpPr>
          <p:nvPr/>
        </p:nvSpPr>
        <p:spPr bwMode="auto">
          <a:xfrm>
            <a:off x="6389688" y="417195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42" name="Oval 99"/>
          <p:cNvSpPr>
            <a:spLocks noChangeArrowheads="1"/>
          </p:cNvSpPr>
          <p:nvPr/>
        </p:nvSpPr>
        <p:spPr bwMode="auto">
          <a:xfrm>
            <a:off x="6659563" y="435133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43" name="Oval 100"/>
          <p:cNvSpPr>
            <a:spLocks noChangeArrowheads="1"/>
          </p:cNvSpPr>
          <p:nvPr/>
        </p:nvSpPr>
        <p:spPr bwMode="auto">
          <a:xfrm>
            <a:off x="6707188" y="472281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44" name="Oval 101"/>
          <p:cNvSpPr>
            <a:spLocks noChangeArrowheads="1"/>
          </p:cNvSpPr>
          <p:nvPr/>
        </p:nvSpPr>
        <p:spPr bwMode="auto">
          <a:xfrm>
            <a:off x="6604000" y="50546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45" name="Oval 102"/>
          <p:cNvSpPr>
            <a:spLocks noChangeArrowheads="1"/>
          </p:cNvSpPr>
          <p:nvPr/>
        </p:nvSpPr>
        <p:spPr bwMode="auto">
          <a:xfrm>
            <a:off x="6189663" y="488632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46" name="Oval 103"/>
          <p:cNvSpPr>
            <a:spLocks noChangeArrowheads="1"/>
          </p:cNvSpPr>
          <p:nvPr/>
        </p:nvSpPr>
        <p:spPr bwMode="auto">
          <a:xfrm>
            <a:off x="6354763" y="519271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47" name="Oval 104"/>
          <p:cNvSpPr>
            <a:spLocks noChangeArrowheads="1"/>
          </p:cNvSpPr>
          <p:nvPr/>
        </p:nvSpPr>
        <p:spPr bwMode="auto">
          <a:xfrm>
            <a:off x="6429375" y="459422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48" name="Oval 105"/>
          <p:cNvSpPr>
            <a:spLocks noChangeArrowheads="1"/>
          </p:cNvSpPr>
          <p:nvPr/>
        </p:nvSpPr>
        <p:spPr bwMode="auto">
          <a:xfrm>
            <a:off x="7046913" y="446881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49" name="Oval 106"/>
          <p:cNvSpPr>
            <a:spLocks noChangeArrowheads="1"/>
          </p:cNvSpPr>
          <p:nvPr/>
        </p:nvSpPr>
        <p:spPr bwMode="auto">
          <a:xfrm>
            <a:off x="7340600" y="41576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50" name="Oval 107"/>
          <p:cNvSpPr>
            <a:spLocks noChangeArrowheads="1"/>
          </p:cNvSpPr>
          <p:nvPr/>
        </p:nvSpPr>
        <p:spPr bwMode="auto">
          <a:xfrm>
            <a:off x="7713663" y="423545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51" name="Oval 108"/>
          <p:cNvSpPr>
            <a:spLocks noChangeArrowheads="1"/>
          </p:cNvSpPr>
          <p:nvPr/>
        </p:nvSpPr>
        <p:spPr bwMode="auto">
          <a:xfrm>
            <a:off x="7916863" y="451485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52" name="Oval 109"/>
          <p:cNvSpPr>
            <a:spLocks noChangeArrowheads="1"/>
          </p:cNvSpPr>
          <p:nvPr/>
        </p:nvSpPr>
        <p:spPr bwMode="auto">
          <a:xfrm>
            <a:off x="7683500" y="51816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53" name="Oval 110"/>
          <p:cNvSpPr>
            <a:spLocks noChangeArrowheads="1"/>
          </p:cNvSpPr>
          <p:nvPr/>
        </p:nvSpPr>
        <p:spPr bwMode="auto">
          <a:xfrm>
            <a:off x="7140575" y="487203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54" name="Oval 111"/>
          <p:cNvSpPr>
            <a:spLocks noChangeArrowheads="1"/>
          </p:cNvSpPr>
          <p:nvPr/>
        </p:nvSpPr>
        <p:spPr bwMode="auto">
          <a:xfrm>
            <a:off x="7305675" y="517842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55" name="Oval 112"/>
          <p:cNvSpPr>
            <a:spLocks noChangeArrowheads="1"/>
          </p:cNvSpPr>
          <p:nvPr/>
        </p:nvSpPr>
        <p:spPr bwMode="auto">
          <a:xfrm>
            <a:off x="7913688" y="489902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56" name="Oval 113"/>
          <p:cNvSpPr>
            <a:spLocks noChangeArrowheads="1"/>
          </p:cNvSpPr>
          <p:nvPr/>
        </p:nvSpPr>
        <p:spPr bwMode="auto">
          <a:xfrm>
            <a:off x="7470775" y="465772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57" name="Line 114"/>
          <p:cNvSpPr>
            <a:spLocks noChangeShapeType="1"/>
          </p:cNvSpPr>
          <p:nvPr/>
        </p:nvSpPr>
        <p:spPr bwMode="auto">
          <a:xfrm>
            <a:off x="2932113" y="4657725"/>
            <a:ext cx="141287" cy="398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958" name="Oval 115"/>
          <p:cNvSpPr>
            <a:spLocks noChangeArrowheads="1"/>
          </p:cNvSpPr>
          <p:nvPr/>
        </p:nvSpPr>
        <p:spPr bwMode="auto">
          <a:xfrm>
            <a:off x="3028950" y="495458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959" name="Oval 116"/>
          <p:cNvSpPr>
            <a:spLocks noChangeArrowheads="1"/>
          </p:cNvSpPr>
          <p:nvPr/>
        </p:nvSpPr>
        <p:spPr bwMode="auto">
          <a:xfrm>
            <a:off x="2830513" y="458787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E21C2A1C-A934-498B-887D-BB6B15A8A284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 smtClean="0"/>
              <a:t>n</a:t>
            </a:r>
            <a:r>
              <a:rPr lang="en-US" altLang="en-US" smtClean="0"/>
              <a:t>-cubes (hypercubes)</a:t>
            </a:r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For any </a:t>
            </a:r>
            <a:r>
              <a:rPr lang="en-US" i="1" smtClean="0">
                <a:solidFill>
                  <a:srgbClr val="FF0000"/>
                </a:solidFill>
              </a:rPr>
              <a:t>n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</a:t>
            </a:r>
            <a:r>
              <a:rPr lang="en-US" b="1" smtClean="0">
                <a:solidFill>
                  <a:srgbClr val="FF0000"/>
                </a:solidFill>
                <a:sym typeface="Symbol" pitchFamily="18" charset="2"/>
              </a:rPr>
              <a:t>N</a:t>
            </a:r>
            <a:r>
              <a:rPr lang="en-US" smtClean="0"/>
              <a:t>, the hypercube Q</a:t>
            </a:r>
            <a:r>
              <a:rPr lang="en-US" i="1" baseline="-25000" smtClean="0"/>
              <a:t>n</a:t>
            </a:r>
            <a:r>
              <a:rPr lang="en-US" smtClean="0"/>
              <a:t> is a simple graph consisting of two copies of Q</a:t>
            </a:r>
            <a:r>
              <a:rPr lang="en-US" i="1" baseline="-25000" smtClean="0"/>
              <a:t>n</a:t>
            </a:r>
            <a:r>
              <a:rPr lang="en-US" baseline="-25000" smtClean="0"/>
              <a:t>-1</a:t>
            </a:r>
            <a:r>
              <a:rPr lang="en-US" smtClean="0"/>
              <a:t> connected together at corresponding nodes.  Q</a:t>
            </a:r>
            <a:r>
              <a:rPr lang="en-US" baseline="-25000" smtClean="0"/>
              <a:t>0</a:t>
            </a:r>
            <a:r>
              <a:rPr lang="en-US" smtClean="0"/>
              <a:t> has 1 node.</a:t>
            </a:r>
          </a:p>
        </p:txBody>
      </p:sp>
      <p:sp>
        <p:nvSpPr>
          <p:cNvPr id="36871" name="Oval 4"/>
          <p:cNvSpPr>
            <a:spLocks noChangeArrowheads="1"/>
          </p:cNvSpPr>
          <p:nvPr/>
        </p:nvSpPr>
        <p:spPr bwMode="auto">
          <a:xfrm>
            <a:off x="1320800" y="440213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72" name="Oval 5"/>
          <p:cNvSpPr>
            <a:spLocks noChangeArrowheads="1"/>
          </p:cNvSpPr>
          <p:nvPr/>
        </p:nvSpPr>
        <p:spPr bwMode="auto">
          <a:xfrm>
            <a:off x="1716088" y="42211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73" name="Oval 6"/>
          <p:cNvSpPr>
            <a:spLocks noChangeArrowheads="1"/>
          </p:cNvSpPr>
          <p:nvPr/>
        </p:nvSpPr>
        <p:spPr bwMode="auto">
          <a:xfrm>
            <a:off x="1727200" y="469423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74" name="Oval 7"/>
          <p:cNvSpPr>
            <a:spLocks noChangeArrowheads="1"/>
          </p:cNvSpPr>
          <p:nvPr/>
        </p:nvSpPr>
        <p:spPr bwMode="auto">
          <a:xfrm>
            <a:off x="2201863" y="42291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75" name="Oval 8"/>
          <p:cNvSpPr>
            <a:spLocks noChangeArrowheads="1"/>
          </p:cNvSpPr>
          <p:nvPr/>
        </p:nvSpPr>
        <p:spPr bwMode="auto">
          <a:xfrm>
            <a:off x="2198688" y="47037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76" name="Oval 9"/>
          <p:cNvSpPr>
            <a:spLocks noChangeArrowheads="1"/>
          </p:cNvSpPr>
          <p:nvPr/>
        </p:nvSpPr>
        <p:spPr bwMode="auto">
          <a:xfrm>
            <a:off x="2647950" y="423703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77" name="Oval 10"/>
          <p:cNvSpPr>
            <a:spLocks noChangeArrowheads="1"/>
          </p:cNvSpPr>
          <p:nvPr/>
        </p:nvSpPr>
        <p:spPr bwMode="auto">
          <a:xfrm>
            <a:off x="2659063" y="468471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78" name="Oval 11"/>
          <p:cNvSpPr>
            <a:spLocks noChangeArrowheads="1"/>
          </p:cNvSpPr>
          <p:nvPr/>
        </p:nvSpPr>
        <p:spPr bwMode="auto">
          <a:xfrm>
            <a:off x="3184525" y="41957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79" name="Oval 12"/>
          <p:cNvSpPr>
            <a:spLocks noChangeArrowheads="1"/>
          </p:cNvSpPr>
          <p:nvPr/>
        </p:nvSpPr>
        <p:spPr bwMode="auto">
          <a:xfrm>
            <a:off x="3206750" y="469423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80" name="Oval 13"/>
          <p:cNvSpPr>
            <a:spLocks noChangeArrowheads="1"/>
          </p:cNvSpPr>
          <p:nvPr/>
        </p:nvSpPr>
        <p:spPr bwMode="auto">
          <a:xfrm>
            <a:off x="3656013" y="42164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81" name="Oval 14"/>
          <p:cNvSpPr>
            <a:spLocks noChangeArrowheads="1"/>
          </p:cNvSpPr>
          <p:nvPr/>
        </p:nvSpPr>
        <p:spPr bwMode="auto">
          <a:xfrm>
            <a:off x="3656013" y="47037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82" name="Oval 15"/>
          <p:cNvSpPr>
            <a:spLocks noChangeArrowheads="1"/>
          </p:cNvSpPr>
          <p:nvPr/>
        </p:nvSpPr>
        <p:spPr bwMode="auto">
          <a:xfrm>
            <a:off x="3459163" y="437991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83" name="Oval 16"/>
          <p:cNvSpPr>
            <a:spLocks noChangeArrowheads="1"/>
          </p:cNvSpPr>
          <p:nvPr/>
        </p:nvSpPr>
        <p:spPr bwMode="auto">
          <a:xfrm>
            <a:off x="3946525" y="436403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84" name="Oval 17"/>
          <p:cNvSpPr>
            <a:spLocks noChangeArrowheads="1"/>
          </p:cNvSpPr>
          <p:nvPr/>
        </p:nvSpPr>
        <p:spPr bwMode="auto">
          <a:xfrm>
            <a:off x="3494088" y="488950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85" name="Oval 18"/>
          <p:cNvSpPr>
            <a:spLocks noChangeArrowheads="1"/>
          </p:cNvSpPr>
          <p:nvPr/>
        </p:nvSpPr>
        <p:spPr bwMode="auto">
          <a:xfrm>
            <a:off x="3929063" y="484981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86" name="Oval 19"/>
          <p:cNvSpPr>
            <a:spLocks noChangeArrowheads="1"/>
          </p:cNvSpPr>
          <p:nvPr/>
        </p:nvSpPr>
        <p:spPr bwMode="auto">
          <a:xfrm>
            <a:off x="4341813" y="410368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87" name="Oval 20"/>
          <p:cNvSpPr>
            <a:spLocks noChangeArrowheads="1"/>
          </p:cNvSpPr>
          <p:nvPr/>
        </p:nvSpPr>
        <p:spPr bwMode="auto">
          <a:xfrm>
            <a:off x="4364038" y="46021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88" name="Oval 21"/>
          <p:cNvSpPr>
            <a:spLocks noChangeArrowheads="1"/>
          </p:cNvSpPr>
          <p:nvPr/>
        </p:nvSpPr>
        <p:spPr bwMode="auto">
          <a:xfrm>
            <a:off x="4813300" y="412432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89" name="Oval 22"/>
          <p:cNvSpPr>
            <a:spLocks noChangeArrowheads="1"/>
          </p:cNvSpPr>
          <p:nvPr/>
        </p:nvSpPr>
        <p:spPr bwMode="auto">
          <a:xfrm>
            <a:off x="4813300" y="461168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90" name="Oval 23"/>
          <p:cNvSpPr>
            <a:spLocks noChangeArrowheads="1"/>
          </p:cNvSpPr>
          <p:nvPr/>
        </p:nvSpPr>
        <p:spPr bwMode="auto">
          <a:xfrm>
            <a:off x="4616450" y="428783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91" name="Oval 24"/>
          <p:cNvSpPr>
            <a:spLocks noChangeArrowheads="1"/>
          </p:cNvSpPr>
          <p:nvPr/>
        </p:nvSpPr>
        <p:spPr bwMode="auto">
          <a:xfrm>
            <a:off x="5103813" y="42719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92" name="Oval 25"/>
          <p:cNvSpPr>
            <a:spLocks noChangeArrowheads="1"/>
          </p:cNvSpPr>
          <p:nvPr/>
        </p:nvSpPr>
        <p:spPr bwMode="auto">
          <a:xfrm>
            <a:off x="4651375" y="479742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93" name="Oval 26"/>
          <p:cNvSpPr>
            <a:spLocks noChangeArrowheads="1"/>
          </p:cNvSpPr>
          <p:nvPr/>
        </p:nvSpPr>
        <p:spPr bwMode="auto">
          <a:xfrm>
            <a:off x="5086350" y="475773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94" name="Oval 27"/>
          <p:cNvSpPr>
            <a:spLocks noChangeArrowheads="1"/>
          </p:cNvSpPr>
          <p:nvPr/>
        </p:nvSpPr>
        <p:spPr bwMode="auto">
          <a:xfrm>
            <a:off x="5307013" y="387191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95" name="Oval 28"/>
          <p:cNvSpPr>
            <a:spLocks noChangeArrowheads="1"/>
          </p:cNvSpPr>
          <p:nvPr/>
        </p:nvSpPr>
        <p:spPr bwMode="auto">
          <a:xfrm>
            <a:off x="5329238" y="437038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96" name="Oval 29"/>
          <p:cNvSpPr>
            <a:spLocks noChangeArrowheads="1"/>
          </p:cNvSpPr>
          <p:nvPr/>
        </p:nvSpPr>
        <p:spPr bwMode="auto">
          <a:xfrm>
            <a:off x="5778500" y="389255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97" name="Oval 30"/>
          <p:cNvSpPr>
            <a:spLocks noChangeArrowheads="1"/>
          </p:cNvSpPr>
          <p:nvPr/>
        </p:nvSpPr>
        <p:spPr bwMode="auto">
          <a:xfrm>
            <a:off x="5778500" y="437991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98" name="Oval 31"/>
          <p:cNvSpPr>
            <a:spLocks noChangeArrowheads="1"/>
          </p:cNvSpPr>
          <p:nvPr/>
        </p:nvSpPr>
        <p:spPr bwMode="auto">
          <a:xfrm>
            <a:off x="5581650" y="40560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99" name="Oval 32"/>
          <p:cNvSpPr>
            <a:spLocks noChangeArrowheads="1"/>
          </p:cNvSpPr>
          <p:nvPr/>
        </p:nvSpPr>
        <p:spPr bwMode="auto">
          <a:xfrm>
            <a:off x="6069013" y="4040188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900" name="Oval 33"/>
          <p:cNvSpPr>
            <a:spLocks noChangeArrowheads="1"/>
          </p:cNvSpPr>
          <p:nvPr/>
        </p:nvSpPr>
        <p:spPr bwMode="auto">
          <a:xfrm>
            <a:off x="5616575" y="4565650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901" name="Oval 34"/>
          <p:cNvSpPr>
            <a:spLocks noChangeArrowheads="1"/>
          </p:cNvSpPr>
          <p:nvPr/>
        </p:nvSpPr>
        <p:spPr bwMode="auto">
          <a:xfrm>
            <a:off x="6051550" y="45259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902" name="Line 35"/>
          <p:cNvSpPr>
            <a:spLocks noChangeShapeType="1"/>
          </p:cNvSpPr>
          <p:nvPr/>
        </p:nvSpPr>
        <p:spPr bwMode="auto">
          <a:xfrm>
            <a:off x="1801813" y="4298950"/>
            <a:ext cx="0" cy="4762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03" name="Line 36"/>
          <p:cNvSpPr>
            <a:spLocks noChangeShapeType="1"/>
          </p:cNvSpPr>
          <p:nvPr/>
        </p:nvSpPr>
        <p:spPr bwMode="auto">
          <a:xfrm>
            <a:off x="2278063" y="4298950"/>
            <a:ext cx="0" cy="4762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04" name="Line 37"/>
          <p:cNvSpPr>
            <a:spLocks noChangeShapeType="1"/>
          </p:cNvSpPr>
          <p:nvPr/>
        </p:nvSpPr>
        <p:spPr bwMode="auto">
          <a:xfrm>
            <a:off x="2265363" y="4298950"/>
            <a:ext cx="463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05" name="Line 38"/>
          <p:cNvSpPr>
            <a:spLocks noChangeShapeType="1"/>
          </p:cNvSpPr>
          <p:nvPr/>
        </p:nvSpPr>
        <p:spPr bwMode="auto">
          <a:xfrm>
            <a:off x="2278063" y="4762500"/>
            <a:ext cx="463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06" name="Line 39"/>
          <p:cNvSpPr>
            <a:spLocks noChangeShapeType="1"/>
          </p:cNvSpPr>
          <p:nvPr/>
        </p:nvSpPr>
        <p:spPr bwMode="auto">
          <a:xfrm>
            <a:off x="2728913" y="4298950"/>
            <a:ext cx="0" cy="463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07" name="Line 40"/>
          <p:cNvSpPr>
            <a:spLocks noChangeShapeType="1"/>
          </p:cNvSpPr>
          <p:nvPr/>
        </p:nvSpPr>
        <p:spPr bwMode="auto">
          <a:xfrm>
            <a:off x="3257550" y="4273550"/>
            <a:ext cx="12700" cy="488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08" name="Line 41"/>
          <p:cNvSpPr>
            <a:spLocks noChangeShapeType="1"/>
          </p:cNvSpPr>
          <p:nvPr/>
        </p:nvSpPr>
        <p:spPr bwMode="auto">
          <a:xfrm>
            <a:off x="3243263" y="4273550"/>
            <a:ext cx="503237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09" name="Line 42"/>
          <p:cNvSpPr>
            <a:spLocks noChangeShapeType="1"/>
          </p:cNvSpPr>
          <p:nvPr/>
        </p:nvSpPr>
        <p:spPr bwMode="auto">
          <a:xfrm flipH="1">
            <a:off x="3733800" y="4286250"/>
            <a:ext cx="12700" cy="501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10" name="Line 43"/>
          <p:cNvSpPr>
            <a:spLocks noChangeShapeType="1"/>
          </p:cNvSpPr>
          <p:nvPr/>
        </p:nvSpPr>
        <p:spPr bwMode="auto">
          <a:xfrm>
            <a:off x="3295650" y="4762500"/>
            <a:ext cx="43815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11" name="Line 44"/>
          <p:cNvSpPr>
            <a:spLocks noChangeShapeType="1"/>
          </p:cNvSpPr>
          <p:nvPr/>
        </p:nvSpPr>
        <p:spPr bwMode="auto">
          <a:xfrm>
            <a:off x="3527425" y="4440238"/>
            <a:ext cx="50165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12" name="Line 45"/>
          <p:cNvSpPr>
            <a:spLocks noChangeShapeType="1"/>
          </p:cNvSpPr>
          <p:nvPr/>
        </p:nvSpPr>
        <p:spPr bwMode="auto">
          <a:xfrm>
            <a:off x="3540125" y="4452938"/>
            <a:ext cx="25400" cy="501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13" name="Line 46"/>
          <p:cNvSpPr>
            <a:spLocks noChangeShapeType="1"/>
          </p:cNvSpPr>
          <p:nvPr/>
        </p:nvSpPr>
        <p:spPr bwMode="auto">
          <a:xfrm flipV="1">
            <a:off x="3552825" y="4916488"/>
            <a:ext cx="450850" cy="52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14" name="Line 47"/>
          <p:cNvSpPr>
            <a:spLocks noChangeShapeType="1"/>
          </p:cNvSpPr>
          <p:nvPr/>
        </p:nvSpPr>
        <p:spPr bwMode="auto">
          <a:xfrm flipH="1" flipV="1">
            <a:off x="4003675" y="4440238"/>
            <a:ext cx="12700" cy="488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15" name="Line 48"/>
          <p:cNvSpPr>
            <a:spLocks noChangeShapeType="1"/>
          </p:cNvSpPr>
          <p:nvPr/>
        </p:nvSpPr>
        <p:spPr bwMode="auto">
          <a:xfrm>
            <a:off x="3270250" y="4762500"/>
            <a:ext cx="295275" cy="219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16" name="Line 49"/>
          <p:cNvSpPr>
            <a:spLocks noChangeShapeType="1"/>
          </p:cNvSpPr>
          <p:nvPr/>
        </p:nvSpPr>
        <p:spPr bwMode="auto">
          <a:xfrm>
            <a:off x="3733800" y="4762500"/>
            <a:ext cx="282575" cy="166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17" name="Line 50"/>
          <p:cNvSpPr>
            <a:spLocks noChangeShapeType="1"/>
          </p:cNvSpPr>
          <p:nvPr/>
        </p:nvSpPr>
        <p:spPr bwMode="auto">
          <a:xfrm>
            <a:off x="3243263" y="4248150"/>
            <a:ext cx="284162" cy="204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18" name="Line 51"/>
          <p:cNvSpPr>
            <a:spLocks noChangeShapeType="1"/>
          </p:cNvSpPr>
          <p:nvPr/>
        </p:nvSpPr>
        <p:spPr bwMode="auto">
          <a:xfrm>
            <a:off x="3733800" y="4286250"/>
            <a:ext cx="307975" cy="141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19" name="Line 52"/>
          <p:cNvSpPr>
            <a:spLocks noChangeShapeType="1"/>
          </p:cNvSpPr>
          <p:nvPr/>
        </p:nvSpPr>
        <p:spPr bwMode="auto">
          <a:xfrm flipH="1" flipV="1">
            <a:off x="4414838" y="4183063"/>
            <a:ext cx="26987" cy="4762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20" name="Line 53"/>
          <p:cNvSpPr>
            <a:spLocks noChangeShapeType="1"/>
          </p:cNvSpPr>
          <p:nvPr/>
        </p:nvSpPr>
        <p:spPr bwMode="auto">
          <a:xfrm>
            <a:off x="4402138" y="4183063"/>
            <a:ext cx="50165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21" name="Line 54"/>
          <p:cNvSpPr>
            <a:spLocks noChangeShapeType="1"/>
          </p:cNvSpPr>
          <p:nvPr/>
        </p:nvSpPr>
        <p:spPr bwMode="auto">
          <a:xfrm>
            <a:off x="4918075" y="4195763"/>
            <a:ext cx="269875" cy="153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22" name="Line 55"/>
          <p:cNvSpPr>
            <a:spLocks noChangeShapeType="1"/>
          </p:cNvSpPr>
          <p:nvPr/>
        </p:nvSpPr>
        <p:spPr bwMode="auto">
          <a:xfrm flipH="1">
            <a:off x="5162550" y="4349750"/>
            <a:ext cx="12700" cy="4762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23" name="Line 56"/>
          <p:cNvSpPr>
            <a:spLocks noChangeShapeType="1"/>
          </p:cNvSpPr>
          <p:nvPr/>
        </p:nvSpPr>
        <p:spPr bwMode="auto">
          <a:xfrm>
            <a:off x="4427538" y="4672013"/>
            <a:ext cx="309562" cy="219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24" name="Line 57"/>
          <p:cNvSpPr>
            <a:spLocks noChangeShapeType="1"/>
          </p:cNvSpPr>
          <p:nvPr/>
        </p:nvSpPr>
        <p:spPr bwMode="auto">
          <a:xfrm flipV="1">
            <a:off x="4711700" y="4838700"/>
            <a:ext cx="450850" cy="39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25" name="Line 58"/>
          <p:cNvSpPr>
            <a:spLocks noChangeShapeType="1"/>
          </p:cNvSpPr>
          <p:nvPr/>
        </p:nvSpPr>
        <p:spPr bwMode="auto">
          <a:xfrm>
            <a:off x="4686300" y="4349750"/>
            <a:ext cx="25400" cy="515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26" name="Line 59"/>
          <p:cNvSpPr>
            <a:spLocks noChangeShapeType="1"/>
          </p:cNvSpPr>
          <p:nvPr/>
        </p:nvSpPr>
        <p:spPr bwMode="auto">
          <a:xfrm flipH="1" flipV="1">
            <a:off x="4414838" y="4170363"/>
            <a:ext cx="284162" cy="179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27" name="Line 60"/>
          <p:cNvSpPr>
            <a:spLocks noChangeShapeType="1"/>
          </p:cNvSpPr>
          <p:nvPr/>
        </p:nvSpPr>
        <p:spPr bwMode="auto">
          <a:xfrm>
            <a:off x="4427538" y="4672013"/>
            <a:ext cx="47625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28" name="Line 61"/>
          <p:cNvSpPr>
            <a:spLocks noChangeShapeType="1"/>
          </p:cNvSpPr>
          <p:nvPr/>
        </p:nvSpPr>
        <p:spPr bwMode="auto">
          <a:xfrm>
            <a:off x="4878388" y="4183063"/>
            <a:ext cx="12700" cy="488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29" name="Line 62"/>
          <p:cNvSpPr>
            <a:spLocks noChangeShapeType="1"/>
          </p:cNvSpPr>
          <p:nvPr/>
        </p:nvSpPr>
        <p:spPr bwMode="auto">
          <a:xfrm>
            <a:off x="4878388" y="4684713"/>
            <a:ext cx="296862" cy="153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30" name="Line 63"/>
          <p:cNvSpPr>
            <a:spLocks noChangeShapeType="1"/>
          </p:cNvSpPr>
          <p:nvPr/>
        </p:nvSpPr>
        <p:spPr bwMode="auto">
          <a:xfrm flipV="1">
            <a:off x="4673600" y="4337050"/>
            <a:ext cx="51435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31" name="Line 64"/>
          <p:cNvSpPr>
            <a:spLocks noChangeShapeType="1"/>
          </p:cNvSpPr>
          <p:nvPr/>
        </p:nvSpPr>
        <p:spPr bwMode="auto">
          <a:xfrm flipH="1" flipV="1">
            <a:off x="5381625" y="3938588"/>
            <a:ext cx="25400" cy="501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32" name="Line 65"/>
          <p:cNvSpPr>
            <a:spLocks noChangeShapeType="1"/>
          </p:cNvSpPr>
          <p:nvPr/>
        </p:nvSpPr>
        <p:spPr bwMode="auto">
          <a:xfrm>
            <a:off x="5367338" y="3938588"/>
            <a:ext cx="490537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33" name="Line 66"/>
          <p:cNvSpPr>
            <a:spLocks noChangeShapeType="1"/>
          </p:cNvSpPr>
          <p:nvPr/>
        </p:nvSpPr>
        <p:spPr bwMode="auto">
          <a:xfrm>
            <a:off x="5381625" y="3938588"/>
            <a:ext cx="269875" cy="193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34" name="Line 67"/>
          <p:cNvSpPr>
            <a:spLocks noChangeShapeType="1"/>
          </p:cNvSpPr>
          <p:nvPr/>
        </p:nvSpPr>
        <p:spPr bwMode="auto">
          <a:xfrm>
            <a:off x="5857875" y="3938588"/>
            <a:ext cx="282575" cy="179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35" name="Line 68"/>
          <p:cNvSpPr>
            <a:spLocks noChangeShapeType="1"/>
          </p:cNvSpPr>
          <p:nvPr/>
        </p:nvSpPr>
        <p:spPr bwMode="auto">
          <a:xfrm flipV="1">
            <a:off x="5651500" y="4132263"/>
            <a:ext cx="46355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36" name="Line 69"/>
          <p:cNvSpPr>
            <a:spLocks noChangeShapeType="1"/>
          </p:cNvSpPr>
          <p:nvPr/>
        </p:nvSpPr>
        <p:spPr bwMode="auto">
          <a:xfrm>
            <a:off x="5843588" y="3938588"/>
            <a:ext cx="14287" cy="514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37" name="Line 70"/>
          <p:cNvSpPr>
            <a:spLocks noChangeShapeType="1"/>
          </p:cNvSpPr>
          <p:nvPr/>
        </p:nvSpPr>
        <p:spPr bwMode="auto">
          <a:xfrm>
            <a:off x="5394325" y="4440238"/>
            <a:ext cx="449263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38" name="Line 71"/>
          <p:cNvSpPr>
            <a:spLocks noChangeShapeType="1"/>
          </p:cNvSpPr>
          <p:nvPr/>
        </p:nvSpPr>
        <p:spPr bwMode="auto">
          <a:xfrm flipV="1">
            <a:off x="6127750" y="4117975"/>
            <a:ext cx="12700" cy="4762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39" name="Line 72"/>
          <p:cNvSpPr>
            <a:spLocks noChangeShapeType="1"/>
          </p:cNvSpPr>
          <p:nvPr/>
        </p:nvSpPr>
        <p:spPr bwMode="auto">
          <a:xfrm flipH="1" flipV="1">
            <a:off x="5843588" y="4440238"/>
            <a:ext cx="284162" cy="168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40" name="Line 73"/>
          <p:cNvSpPr>
            <a:spLocks noChangeShapeType="1"/>
          </p:cNvSpPr>
          <p:nvPr/>
        </p:nvSpPr>
        <p:spPr bwMode="auto">
          <a:xfrm flipH="1" flipV="1">
            <a:off x="5381625" y="4440238"/>
            <a:ext cx="295275" cy="206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41" name="Line 74"/>
          <p:cNvSpPr>
            <a:spLocks noChangeShapeType="1"/>
          </p:cNvSpPr>
          <p:nvPr/>
        </p:nvSpPr>
        <p:spPr bwMode="auto">
          <a:xfrm flipV="1">
            <a:off x="5689600" y="4608513"/>
            <a:ext cx="438150" cy="38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42" name="Line 75"/>
          <p:cNvSpPr>
            <a:spLocks noChangeShapeType="1"/>
          </p:cNvSpPr>
          <p:nvPr/>
        </p:nvSpPr>
        <p:spPr bwMode="auto">
          <a:xfrm>
            <a:off x="5651500" y="4132263"/>
            <a:ext cx="38100" cy="514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43" name="Line 76"/>
          <p:cNvSpPr>
            <a:spLocks noChangeShapeType="1"/>
          </p:cNvSpPr>
          <p:nvPr/>
        </p:nvSpPr>
        <p:spPr bwMode="auto">
          <a:xfrm flipV="1">
            <a:off x="4389438" y="3913188"/>
            <a:ext cx="992187" cy="244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44" name="Line 77"/>
          <p:cNvSpPr>
            <a:spLocks noChangeShapeType="1"/>
          </p:cNvSpPr>
          <p:nvPr/>
        </p:nvSpPr>
        <p:spPr bwMode="auto">
          <a:xfrm flipV="1">
            <a:off x="4891088" y="3951288"/>
            <a:ext cx="979487" cy="244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45" name="Line 78"/>
          <p:cNvSpPr>
            <a:spLocks noChangeShapeType="1"/>
          </p:cNvSpPr>
          <p:nvPr/>
        </p:nvSpPr>
        <p:spPr bwMode="auto">
          <a:xfrm flipV="1">
            <a:off x="4686300" y="4117975"/>
            <a:ext cx="990600" cy="231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46" name="Line 79"/>
          <p:cNvSpPr>
            <a:spLocks noChangeShapeType="1"/>
          </p:cNvSpPr>
          <p:nvPr/>
        </p:nvSpPr>
        <p:spPr bwMode="auto">
          <a:xfrm flipV="1">
            <a:off x="5162550" y="4117975"/>
            <a:ext cx="977900" cy="231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47" name="Line 80"/>
          <p:cNvSpPr>
            <a:spLocks noChangeShapeType="1"/>
          </p:cNvSpPr>
          <p:nvPr/>
        </p:nvSpPr>
        <p:spPr bwMode="auto">
          <a:xfrm flipV="1">
            <a:off x="4427538" y="4440238"/>
            <a:ext cx="966787" cy="231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48" name="Line 81"/>
          <p:cNvSpPr>
            <a:spLocks noChangeShapeType="1"/>
          </p:cNvSpPr>
          <p:nvPr/>
        </p:nvSpPr>
        <p:spPr bwMode="auto">
          <a:xfrm flipV="1">
            <a:off x="4891088" y="4452938"/>
            <a:ext cx="966787" cy="219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49" name="Line 82"/>
          <p:cNvSpPr>
            <a:spLocks noChangeShapeType="1"/>
          </p:cNvSpPr>
          <p:nvPr/>
        </p:nvSpPr>
        <p:spPr bwMode="auto">
          <a:xfrm flipV="1">
            <a:off x="4699000" y="4633913"/>
            <a:ext cx="977900" cy="244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50" name="Line 83"/>
          <p:cNvSpPr>
            <a:spLocks noChangeShapeType="1"/>
          </p:cNvSpPr>
          <p:nvPr/>
        </p:nvSpPr>
        <p:spPr bwMode="auto">
          <a:xfrm flipV="1">
            <a:off x="5162550" y="4608513"/>
            <a:ext cx="977900" cy="2301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951" name="Text Box 84"/>
          <p:cNvSpPr txBox="1">
            <a:spLocks noChangeArrowheads="1"/>
          </p:cNvSpPr>
          <p:nvPr/>
        </p:nvSpPr>
        <p:spPr bwMode="auto">
          <a:xfrm>
            <a:off x="1125538" y="4494213"/>
            <a:ext cx="506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Q</a:t>
            </a:r>
            <a:r>
              <a:rPr lang="en-US" altLang="en-US" sz="2400" baseline="-25000"/>
              <a:t>0</a:t>
            </a:r>
            <a:endParaRPr lang="en-US" altLang="en-US" sz="2400" i="1"/>
          </a:p>
        </p:txBody>
      </p:sp>
      <p:sp>
        <p:nvSpPr>
          <p:cNvPr id="36952" name="Text Box 85"/>
          <p:cNvSpPr txBox="1">
            <a:spLocks noChangeArrowheads="1"/>
          </p:cNvSpPr>
          <p:nvPr/>
        </p:nvSpPr>
        <p:spPr bwMode="auto">
          <a:xfrm>
            <a:off x="1560513" y="4787900"/>
            <a:ext cx="506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Q</a:t>
            </a:r>
            <a:r>
              <a:rPr lang="en-US" altLang="en-US" sz="2400" baseline="-25000"/>
              <a:t>1</a:t>
            </a:r>
            <a:endParaRPr lang="en-US" altLang="en-US" sz="2400" i="1"/>
          </a:p>
        </p:txBody>
      </p:sp>
      <p:sp>
        <p:nvSpPr>
          <p:cNvPr id="36953" name="Text Box 86"/>
          <p:cNvSpPr txBox="1">
            <a:spLocks noChangeArrowheads="1"/>
          </p:cNvSpPr>
          <p:nvPr/>
        </p:nvSpPr>
        <p:spPr bwMode="auto">
          <a:xfrm>
            <a:off x="2254250" y="4811713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Q</a:t>
            </a:r>
            <a:r>
              <a:rPr lang="en-US" altLang="en-US" sz="2400" baseline="-25000"/>
              <a:t>2</a:t>
            </a:r>
            <a:endParaRPr lang="en-US" altLang="en-US" sz="2400" i="1"/>
          </a:p>
        </p:txBody>
      </p:sp>
      <p:sp>
        <p:nvSpPr>
          <p:cNvPr id="36954" name="Text Box 87"/>
          <p:cNvSpPr txBox="1">
            <a:spLocks noChangeArrowheads="1"/>
          </p:cNvSpPr>
          <p:nvPr/>
        </p:nvSpPr>
        <p:spPr bwMode="auto">
          <a:xfrm>
            <a:off x="3386138" y="4976813"/>
            <a:ext cx="506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Q</a:t>
            </a:r>
            <a:r>
              <a:rPr lang="en-US" altLang="en-US" sz="2400" baseline="-25000"/>
              <a:t>3</a:t>
            </a:r>
            <a:endParaRPr lang="en-US" altLang="en-US" sz="2400" i="1"/>
          </a:p>
        </p:txBody>
      </p:sp>
      <p:sp>
        <p:nvSpPr>
          <p:cNvPr id="36955" name="Text Box 88"/>
          <p:cNvSpPr txBox="1">
            <a:spLocks noChangeArrowheads="1"/>
          </p:cNvSpPr>
          <p:nvPr/>
        </p:nvSpPr>
        <p:spPr bwMode="auto">
          <a:xfrm>
            <a:off x="5197475" y="4808538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Q</a:t>
            </a:r>
            <a:r>
              <a:rPr lang="en-US" altLang="en-US" sz="2400" baseline="-25000"/>
              <a:t>4</a:t>
            </a:r>
            <a:endParaRPr lang="en-US" altLang="en-US" sz="2400" i="1"/>
          </a:p>
        </p:txBody>
      </p:sp>
      <p:sp>
        <p:nvSpPr>
          <p:cNvPr id="36956" name="Text Box 89"/>
          <p:cNvSpPr txBox="1">
            <a:spLocks noChangeArrowheads="1"/>
          </p:cNvSpPr>
          <p:nvPr/>
        </p:nvSpPr>
        <p:spPr bwMode="auto">
          <a:xfrm>
            <a:off x="874713" y="5472113"/>
            <a:ext cx="7281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accent2"/>
                </a:solidFill>
              </a:rPr>
              <a:t>Number of vertices: </a:t>
            </a:r>
            <a:r>
              <a:rPr lang="en-US" altLang="en-US" sz="2400">
                <a:solidFill>
                  <a:srgbClr val="FF0000"/>
                </a:solidFill>
              </a:rPr>
              <a:t>2</a:t>
            </a:r>
            <a:r>
              <a:rPr lang="en-US" altLang="en-US" sz="2400" i="1" baseline="30000">
                <a:solidFill>
                  <a:srgbClr val="FF0000"/>
                </a:solidFill>
              </a:rPr>
              <a:t>n</a:t>
            </a:r>
            <a:r>
              <a:rPr lang="en-US" altLang="en-US" sz="2400" i="1">
                <a:solidFill>
                  <a:schemeClr val="accent2"/>
                </a:solidFill>
              </a:rPr>
              <a:t>.  Number of edges:Exercise to try!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819C5B97-9C0D-43B4-B29B-A5878565F419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err="1" smtClean="0"/>
              <a:t>Def’n</a:t>
            </a:r>
            <a:r>
              <a:rPr lang="en-US" b="1" dirty="0" smtClean="0"/>
              <a:t>.:</a:t>
            </a:r>
            <a:r>
              <a:rPr lang="en-US" dirty="0" smtClean="0"/>
              <a:t> A graph </a:t>
            </a:r>
            <a:r>
              <a:rPr lang="en-US" i="1" dirty="0" smtClean="0">
                <a:solidFill>
                  <a:srgbClr val="FF0000"/>
                </a:solidFill>
              </a:rPr>
              <a:t>G</a:t>
            </a:r>
            <a:r>
              <a:rPr lang="en-US" dirty="0" smtClean="0">
                <a:solidFill>
                  <a:srgbClr val="FF0000"/>
                </a:solidFill>
              </a:rPr>
              <a:t>=(</a:t>
            </a:r>
            <a:r>
              <a:rPr lang="en-US" i="1" dirty="0" smtClean="0">
                <a:solidFill>
                  <a:srgbClr val="FF0000"/>
                </a:solidFill>
              </a:rPr>
              <a:t>V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en-US" i="1" dirty="0" smtClean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 is </a:t>
            </a:r>
            <a:r>
              <a:rPr lang="en-US" i="1" dirty="0" smtClean="0"/>
              <a:t>bipartite</a:t>
            </a:r>
            <a:r>
              <a:rPr lang="en-US" dirty="0" smtClean="0"/>
              <a:t> (two-part)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V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i="1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  <a:cs typeface="Times New Roman" pitchFamily="18" charset="0"/>
                <a:sym typeface="Symbol" pitchFamily="18" charset="2"/>
              </a:rPr>
              <a:t>  </a:t>
            </a:r>
            <a:r>
              <a:rPr lang="en-US" i="1" dirty="0" smtClean="0">
                <a:solidFill>
                  <a:srgbClr val="FF0000"/>
                </a:solidFill>
                <a:cs typeface="Times New Roman" pitchFamily="18" charset="0"/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  <a:cs typeface="Times New Roman" pitchFamily="18" charset="0"/>
              </a:rPr>
              <a:t>2</a:t>
            </a:r>
            <a:r>
              <a:rPr lang="en-US" dirty="0" smtClean="0">
                <a:cs typeface="Times New Roman" pitchFamily="18" charset="0"/>
              </a:rPr>
              <a:t> where </a:t>
            </a:r>
            <a:r>
              <a:rPr lang="en-US" i="1" dirty="0" smtClean="0">
                <a:solidFill>
                  <a:srgbClr val="FF0000"/>
                </a:solidFill>
                <a:cs typeface="Times New Roman" pitchFamily="18" charset="0"/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  <a:cs typeface="Times New Roman" pitchFamily="18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 ∩ </a:t>
            </a:r>
            <a:r>
              <a:rPr lang="en-US" i="1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=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  <a:cs typeface="Times New Roman" pitchFamily="18" charset="0"/>
                <a:sym typeface="Symbol" pitchFamily="18" charset="2"/>
              </a:rPr>
              <a:t>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 and </a:t>
            </a:r>
            <a:br>
              <a:rPr lang="en-US" dirty="0" smtClean="0">
                <a:cs typeface="Times New Roman" pitchFamily="18" charset="0"/>
                <a:sym typeface="Symbol" pitchFamily="18" charset="2"/>
              </a:rPr>
            </a:br>
            <a:r>
              <a:rPr lang="en-US" dirty="0" smtClean="0">
                <a:solidFill>
                  <a:srgbClr val="FF0000"/>
                </a:solidFill>
                <a:latin typeface="Symbol" pitchFamily="18" charset="2"/>
                <a:cs typeface="Times New Roman" pitchFamily="18" charset="0"/>
                <a:sym typeface="Symbol" pitchFamily="18" charset="2"/>
              </a:rPr>
              <a:t></a:t>
            </a:r>
            <a:r>
              <a:rPr lang="en-US" i="1" dirty="0" err="1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e</a:t>
            </a:r>
            <a:r>
              <a:rPr lang="en-US" dirty="0" err="1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</a:t>
            </a:r>
            <a:r>
              <a:rPr lang="en-US" i="1" dirty="0" err="1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E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: </a:t>
            </a:r>
            <a:r>
              <a:rPr lang="en-US" i="1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1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</a:t>
            </a:r>
            <a:r>
              <a:rPr lang="en-US" i="1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1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,</a:t>
            </a:r>
            <a:r>
              <a:rPr lang="en-US" i="1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</a:t>
            </a:r>
            <a:r>
              <a:rPr lang="en-US" i="1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: </a:t>
            </a:r>
            <a:r>
              <a:rPr lang="en-US" i="1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e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={</a:t>
            </a:r>
            <a:r>
              <a:rPr lang="en-US" i="1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1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,</a:t>
            </a:r>
            <a:r>
              <a:rPr lang="en-US" i="1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}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.</a:t>
            </a:r>
          </a:p>
          <a:p>
            <a:pPr>
              <a:defRPr/>
            </a:pPr>
            <a:r>
              <a:rPr lang="en-US" b="1" dirty="0" smtClean="0">
                <a:cs typeface="Times New Roman" pitchFamily="18" charset="0"/>
                <a:sym typeface="Symbol" pitchFamily="18" charset="2"/>
              </a:rPr>
              <a:t>In English: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 The graph can</a:t>
            </a:r>
            <a:br>
              <a:rPr lang="en-US" dirty="0" smtClean="0">
                <a:cs typeface="Times New Roman" pitchFamily="18" charset="0"/>
                <a:sym typeface="Symbol" pitchFamily="18" charset="2"/>
              </a:rPr>
            </a:br>
            <a:r>
              <a:rPr lang="en-US" dirty="0" smtClean="0">
                <a:cs typeface="Times New Roman" pitchFamily="18" charset="0"/>
                <a:sym typeface="Symbol" pitchFamily="18" charset="2"/>
              </a:rPr>
              <a:t>be divided into two parts</a:t>
            </a:r>
            <a:br>
              <a:rPr lang="en-US" dirty="0" smtClean="0">
                <a:cs typeface="Times New Roman" pitchFamily="18" charset="0"/>
                <a:sym typeface="Symbol" pitchFamily="18" charset="2"/>
              </a:rPr>
            </a:br>
            <a:r>
              <a:rPr lang="en-US" dirty="0" smtClean="0">
                <a:cs typeface="Times New Roman" pitchFamily="18" charset="0"/>
                <a:sym typeface="Symbol" pitchFamily="18" charset="2"/>
              </a:rPr>
              <a:t>in such a way that all edges </a:t>
            </a:r>
            <a:br>
              <a:rPr lang="en-US" dirty="0" smtClean="0">
                <a:cs typeface="Times New Roman" pitchFamily="18" charset="0"/>
                <a:sym typeface="Symbol" pitchFamily="18" charset="2"/>
              </a:rPr>
            </a:br>
            <a:r>
              <a:rPr lang="en-US" dirty="0" smtClean="0">
                <a:cs typeface="Times New Roman" pitchFamily="18" charset="0"/>
                <a:sym typeface="Symbol" pitchFamily="18" charset="2"/>
              </a:rPr>
              <a:t>go between the two parts.</a:t>
            </a:r>
          </a:p>
        </p:txBody>
      </p:sp>
      <p:sp>
        <p:nvSpPr>
          <p:cNvPr id="37894" name="Oval 23"/>
          <p:cNvSpPr>
            <a:spLocks noChangeArrowheads="1"/>
          </p:cNvSpPr>
          <p:nvPr/>
        </p:nvSpPr>
        <p:spPr bwMode="auto">
          <a:xfrm>
            <a:off x="7239000" y="3581400"/>
            <a:ext cx="609600" cy="1905000"/>
          </a:xfrm>
          <a:prstGeom prst="ellipse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895" name="Oval 22"/>
          <p:cNvSpPr>
            <a:spLocks noChangeArrowheads="1"/>
          </p:cNvSpPr>
          <p:nvPr/>
        </p:nvSpPr>
        <p:spPr bwMode="auto">
          <a:xfrm>
            <a:off x="6324600" y="3581400"/>
            <a:ext cx="609600" cy="19050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8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Bipartite Graphs</a:t>
            </a:r>
          </a:p>
        </p:txBody>
      </p:sp>
      <p:sp>
        <p:nvSpPr>
          <p:cNvPr id="37897" name="Oval 4"/>
          <p:cNvSpPr>
            <a:spLocks noChangeArrowheads="1"/>
          </p:cNvSpPr>
          <p:nvPr/>
        </p:nvSpPr>
        <p:spPr bwMode="auto">
          <a:xfrm>
            <a:off x="6553200" y="3810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898" name="Oval 5"/>
          <p:cNvSpPr>
            <a:spLocks noChangeArrowheads="1"/>
          </p:cNvSpPr>
          <p:nvPr/>
        </p:nvSpPr>
        <p:spPr bwMode="auto">
          <a:xfrm>
            <a:off x="65532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899" name="Oval 6"/>
          <p:cNvSpPr>
            <a:spLocks noChangeArrowheads="1"/>
          </p:cNvSpPr>
          <p:nvPr/>
        </p:nvSpPr>
        <p:spPr bwMode="auto">
          <a:xfrm>
            <a:off x="6553200" y="4419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00" name="Oval 7"/>
          <p:cNvSpPr>
            <a:spLocks noChangeArrowheads="1"/>
          </p:cNvSpPr>
          <p:nvPr/>
        </p:nvSpPr>
        <p:spPr bwMode="auto">
          <a:xfrm>
            <a:off x="6553200" y="4724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01" name="Oval 8"/>
          <p:cNvSpPr>
            <a:spLocks noChangeArrowheads="1"/>
          </p:cNvSpPr>
          <p:nvPr/>
        </p:nvSpPr>
        <p:spPr bwMode="auto">
          <a:xfrm>
            <a:off x="6553200" y="5029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02" name="Oval 11"/>
          <p:cNvSpPr>
            <a:spLocks noChangeArrowheads="1"/>
          </p:cNvSpPr>
          <p:nvPr/>
        </p:nvSpPr>
        <p:spPr bwMode="auto">
          <a:xfrm>
            <a:off x="7467600" y="3810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03" name="Oval 12"/>
          <p:cNvSpPr>
            <a:spLocks noChangeArrowheads="1"/>
          </p:cNvSpPr>
          <p:nvPr/>
        </p:nvSpPr>
        <p:spPr bwMode="auto">
          <a:xfrm>
            <a:off x="74676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04" name="Oval 13"/>
          <p:cNvSpPr>
            <a:spLocks noChangeArrowheads="1"/>
          </p:cNvSpPr>
          <p:nvPr/>
        </p:nvSpPr>
        <p:spPr bwMode="auto">
          <a:xfrm>
            <a:off x="7467600" y="4419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05" name="Oval 14"/>
          <p:cNvSpPr>
            <a:spLocks noChangeArrowheads="1"/>
          </p:cNvSpPr>
          <p:nvPr/>
        </p:nvSpPr>
        <p:spPr bwMode="auto">
          <a:xfrm>
            <a:off x="7467600" y="4724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06" name="Oval 15"/>
          <p:cNvSpPr>
            <a:spLocks noChangeArrowheads="1"/>
          </p:cNvSpPr>
          <p:nvPr/>
        </p:nvSpPr>
        <p:spPr bwMode="auto">
          <a:xfrm>
            <a:off x="7467600" y="5029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07" name="Line 16"/>
          <p:cNvSpPr>
            <a:spLocks noChangeShapeType="1"/>
          </p:cNvSpPr>
          <p:nvPr/>
        </p:nvSpPr>
        <p:spPr bwMode="auto">
          <a:xfrm>
            <a:off x="6705600" y="3886200"/>
            <a:ext cx="762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8" name="Line 17"/>
          <p:cNvSpPr>
            <a:spLocks noChangeShapeType="1"/>
          </p:cNvSpPr>
          <p:nvPr/>
        </p:nvSpPr>
        <p:spPr bwMode="auto">
          <a:xfrm>
            <a:off x="6705600" y="4191000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9" name="Line 18"/>
          <p:cNvSpPr>
            <a:spLocks noChangeShapeType="1"/>
          </p:cNvSpPr>
          <p:nvPr/>
        </p:nvSpPr>
        <p:spPr bwMode="auto">
          <a:xfrm flipV="1">
            <a:off x="6705600" y="4495800"/>
            <a:ext cx="7620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0" name="Line 19"/>
          <p:cNvSpPr>
            <a:spLocks noChangeShapeType="1"/>
          </p:cNvSpPr>
          <p:nvPr/>
        </p:nvSpPr>
        <p:spPr bwMode="auto">
          <a:xfrm>
            <a:off x="6705600" y="4495800"/>
            <a:ext cx="7620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1" name="Line 20"/>
          <p:cNvSpPr>
            <a:spLocks noChangeShapeType="1"/>
          </p:cNvSpPr>
          <p:nvPr/>
        </p:nvSpPr>
        <p:spPr bwMode="auto">
          <a:xfrm>
            <a:off x="6705600" y="3886200"/>
            <a:ext cx="7620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2" name="Line 21"/>
          <p:cNvSpPr>
            <a:spLocks noChangeShapeType="1"/>
          </p:cNvSpPr>
          <p:nvPr/>
        </p:nvSpPr>
        <p:spPr bwMode="auto">
          <a:xfrm>
            <a:off x="6705600" y="4800600"/>
            <a:ext cx="762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3" name="Text Box 24"/>
          <p:cNvSpPr txBox="1">
            <a:spLocks noChangeArrowheads="1"/>
          </p:cNvSpPr>
          <p:nvPr/>
        </p:nvSpPr>
        <p:spPr bwMode="auto">
          <a:xfrm>
            <a:off x="6408738" y="5402263"/>
            <a:ext cx="471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/>
              <a:t>V</a:t>
            </a:r>
            <a:r>
              <a:rPr lang="en-US" altLang="en-US" sz="2400" baseline="-25000"/>
              <a:t>1</a:t>
            </a:r>
            <a:endParaRPr lang="en-US" altLang="en-US" sz="2400"/>
          </a:p>
        </p:txBody>
      </p:sp>
      <p:sp>
        <p:nvSpPr>
          <p:cNvPr id="37914" name="Text Box 25"/>
          <p:cNvSpPr txBox="1">
            <a:spLocks noChangeArrowheads="1"/>
          </p:cNvSpPr>
          <p:nvPr/>
        </p:nvSpPr>
        <p:spPr bwMode="auto">
          <a:xfrm>
            <a:off x="7353300" y="5394325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/>
              <a:t>V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37915" name="Text Box 26"/>
          <p:cNvSpPr txBox="1">
            <a:spLocks noChangeArrowheads="1"/>
          </p:cNvSpPr>
          <p:nvPr/>
        </p:nvSpPr>
        <p:spPr bwMode="auto">
          <a:xfrm>
            <a:off x="1022350" y="5715000"/>
            <a:ext cx="4616450" cy="679450"/>
          </a:xfrm>
          <a:prstGeom prst="rect">
            <a:avLst/>
          </a:prstGeom>
          <a:solidFill>
            <a:srgbClr val="FFFFCC"/>
          </a:solidFill>
          <a:ln w="381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This definition can easily be adapted for the </a:t>
            </a:r>
            <a:br>
              <a:rPr lang="en-US" altLang="en-US" sz="1800"/>
            </a:br>
            <a:r>
              <a:rPr lang="en-US" altLang="en-US" sz="1800"/>
              <a:t>case of multigraphs and directed graphs as well.</a:t>
            </a:r>
          </a:p>
        </p:txBody>
      </p:sp>
      <p:sp>
        <p:nvSpPr>
          <p:cNvPr id="37916" name="Text Box 27"/>
          <p:cNvSpPr txBox="1">
            <a:spLocks noChangeArrowheads="1"/>
          </p:cNvSpPr>
          <p:nvPr/>
        </p:nvSpPr>
        <p:spPr bwMode="auto">
          <a:xfrm>
            <a:off x="6127750" y="5940425"/>
            <a:ext cx="1949450" cy="679450"/>
          </a:xfrm>
          <a:prstGeom prst="rect">
            <a:avLst/>
          </a:prstGeom>
          <a:solidFill>
            <a:srgbClr val="FFFFCC"/>
          </a:solidFill>
          <a:ln w="381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Can represent with</a:t>
            </a:r>
            <a:br>
              <a:rPr lang="en-US" altLang="en-US" sz="1800"/>
            </a:br>
            <a:r>
              <a:rPr lang="en-US" altLang="en-US" sz="1800"/>
              <a:t>zero-one matrices.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C47FE91E-6601-4B2E-A94A-0974D6CFF893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872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b="1" smtClean="0"/>
              <a:t>Exer:</a:t>
            </a:r>
            <a:r>
              <a:rPr lang="en-US" smtClean="0"/>
              <a:t> Are these graphs bipartite?</a:t>
            </a:r>
            <a:endParaRPr lang="en-US" smtClean="0"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891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Bipartite Graphs</a:t>
            </a:r>
          </a:p>
        </p:txBody>
      </p:sp>
      <p:sp>
        <p:nvSpPr>
          <p:cNvPr id="38919" name="Oval 26"/>
          <p:cNvSpPr>
            <a:spLocks noChangeArrowheads="1"/>
          </p:cNvSpPr>
          <p:nvPr/>
        </p:nvSpPr>
        <p:spPr bwMode="auto">
          <a:xfrm>
            <a:off x="4746625" y="3271838"/>
            <a:ext cx="239713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20" name="Oval 27"/>
          <p:cNvSpPr>
            <a:spLocks noChangeArrowheads="1"/>
          </p:cNvSpPr>
          <p:nvPr/>
        </p:nvSpPr>
        <p:spPr bwMode="auto">
          <a:xfrm>
            <a:off x="4746625" y="4302125"/>
            <a:ext cx="239713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21" name="Oval 29"/>
          <p:cNvSpPr>
            <a:spLocks noChangeArrowheads="1"/>
          </p:cNvSpPr>
          <p:nvPr/>
        </p:nvSpPr>
        <p:spPr bwMode="auto">
          <a:xfrm>
            <a:off x="6189663" y="3400425"/>
            <a:ext cx="239712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22" name="Oval 31"/>
          <p:cNvSpPr>
            <a:spLocks noChangeArrowheads="1"/>
          </p:cNvSpPr>
          <p:nvPr/>
        </p:nvSpPr>
        <p:spPr bwMode="auto">
          <a:xfrm>
            <a:off x="7150100" y="3143250"/>
            <a:ext cx="241300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23" name="Oval 33"/>
          <p:cNvSpPr>
            <a:spLocks noChangeArrowheads="1"/>
          </p:cNvSpPr>
          <p:nvPr/>
        </p:nvSpPr>
        <p:spPr bwMode="auto">
          <a:xfrm>
            <a:off x="6550025" y="3786188"/>
            <a:ext cx="239713" cy="258762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24" name="Oval 34"/>
          <p:cNvSpPr>
            <a:spLocks noChangeArrowheads="1"/>
          </p:cNvSpPr>
          <p:nvPr/>
        </p:nvSpPr>
        <p:spPr bwMode="auto">
          <a:xfrm>
            <a:off x="6429375" y="4302125"/>
            <a:ext cx="239713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25" name="Oval 35"/>
          <p:cNvSpPr>
            <a:spLocks noChangeArrowheads="1"/>
          </p:cNvSpPr>
          <p:nvPr/>
        </p:nvSpPr>
        <p:spPr bwMode="auto">
          <a:xfrm>
            <a:off x="7391400" y="3657600"/>
            <a:ext cx="239713" cy="258763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26" name="Line 36"/>
          <p:cNvSpPr>
            <a:spLocks noChangeShapeType="1"/>
          </p:cNvSpPr>
          <p:nvPr/>
        </p:nvSpPr>
        <p:spPr bwMode="auto">
          <a:xfrm flipV="1">
            <a:off x="4986338" y="3271838"/>
            <a:ext cx="2163762" cy="128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27" name="Line 40"/>
          <p:cNvSpPr>
            <a:spLocks noChangeShapeType="1"/>
          </p:cNvSpPr>
          <p:nvPr/>
        </p:nvSpPr>
        <p:spPr bwMode="auto">
          <a:xfrm flipV="1">
            <a:off x="4986338" y="4419600"/>
            <a:ext cx="1490662" cy="11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28" name="Line 41"/>
          <p:cNvSpPr>
            <a:spLocks noChangeShapeType="1"/>
          </p:cNvSpPr>
          <p:nvPr/>
        </p:nvSpPr>
        <p:spPr bwMode="auto">
          <a:xfrm flipV="1">
            <a:off x="4867275" y="3529013"/>
            <a:ext cx="0" cy="773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29" name="Line 46"/>
          <p:cNvSpPr>
            <a:spLocks noChangeShapeType="1"/>
          </p:cNvSpPr>
          <p:nvPr/>
        </p:nvSpPr>
        <p:spPr bwMode="auto">
          <a:xfrm flipV="1">
            <a:off x="6429375" y="3271838"/>
            <a:ext cx="720725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30" name="Line 49"/>
          <p:cNvSpPr>
            <a:spLocks noChangeShapeType="1"/>
          </p:cNvSpPr>
          <p:nvPr/>
        </p:nvSpPr>
        <p:spPr bwMode="auto">
          <a:xfrm flipV="1">
            <a:off x="6669088" y="3886200"/>
            <a:ext cx="722312" cy="54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31" name="Line 50"/>
          <p:cNvSpPr>
            <a:spLocks noChangeShapeType="1"/>
          </p:cNvSpPr>
          <p:nvPr/>
        </p:nvSpPr>
        <p:spPr bwMode="auto">
          <a:xfrm flipV="1">
            <a:off x="6550025" y="4044950"/>
            <a:ext cx="119063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32" name="Line 51"/>
          <p:cNvSpPr>
            <a:spLocks noChangeShapeType="1"/>
          </p:cNvSpPr>
          <p:nvPr/>
        </p:nvSpPr>
        <p:spPr bwMode="auto">
          <a:xfrm flipV="1">
            <a:off x="6789738" y="3400425"/>
            <a:ext cx="481012" cy="515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33" name="Line 53"/>
          <p:cNvSpPr>
            <a:spLocks noChangeShapeType="1"/>
          </p:cNvSpPr>
          <p:nvPr/>
        </p:nvSpPr>
        <p:spPr bwMode="auto">
          <a:xfrm flipH="1" flipV="1">
            <a:off x="7270750" y="3400425"/>
            <a:ext cx="239713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34" name="Line 54"/>
          <p:cNvSpPr>
            <a:spLocks noChangeShapeType="1"/>
          </p:cNvSpPr>
          <p:nvPr/>
        </p:nvSpPr>
        <p:spPr bwMode="auto">
          <a:xfrm flipV="1">
            <a:off x="4986338" y="3529013"/>
            <a:ext cx="1225550" cy="901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35" name="Text Box 55"/>
          <p:cNvSpPr txBox="1">
            <a:spLocks noChangeArrowheads="1"/>
          </p:cNvSpPr>
          <p:nvPr/>
        </p:nvSpPr>
        <p:spPr bwMode="auto">
          <a:xfrm>
            <a:off x="1447800" y="4724400"/>
            <a:ext cx="4778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i="1"/>
              <a:t>G</a:t>
            </a:r>
            <a:endParaRPr lang="en-US" altLang="en-US" sz="2400" i="1"/>
          </a:p>
        </p:txBody>
      </p:sp>
      <p:sp>
        <p:nvSpPr>
          <p:cNvPr id="38936" name="Oval 56"/>
          <p:cNvSpPr>
            <a:spLocks noChangeArrowheads="1"/>
          </p:cNvSpPr>
          <p:nvPr/>
        </p:nvSpPr>
        <p:spPr bwMode="auto">
          <a:xfrm>
            <a:off x="1281113" y="3236913"/>
            <a:ext cx="239712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37" name="Oval 57"/>
          <p:cNvSpPr>
            <a:spLocks noChangeArrowheads="1"/>
          </p:cNvSpPr>
          <p:nvPr/>
        </p:nvSpPr>
        <p:spPr bwMode="auto">
          <a:xfrm>
            <a:off x="1281113" y="4267200"/>
            <a:ext cx="239712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38" name="Oval 58"/>
          <p:cNvSpPr>
            <a:spLocks noChangeArrowheads="1"/>
          </p:cNvSpPr>
          <p:nvPr/>
        </p:nvSpPr>
        <p:spPr bwMode="auto">
          <a:xfrm>
            <a:off x="2362200" y="4267200"/>
            <a:ext cx="241300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39" name="Oval 59"/>
          <p:cNvSpPr>
            <a:spLocks noChangeArrowheads="1"/>
          </p:cNvSpPr>
          <p:nvPr/>
        </p:nvSpPr>
        <p:spPr bwMode="auto">
          <a:xfrm>
            <a:off x="2724150" y="3365500"/>
            <a:ext cx="239713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40" name="Oval 60"/>
          <p:cNvSpPr>
            <a:spLocks noChangeArrowheads="1"/>
          </p:cNvSpPr>
          <p:nvPr/>
        </p:nvSpPr>
        <p:spPr bwMode="auto">
          <a:xfrm>
            <a:off x="3684588" y="3108325"/>
            <a:ext cx="241300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41" name="Oval 62"/>
          <p:cNvSpPr>
            <a:spLocks noChangeArrowheads="1"/>
          </p:cNvSpPr>
          <p:nvPr/>
        </p:nvSpPr>
        <p:spPr bwMode="auto">
          <a:xfrm>
            <a:off x="2963863" y="4267200"/>
            <a:ext cx="239712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42" name="Oval 63"/>
          <p:cNvSpPr>
            <a:spLocks noChangeArrowheads="1"/>
          </p:cNvSpPr>
          <p:nvPr/>
        </p:nvSpPr>
        <p:spPr bwMode="auto">
          <a:xfrm>
            <a:off x="3925888" y="3622675"/>
            <a:ext cx="239712" cy="258763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43" name="Line 64"/>
          <p:cNvSpPr>
            <a:spLocks noChangeShapeType="1"/>
          </p:cNvSpPr>
          <p:nvPr/>
        </p:nvSpPr>
        <p:spPr bwMode="auto">
          <a:xfrm flipV="1">
            <a:off x="1520825" y="3236913"/>
            <a:ext cx="2163763" cy="128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44" name="Line 67"/>
          <p:cNvSpPr>
            <a:spLocks noChangeShapeType="1"/>
          </p:cNvSpPr>
          <p:nvPr/>
        </p:nvSpPr>
        <p:spPr bwMode="auto">
          <a:xfrm flipV="1">
            <a:off x="1520825" y="4395788"/>
            <a:ext cx="841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45" name="Line 68"/>
          <p:cNvSpPr>
            <a:spLocks noChangeShapeType="1"/>
          </p:cNvSpPr>
          <p:nvPr/>
        </p:nvSpPr>
        <p:spPr bwMode="auto">
          <a:xfrm flipV="1">
            <a:off x="1401763" y="3494088"/>
            <a:ext cx="0" cy="773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46" name="Line 69"/>
          <p:cNvSpPr>
            <a:spLocks noChangeShapeType="1"/>
          </p:cNvSpPr>
          <p:nvPr/>
        </p:nvSpPr>
        <p:spPr bwMode="auto">
          <a:xfrm flipV="1">
            <a:off x="3203575" y="3751263"/>
            <a:ext cx="722313" cy="644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47" name="Line 70"/>
          <p:cNvSpPr>
            <a:spLocks noChangeShapeType="1"/>
          </p:cNvSpPr>
          <p:nvPr/>
        </p:nvSpPr>
        <p:spPr bwMode="auto">
          <a:xfrm flipV="1">
            <a:off x="2603500" y="3622675"/>
            <a:ext cx="182563" cy="773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48" name="Line 71"/>
          <p:cNvSpPr>
            <a:spLocks noChangeShapeType="1"/>
          </p:cNvSpPr>
          <p:nvPr/>
        </p:nvSpPr>
        <p:spPr bwMode="auto">
          <a:xfrm>
            <a:off x="2963863" y="3494088"/>
            <a:ext cx="962025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49" name="Line 74"/>
          <p:cNvSpPr>
            <a:spLocks noChangeShapeType="1"/>
          </p:cNvSpPr>
          <p:nvPr/>
        </p:nvSpPr>
        <p:spPr bwMode="auto">
          <a:xfrm>
            <a:off x="2603500" y="4395788"/>
            <a:ext cx="3603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50" name="Line 75"/>
          <p:cNvSpPr>
            <a:spLocks noChangeShapeType="1"/>
          </p:cNvSpPr>
          <p:nvPr/>
        </p:nvSpPr>
        <p:spPr bwMode="auto">
          <a:xfrm flipH="1" flipV="1">
            <a:off x="3805238" y="3365500"/>
            <a:ext cx="23971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51" name="Text Box 76"/>
          <p:cNvSpPr txBox="1">
            <a:spLocks noChangeArrowheads="1"/>
          </p:cNvSpPr>
          <p:nvPr/>
        </p:nvSpPr>
        <p:spPr bwMode="auto">
          <a:xfrm>
            <a:off x="5257800" y="4800600"/>
            <a:ext cx="4778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i="1"/>
              <a:t>H</a:t>
            </a:r>
            <a:endParaRPr lang="en-US" altLang="en-US" sz="24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9B314415-7213-4FB3-83C4-D65BC6A9B98F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Complete Bipartite Graphs</a:t>
            </a:r>
          </a:p>
        </p:txBody>
      </p:sp>
      <p:sp>
        <p:nvSpPr>
          <p:cNvPr id="75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mtClean="0"/>
              <a:t>For </a:t>
            </a:r>
            <a:r>
              <a:rPr lang="en-US" i="1" smtClean="0">
                <a:solidFill>
                  <a:srgbClr val="FF0000"/>
                </a:solidFill>
              </a:rPr>
              <a:t>m</a:t>
            </a:r>
            <a:r>
              <a:rPr lang="en-US" smtClean="0">
                <a:solidFill>
                  <a:srgbClr val="FF0000"/>
                </a:solidFill>
              </a:rPr>
              <a:t>,</a:t>
            </a:r>
            <a:r>
              <a:rPr lang="en-US" i="1" smtClean="0">
                <a:solidFill>
                  <a:srgbClr val="FF0000"/>
                </a:solidFill>
              </a:rPr>
              <a:t>n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</a:t>
            </a:r>
            <a:r>
              <a:rPr lang="en-US" b="1" smtClean="0">
                <a:solidFill>
                  <a:srgbClr val="FF0000"/>
                </a:solidFill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, the </a:t>
            </a:r>
            <a:r>
              <a:rPr lang="en-US" i="1" smtClean="0">
                <a:sym typeface="Symbol" pitchFamily="18" charset="2"/>
              </a:rPr>
              <a:t>complete bipartite graph</a:t>
            </a:r>
            <a:r>
              <a:rPr lang="en-US" smtClean="0">
                <a:sym typeface="Symbol" pitchFamily="18" charset="2"/>
              </a:rPr>
              <a:t> 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K</a:t>
            </a:r>
            <a:r>
              <a:rPr lang="en-US" i="1" baseline="-25000" smtClean="0">
                <a:solidFill>
                  <a:srgbClr val="FF0000"/>
                </a:solidFill>
                <a:sym typeface="Symbol" pitchFamily="18" charset="2"/>
              </a:rPr>
              <a:t>m</a:t>
            </a:r>
            <a:r>
              <a:rPr lang="en-US" baseline="-25000" smtClean="0">
                <a:solidFill>
                  <a:srgbClr val="FF0000"/>
                </a:solidFill>
                <a:sym typeface="Symbol" pitchFamily="18" charset="2"/>
              </a:rPr>
              <a:t>,</a:t>
            </a:r>
            <a:r>
              <a:rPr lang="en-US" i="1" baseline="-25000" smtClean="0">
                <a:solidFill>
                  <a:srgbClr val="FF0000"/>
                </a:solidFill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 is a bipartite graph where 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|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baseline="-25000" smtClean="0">
                <a:solidFill>
                  <a:srgbClr val="FF0000"/>
                </a:solidFill>
                <a:sym typeface="Symbol" pitchFamily="18" charset="2"/>
              </a:rPr>
              <a:t>1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| = 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m</a:t>
            </a:r>
            <a:r>
              <a:rPr lang="en-US" smtClean="0">
                <a:sym typeface="Symbol" pitchFamily="18" charset="2"/>
              </a:rPr>
              <a:t>, </a:t>
            </a:r>
            <a:br>
              <a:rPr lang="en-US" smtClean="0">
                <a:sym typeface="Symbol" pitchFamily="18" charset="2"/>
              </a:rPr>
            </a:b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|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baseline="-25000" smtClean="0">
                <a:solidFill>
                  <a:srgbClr val="FF0000"/>
                </a:solidFill>
                <a:sym typeface="Symbol" pitchFamily="18" charset="2"/>
              </a:rPr>
              <a:t>2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| = 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, and 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E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 = {{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baseline="-25000" smtClean="0">
                <a:solidFill>
                  <a:srgbClr val="FF0000"/>
                </a:solidFill>
                <a:sym typeface="Symbol" pitchFamily="18" charset="2"/>
              </a:rPr>
              <a:t>1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,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baseline="-25000" smtClean="0">
                <a:solidFill>
                  <a:srgbClr val="FF0000"/>
                </a:solidFill>
                <a:sym typeface="Symbol" pitchFamily="18" charset="2"/>
              </a:rPr>
              <a:t>2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}|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baseline="-25000" smtClean="0">
                <a:solidFill>
                  <a:srgbClr val="FF0000"/>
                </a:solidFill>
                <a:sym typeface="Symbol" pitchFamily="18" charset="2"/>
              </a:rPr>
              <a:t>1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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baseline="-25000" smtClean="0">
                <a:solidFill>
                  <a:srgbClr val="FF0000"/>
                </a:solidFill>
                <a:sym typeface="Symbol" pitchFamily="18" charset="2"/>
              </a:rPr>
              <a:t>1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  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baseline="-25000" smtClean="0">
                <a:solidFill>
                  <a:srgbClr val="FF0000"/>
                </a:solidFill>
                <a:sym typeface="Symbol" pitchFamily="18" charset="2"/>
              </a:rPr>
              <a:t>2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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baseline="-25000" smtClean="0">
                <a:solidFill>
                  <a:srgbClr val="FF0000"/>
                </a:solidFill>
                <a:sym typeface="Symbol" pitchFamily="18" charset="2"/>
              </a:rPr>
              <a:t>2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}</a:t>
            </a:r>
            <a:r>
              <a:rPr lang="en-US" smtClean="0">
                <a:sym typeface="Symbol" pitchFamily="18" charset="2"/>
              </a:rPr>
              <a:t>.</a:t>
            </a:r>
          </a:p>
          <a:p>
            <a:pPr lvl="1">
              <a:lnSpc>
                <a:spcPct val="90000"/>
              </a:lnSpc>
              <a:defRPr/>
            </a:pPr>
            <a:r>
              <a:rPr lang="en-US" smtClean="0">
                <a:sym typeface="Symbol" pitchFamily="18" charset="2"/>
              </a:rPr>
              <a:t>That is, there are </a:t>
            </a:r>
            <a:r>
              <a:rPr lang="en-US" i="1" smtClean="0">
                <a:sym typeface="Symbol" pitchFamily="18" charset="2"/>
              </a:rPr>
              <a:t>m</a:t>
            </a:r>
            <a:r>
              <a:rPr lang="en-US" smtClean="0">
                <a:sym typeface="Symbol" pitchFamily="18" charset="2"/>
              </a:rPr>
              <a:t> nodes </a:t>
            </a:r>
            <a:br>
              <a:rPr lang="en-US" smtClean="0">
                <a:sym typeface="Symbol" pitchFamily="18" charset="2"/>
              </a:rPr>
            </a:br>
            <a:r>
              <a:rPr lang="en-US" smtClean="0">
                <a:sym typeface="Symbol" pitchFamily="18" charset="2"/>
              </a:rPr>
              <a:t>in the left part,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 nodes in </a:t>
            </a:r>
            <a:br>
              <a:rPr lang="en-US" smtClean="0">
                <a:sym typeface="Symbol" pitchFamily="18" charset="2"/>
              </a:rPr>
            </a:br>
            <a:r>
              <a:rPr lang="en-US" smtClean="0">
                <a:sym typeface="Symbol" pitchFamily="18" charset="2"/>
              </a:rPr>
              <a:t>the right part, and every </a:t>
            </a:r>
            <a:br>
              <a:rPr lang="en-US" smtClean="0">
                <a:sym typeface="Symbol" pitchFamily="18" charset="2"/>
              </a:rPr>
            </a:br>
            <a:r>
              <a:rPr lang="en-US" smtClean="0">
                <a:sym typeface="Symbol" pitchFamily="18" charset="2"/>
              </a:rPr>
              <a:t>node in the left part is </a:t>
            </a:r>
            <a:br>
              <a:rPr lang="en-US" smtClean="0">
                <a:sym typeface="Symbol" pitchFamily="18" charset="2"/>
              </a:rPr>
            </a:br>
            <a:r>
              <a:rPr lang="en-US" smtClean="0">
                <a:sym typeface="Symbol" pitchFamily="18" charset="2"/>
              </a:rPr>
              <a:t>connected to every node </a:t>
            </a:r>
            <a:br>
              <a:rPr lang="en-US" smtClean="0">
                <a:sym typeface="Symbol" pitchFamily="18" charset="2"/>
              </a:rPr>
            </a:br>
            <a:r>
              <a:rPr lang="en-US" smtClean="0">
                <a:sym typeface="Symbol" pitchFamily="18" charset="2"/>
              </a:rPr>
              <a:t>in the right part.</a:t>
            </a:r>
          </a:p>
        </p:txBody>
      </p:sp>
      <p:sp>
        <p:nvSpPr>
          <p:cNvPr id="39943" name="Oval 5"/>
          <p:cNvSpPr>
            <a:spLocks noChangeArrowheads="1"/>
          </p:cNvSpPr>
          <p:nvPr/>
        </p:nvSpPr>
        <p:spPr bwMode="auto">
          <a:xfrm>
            <a:off x="6400800" y="3733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9944" name="Oval 6"/>
          <p:cNvSpPr>
            <a:spLocks noChangeArrowheads="1"/>
          </p:cNvSpPr>
          <p:nvPr/>
        </p:nvSpPr>
        <p:spPr bwMode="auto">
          <a:xfrm>
            <a:off x="6400800" y="4038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9945" name="Oval 7"/>
          <p:cNvSpPr>
            <a:spLocks noChangeArrowheads="1"/>
          </p:cNvSpPr>
          <p:nvPr/>
        </p:nvSpPr>
        <p:spPr bwMode="auto">
          <a:xfrm>
            <a:off x="64008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9946" name="Oval 8"/>
          <p:cNvSpPr>
            <a:spLocks noChangeArrowheads="1"/>
          </p:cNvSpPr>
          <p:nvPr/>
        </p:nvSpPr>
        <p:spPr bwMode="auto">
          <a:xfrm>
            <a:off x="6400800" y="4648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9947" name="Oval 11"/>
          <p:cNvSpPr>
            <a:spLocks noChangeArrowheads="1"/>
          </p:cNvSpPr>
          <p:nvPr/>
        </p:nvSpPr>
        <p:spPr bwMode="auto">
          <a:xfrm>
            <a:off x="7315200" y="4038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9948" name="Oval 12"/>
          <p:cNvSpPr>
            <a:spLocks noChangeArrowheads="1"/>
          </p:cNvSpPr>
          <p:nvPr/>
        </p:nvSpPr>
        <p:spPr bwMode="auto">
          <a:xfrm>
            <a:off x="73152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9949" name="Oval 13"/>
          <p:cNvSpPr>
            <a:spLocks noChangeArrowheads="1"/>
          </p:cNvSpPr>
          <p:nvPr/>
        </p:nvSpPr>
        <p:spPr bwMode="auto">
          <a:xfrm>
            <a:off x="7315200" y="4648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>
            <a:off x="6553200" y="4114800"/>
            <a:ext cx="762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6553200" y="3810000"/>
            <a:ext cx="762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V="1">
            <a:off x="6553200" y="4114800"/>
            <a:ext cx="7620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6553200" y="4114800"/>
            <a:ext cx="7620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6553200" y="3810000"/>
            <a:ext cx="7620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5" name="Line 19"/>
          <p:cNvSpPr>
            <a:spLocks noChangeShapeType="1"/>
          </p:cNvSpPr>
          <p:nvPr/>
        </p:nvSpPr>
        <p:spPr bwMode="auto">
          <a:xfrm>
            <a:off x="6553200" y="4419600"/>
            <a:ext cx="762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6" name="Line 21"/>
          <p:cNvSpPr>
            <a:spLocks noChangeShapeType="1"/>
          </p:cNvSpPr>
          <p:nvPr/>
        </p:nvSpPr>
        <p:spPr bwMode="auto">
          <a:xfrm>
            <a:off x="6553200" y="3810000"/>
            <a:ext cx="7620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7" name="Line 22"/>
          <p:cNvSpPr>
            <a:spLocks noChangeShapeType="1"/>
          </p:cNvSpPr>
          <p:nvPr/>
        </p:nvSpPr>
        <p:spPr bwMode="auto">
          <a:xfrm>
            <a:off x="6553200" y="4114800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8" name="Line 23"/>
          <p:cNvSpPr>
            <a:spLocks noChangeShapeType="1"/>
          </p:cNvSpPr>
          <p:nvPr/>
        </p:nvSpPr>
        <p:spPr bwMode="auto">
          <a:xfrm flipV="1">
            <a:off x="6553200" y="4114800"/>
            <a:ext cx="762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9" name="Line 24"/>
          <p:cNvSpPr>
            <a:spLocks noChangeShapeType="1"/>
          </p:cNvSpPr>
          <p:nvPr/>
        </p:nvSpPr>
        <p:spPr bwMode="auto">
          <a:xfrm>
            <a:off x="6553200" y="4419600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0" name="Line 25"/>
          <p:cNvSpPr>
            <a:spLocks noChangeShapeType="1"/>
          </p:cNvSpPr>
          <p:nvPr/>
        </p:nvSpPr>
        <p:spPr bwMode="auto">
          <a:xfrm>
            <a:off x="6553200" y="4724400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1" name="Line 26"/>
          <p:cNvSpPr>
            <a:spLocks noChangeShapeType="1"/>
          </p:cNvSpPr>
          <p:nvPr/>
        </p:nvSpPr>
        <p:spPr bwMode="auto">
          <a:xfrm flipV="1">
            <a:off x="6553200" y="4419600"/>
            <a:ext cx="762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2" name="Text Box 27"/>
          <p:cNvSpPr txBox="1">
            <a:spLocks noChangeArrowheads="1"/>
          </p:cNvSpPr>
          <p:nvPr/>
        </p:nvSpPr>
        <p:spPr bwMode="auto">
          <a:xfrm>
            <a:off x="6781800" y="3505200"/>
            <a:ext cx="658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K</a:t>
            </a:r>
            <a:r>
              <a:rPr lang="en-US" altLang="en-US" sz="2400" baseline="-25000"/>
              <a:t>4,3</a:t>
            </a:r>
            <a:endParaRPr lang="en-US" altLang="en-US" sz="2400"/>
          </a:p>
        </p:txBody>
      </p:sp>
      <p:sp>
        <p:nvSpPr>
          <p:cNvPr id="39963" name="Text Box 28"/>
          <p:cNvSpPr txBox="1">
            <a:spLocks noChangeArrowheads="1"/>
          </p:cNvSpPr>
          <p:nvPr/>
        </p:nvSpPr>
        <p:spPr bwMode="auto">
          <a:xfrm>
            <a:off x="5410200" y="5029200"/>
            <a:ext cx="2849563" cy="860425"/>
          </a:xfrm>
          <a:prstGeom prst="rect">
            <a:avLst/>
          </a:prstGeom>
          <a:solidFill>
            <a:srgbClr val="FFFFCC"/>
          </a:solidFill>
          <a:ln w="381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K</a:t>
            </a:r>
            <a:r>
              <a:rPr lang="en-US" altLang="en-US" sz="2400" i="1" baseline="-25000"/>
              <a:t>m</a:t>
            </a:r>
            <a:r>
              <a:rPr lang="en-US" altLang="en-US" sz="2400" baseline="-25000"/>
              <a:t>,</a:t>
            </a:r>
            <a:r>
              <a:rPr lang="en-US" altLang="en-US" sz="2400" i="1" baseline="-25000"/>
              <a:t>n</a:t>
            </a:r>
            <a:r>
              <a:rPr lang="en-US" altLang="en-US" sz="2400"/>
              <a:t> has _____ nodes</a:t>
            </a:r>
            <a:br>
              <a:rPr lang="en-US" altLang="en-US" sz="2400"/>
            </a:br>
            <a:r>
              <a:rPr lang="en-US" altLang="en-US" sz="2400"/>
              <a:t>and _____ edges.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409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409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B45033B0-1051-4FEE-BDCF-E2D81B889A1E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Subgraphs</a:t>
            </a:r>
          </a:p>
        </p:txBody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 subgraph of a graph </a:t>
            </a:r>
            <a:r>
              <a:rPr lang="en-US" i="1" dirty="0" smtClean="0">
                <a:solidFill>
                  <a:srgbClr val="FF0000"/>
                </a:solidFill>
              </a:rPr>
              <a:t>G</a:t>
            </a:r>
            <a:r>
              <a:rPr lang="en-US" dirty="0" smtClean="0">
                <a:solidFill>
                  <a:srgbClr val="FF0000"/>
                </a:solidFill>
              </a:rPr>
              <a:t>=(</a:t>
            </a:r>
            <a:r>
              <a:rPr lang="en-US" i="1" dirty="0" smtClean="0">
                <a:solidFill>
                  <a:srgbClr val="FF0000"/>
                </a:solidFill>
              </a:rPr>
              <a:t>V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en-US" i="1" dirty="0" smtClean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 is a graph </a:t>
            </a:r>
            <a:r>
              <a:rPr lang="en-US" i="1" dirty="0" smtClean="0">
                <a:solidFill>
                  <a:srgbClr val="FF0000"/>
                </a:solidFill>
              </a:rPr>
              <a:t>H</a:t>
            </a:r>
            <a:r>
              <a:rPr lang="en-US" dirty="0" smtClean="0">
                <a:solidFill>
                  <a:srgbClr val="FF0000"/>
                </a:solidFill>
              </a:rPr>
              <a:t>=(</a:t>
            </a:r>
            <a:r>
              <a:rPr lang="en-US" i="1" dirty="0" smtClean="0">
                <a:solidFill>
                  <a:srgbClr val="FF0000"/>
                </a:solidFill>
              </a:rPr>
              <a:t>W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 where </a:t>
            </a:r>
            <a:r>
              <a:rPr lang="en-US" i="1" dirty="0" smtClean="0">
                <a:solidFill>
                  <a:srgbClr val="FF0000"/>
                </a:solidFill>
              </a:rPr>
              <a:t>W</a:t>
            </a:r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</a:t>
            </a:r>
            <a:r>
              <a:rPr lang="en-US" i="1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</a:t>
            </a:r>
            <a:r>
              <a:rPr lang="en-US" i="1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.</a:t>
            </a:r>
          </a:p>
        </p:txBody>
      </p:sp>
      <p:sp>
        <p:nvSpPr>
          <p:cNvPr id="40967" name="Oval 4"/>
          <p:cNvSpPr>
            <a:spLocks noChangeArrowheads="1"/>
          </p:cNvSpPr>
          <p:nvPr/>
        </p:nvSpPr>
        <p:spPr bwMode="auto">
          <a:xfrm>
            <a:off x="1189038" y="3430588"/>
            <a:ext cx="239712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68" name="Oval 5"/>
          <p:cNvSpPr>
            <a:spLocks noChangeArrowheads="1"/>
          </p:cNvSpPr>
          <p:nvPr/>
        </p:nvSpPr>
        <p:spPr bwMode="auto">
          <a:xfrm>
            <a:off x="1189038" y="4460875"/>
            <a:ext cx="239712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69" name="Oval 6"/>
          <p:cNvSpPr>
            <a:spLocks noChangeArrowheads="1"/>
          </p:cNvSpPr>
          <p:nvPr/>
        </p:nvSpPr>
        <p:spPr bwMode="auto">
          <a:xfrm>
            <a:off x="2270125" y="4460875"/>
            <a:ext cx="241300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70" name="Oval 7"/>
          <p:cNvSpPr>
            <a:spLocks noChangeArrowheads="1"/>
          </p:cNvSpPr>
          <p:nvPr/>
        </p:nvSpPr>
        <p:spPr bwMode="auto">
          <a:xfrm>
            <a:off x="2632075" y="3559175"/>
            <a:ext cx="239713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71" name="Oval 8"/>
          <p:cNvSpPr>
            <a:spLocks noChangeArrowheads="1"/>
          </p:cNvSpPr>
          <p:nvPr/>
        </p:nvSpPr>
        <p:spPr bwMode="auto">
          <a:xfrm>
            <a:off x="3471863" y="4332288"/>
            <a:ext cx="241300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72" name="Oval 9"/>
          <p:cNvSpPr>
            <a:spLocks noChangeArrowheads="1"/>
          </p:cNvSpPr>
          <p:nvPr/>
        </p:nvSpPr>
        <p:spPr bwMode="auto">
          <a:xfrm>
            <a:off x="3592513" y="3302000"/>
            <a:ext cx="241300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73" name="Oval 10"/>
          <p:cNvSpPr>
            <a:spLocks noChangeArrowheads="1"/>
          </p:cNvSpPr>
          <p:nvPr/>
        </p:nvSpPr>
        <p:spPr bwMode="auto">
          <a:xfrm>
            <a:off x="1790700" y="3816350"/>
            <a:ext cx="239713" cy="258763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74" name="Oval 11"/>
          <p:cNvSpPr>
            <a:spLocks noChangeArrowheads="1"/>
          </p:cNvSpPr>
          <p:nvPr/>
        </p:nvSpPr>
        <p:spPr bwMode="auto">
          <a:xfrm>
            <a:off x="2992438" y="3944938"/>
            <a:ext cx="239712" cy="258762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75" name="Oval 12"/>
          <p:cNvSpPr>
            <a:spLocks noChangeArrowheads="1"/>
          </p:cNvSpPr>
          <p:nvPr/>
        </p:nvSpPr>
        <p:spPr bwMode="auto">
          <a:xfrm>
            <a:off x="2871788" y="4460875"/>
            <a:ext cx="239712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76" name="Oval 13"/>
          <p:cNvSpPr>
            <a:spLocks noChangeArrowheads="1"/>
          </p:cNvSpPr>
          <p:nvPr/>
        </p:nvSpPr>
        <p:spPr bwMode="auto">
          <a:xfrm>
            <a:off x="3833813" y="3816350"/>
            <a:ext cx="239712" cy="258763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77" name="Line 14"/>
          <p:cNvSpPr>
            <a:spLocks noChangeShapeType="1"/>
          </p:cNvSpPr>
          <p:nvPr/>
        </p:nvSpPr>
        <p:spPr bwMode="auto">
          <a:xfrm flipV="1">
            <a:off x="1428750" y="3430588"/>
            <a:ext cx="2163763" cy="128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78" name="Line 15"/>
          <p:cNvSpPr>
            <a:spLocks noChangeShapeType="1"/>
          </p:cNvSpPr>
          <p:nvPr/>
        </p:nvSpPr>
        <p:spPr bwMode="auto">
          <a:xfrm flipV="1">
            <a:off x="1428750" y="3944938"/>
            <a:ext cx="361950" cy="644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79" name="Line 16"/>
          <p:cNvSpPr>
            <a:spLocks noChangeShapeType="1"/>
          </p:cNvSpPr>
          <p:nvPr/>
        </p:nvSpPr>
        <p:spPr bwMode="auto">
          <a:xfrm flipV="1">
            <a:off x="2030413" y="3687763"/>
            <a:ext cx="6016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80" name="Line 17"/>
          <p:cNvSpPr>
            <a:spLocks noChangeShapeType="1"/>
          </p:cNvSpPr>
          <p:nvPr/>
        </p:nvSpPr>
        <p:spPr bwMode="auto">
          <a:xfrm>
            <a:off x="1428750" y="3687763"/>
            <a:ext cx="361950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81" name="Line 18"/>
          <p:cNvSpPr>
            <a:spLocks noChangeShapeType="1"/>
          </p:cNvSpPr>
          <p:nvPr/>
        </p:nvSpPr>
        <p:spPr bwMode="auto">
          <a:xfrm flipV="1">
            <a:off x="1428750" y="4589463"/>
            <a:ext cx="841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82" name="Line 19"/>
          <p:cNvSpPr>
            <a:spLocks noChangeShapeType="1"/>
          </p:cNvSpPr>
          <p:nvPr/>
        </p:nvSpPr>
        <p:spPr bwMode="auto">
          <a:xfrm flipV="1">
            <a:off x="1309688" y="3687763"/>
            <a:ext cx="0" cy="773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83" name="Line 20"/>
          <p:cNvSpPr>
            <a:spLocks noChangeShapeType="1"/>
          </p:cNvSpPr>
          <p:nvPr/>
        </p:nvSpPr>
        <p:spPr bwMode="auto">
          <a:xfrm>
            <a:off x="2030413" y="3944938"/>
            <a:ext cx="962025" cy="130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84" name="Line 21"/>
          <p:cNvSpPr>
            <a:spLocks noChangeShapeType="1"/>
          </p:cNvSpPr>
          <p:nvPr/>
        </p:nvSpPr>
        <p:spPr bwMode="auto">
          <a:xfrm flipV="1">
            <a:off x="3111500" y="3944938"/>
            <a:ext cx="722313" cy="644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85" name="Line 22"/>
          <p:cNvSpPr>
            <a:spLocks noChangeShapeType="1"/>
          </p:cNvSpPr>
          <p:nvPr/>
        </p:nvSpPr>
        <p:spPr bwMode="auto">
          <a:xfrm flipV="1">
            <a:off x="2511425" y="3790950"/>
            <a:ext cx="182563" cy="798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86" name="Line 23"/>
          <p:cNvSpPr>
            <a:spLocks noChangeShapeType="1"/>
          </p:cNvSpPr>
          <p:nvPr/>
        </p:nvSpPr>
        <p:spPr bwMode="auto">
          <a:xfrm>
            <a:off x="2871788" y="3687763"/>
            <a:ext cx="962025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87" name="Line 24"/>
          <p:cNvSpPr>
            <a:spLocks noChangeShapeType="1"/>
          </p:cNvSpPr>
          <p:nvPr/>
        </p:nvSpPr>
        <p:spPr bwMode="auto">
          <a:xfrm flipV="1">
            <a:off x="2871788" y="3430588"/>
            <a:ext cx="720725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88" name="Line 25"/>
          <p:cNvSpPr>
            <a:spLocks noChangeShapeType="1"/>
          </p:cNvSpPr>
          <p:nvPr/>
        </p:nvSpPr>
        <p:spPr bwMode="auto">
          <a:xfrm>
            <a:off x="1985963" y="4075113"/>
            <a:ext cx="360362" cy="385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89" name="Line 26"/>
          <p:cNvSpPr>
            <a:spLocks noChangeShapeType="1"/>
          </p:cNvSpPr>
          <p:nvPr/>
        </p:nvSpPr>
        <p:spPr bwMode="auto">
          <a:xfrm>
            <a:off x="2511425" y="4589463"/>
            <a:ext cx="3603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90" name="Line 27"/>
          <p:cNvSpPr>
            <a:spLocks noChangeShapeType="1"/>
          </p:cNvSpPr>
          <p:nvPr/>
        </p:nvSpPr>
        <p:spPr bwMode="auto">
          <a:xfrm flipV="1">
            <a:off x="3111500" y="4460875"/>
            <a:ext cx="360363" cy="128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91" name="Line 28"/>
          <p:cNvSpPr>
            <a:spLocks noChangeShapeType="1"/>
          </p:cNvSpPr>
          <p:nvPr/>
        </p:nvSpPr>
        <p:spPr bwMode="auto">
          <a:xfrm flipV="1">
            <a:off x="2992438" y="4203700"/>
            <a:ext cx="119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92" name="Line 29"/>
          <p:cNvSpPr>
            <a:spLocks noChangeShapeType="1"/>
          </p:cNvSpPr>
          <p:nvPr/>
        </p:nvSpPr>
        <p:spPr bwMode="auto">
          <a:xfrm flipV="1">
            <a:off x="3232150" y="3559175"/>
            <a:ext cx="481013" cy="515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93" name="Line 30"/>
          <p:cNvSpPr>
            <a:spLocks noChangeShapeType="1"/>
          </p:cNvSpPr>
          <p:nvPr/>
        </p:nvSpPr>
        <p:spPr bwMode="auto">
          <a:xfrm flipV="1">
            <a:off x="3713163" y="4075113"/>
            <a:ext cx="239712" cy="385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94" name="Line 31"/>
          <p:cNvSpPr>
            <a:spLocks noChangeShapeType="1"/>
          </p:cNvSpPr>
          <p:nvPr/>
        </p:nvSpPr>
        <p:spPr bwMode="auto">
          <a:xfrm flipH="1" flipV="1">
            <a:off x="3713163" y="3559175"/>
            <a:ext cx="23971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95" name="Line 32"/>
          <p:cNvSpPr>
            <a:spLocks noChangeShapeType="1"/>
          </p:cNvSpPr>
          <p:nvPr/>
        </p:nvSpPr>
        <p:spPr bwMode="auto">
          <a:xfrm flipV="1">
            <a:off x="1428750" y="3687763"/>
            <a:ext cx="1225550" cy="901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96" name="Oval 33"/>
          <p:cNvSpPr>
            <a:spLocks noChangeArrowheads="1"/>
          </p:cNvSpPr>
          <p:nvPr/>
        </p:nvSpPr>
        <p:spPr bwMode="auto">
          <a:xfrm>
            <a:off x="4984750" y="3492500"/>
            <a:ext cx="239713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97" name="Oval 34"/>
          <p:cNvSpPr>
            <a:spLocks noChangeArrowheads="1"/>
          </p:cNvSpPr>
          <p:nvPr/>
        </p:nvSpPr>
        <p:spPr bwMode="auto">
          <a:xfrm>
            <a:off x="4984750" y="4522788"/>
            <a:ext cx="239713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98" name="Oval 35"/>
          <p:cNvSpPr>
            <a:spLocks noChangeArrowheads="1"/>
          </p:cNvSpPr>
          <p:nvPr/>
        </p:nvSpPr>
        <p:spPr bwMode="auto">
          <a:xfrm>
            <a:off x="6065838" y="4522788"/>
            <a:ext cx="241300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99" name="Oval 36"/>
          <p:cNvSpPr>
            <a:spLocks noChangeArrowheads="1"/>
          </p:cNvSpPr>
          <p:nvPr/>
        </p:nvSpPr>
        <p:spPr bwMode="auto">
          <a:xfrm>
            <a:off x="6427788" y="3621088"/>
            <a:ext cx="239712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0" name="Oval 37"/>
          <p:cNvSpPr>
            <a:spLocks noChangeArrowheads="1"/>
          </p:cNvSpPr>
          <p:nvPr/>
        </p:nvSpPr>
        <p:spPr bwMode="auto">
          <a:xfrm>
            <a:off x="7388225" y="3363913"/>
            <a:ext cx="241300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1" name="Oval 38"/>
          <p:cNvSpPr>
            <a:spLocks noChangeArrowheads="1"/>
          </p:cNvSpPr>
          <p:nvPr/>
        </p:nvSpPr>
        <p:spPr bwMode="auto">
          <a:xfrm>
            <a:off x="5586413" y="3878263"/>
            <a:ext cx="239712" cy="258762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2" name="Oval 39"/>
          <p:cNvSpPr>
            <a:spLocks noChangeArrowheads="1"/>
          </p:cNvSpPr>
          <p:nvPr/>
        </p:nvSpPr>
        <p:spPr bwMode="auto">
          <a:xfrm>
            <a:off x="6667500" y="4522788"/>
            <a:ext cx="239713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3" name="Oval 40"/>
          <p:cNvSpPr>
            <a:spLocks noChangeArrowheads="1"/>
          </p:cNvSpPr>
          <p:nvPr/>
        </p:nvSpPr>
        <p:spPr bwMode="auto">
          <a:xfrm>
            <a:off x="7629525" y="3878263"/>
            <a:ext cx="239713" cy="258762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4" name="Line 41"/>
          <p:cNvSpPr>
            <a:spLocks noChangeShapeType="1"/>
          </p:cNvSpPr>
          <p:nvPr/>
        </p:nvSpPr>
        <p:spPr bwMode="auto">
          <a:xfrm flipV="1">
            <a:off x="5224463" y="3492500"/>
            <a:ext cx="2163762" cy="128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05" name="Line 42"/>
          <p:cNvSpPr>
            <a:spLocks noChangeShapeType="1"/>
          </p:cNvSpPr>
          <p:nvPr/>
        </p:nvSpPr>
        <p:spPr bwMode="auto">
          <a:xfrm flipV="1">
            <a:off x="5224463" y="4006850"/>
            <a:ext cx="361950" cy="644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06" name="Line 43"/>
          <p:cNvSpPr>
            <a:spLocks noChangeShapeType="1"/>
          </p:cNvSpPr>
          <p:nvPr/>
        </p:nvSpPr>
        <p:spPr bwMode="auto">
          <a:xfrm flipV="1">
            <a:off x="5826125" y="3749675"/>
            <a:ext cx="601663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07" name="Line 44"/>
          <p:cNvSpPr>
            <a:spLocks noChangeShapeType="1"/>
          </p:cNvSpPr>
          <p:nvPr/>
        </p:nvSpPr>
        <p:spPr bwMode="auto">
          <a:xfrm flipV="1">
            <a:off x="5224463" y="4651375"/>
            <a:ext cx="841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08" name="Line 45"/>
          <p:cNvSpPr>
            <a:spLocks noChangeShapeType="1"/>
          </p:cNvSpPr>
          <p:nvPr/>
        </p:nvSpPr>
        <p:spPr bwMode="auto">
          <a:xfrm flipV="1">
            <a:off x="5105400" y="3749675"/>
            <a:ext cx="0" cy="773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09" name="Line 46"/>
          <p:cNvSpPr>
            <a:spLocks noChangeShapeType="1"/>
          </p:cNvSpPr>
          <p:nvPr/>
        </p:nvSpPr>
        <p:spPr bwMode="auto">
          <a:xfrm flipV="1">
            <a:off x="6907213" y="4006850"/>
            <a:ext cx="722312" cy="644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10" name="Line 47"/>
          <p:cNvSpPr>
            <a:spLocks noChangeShapeType="1"/>
          </p:cNvSpPr>
          <p:nvPr/>
        </p:nvSpPr>
        <p:spPr bwMode="auto">
          <a:xfrm flipV="1">
            <a:off x="6307138" y="3878263"/>
            <a:ext cx="182562" cy="773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11" name="Line 48"/>
          <p:cNvSpPr>
            <a:spLocks noChangeShapeType="1"/>
          </p:cNvSpPr>
          <p:nvPr/>
        </p:nvSpPr>
        <p:spPr bwMode="auto">
          <a:xfrm>
            <a:off x="6667500" y="3749675"/>
            <a:ext cx="962025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12" name="Line 49"/>
          <p:cNvSpPr>
            <a:spLocks noChangeShapeType="1"/>
          </p:cNvSpPr>
          <p:nvPr/>
        </p:nvSpPr>
        <p:spPr bwMode="auto">
          <a:xfrm flipV="1">
            <a:off x="6667500" y="3492500"/>
            <a:ext cx="720725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13" name="Line 50"/>
          <p:cNvSpPr>
            <a:spLocks noChangeShapeType="1"/>
          </p:cNvSpPr>
          <p:nvPr/>
        </p:nvSpPr>
        <p:spPr bwMode="auto">
          <a:xfrm>
            <a:off x="5781675" y="4137025"/>
            <a:ext cx="360363" cy="385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14" name="Line 51"/>
          <p:cNvSpPr>
            <a:spLocks noChangeShapeType="1"/>
          </p:cNvSpPr>
          <p:nvPr/>
        </p:nvSpPr>
        <p:spPr bwMode="auto">
          <a:xfrm>
            <a:off x="6307138" y="4651375"/>
            <a:ext cx="3603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15" name="Line 52"/>
          <p:cNvSpPr>
            <a:spLocks noChangeShapeType="1"/>
          </p:cNvSpPr>
          <p:nvPr/>
        </p:nvSpPr>
        <p:spPr bwMode="auto">
          <a:xfrm flipH="1" flipV="1">
            <a:off x="7508875" y="3621088"/>
            <a:ext cx="239713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16" name="AutoShape 53"/>
          <p:cNvSpPr>
            <a:spLocks noChangeArrowheads="1"/>
          </p:cNvSpPr>
          <p:nvPr/>
        </p:nvSpPr>
        <p:spPr bwMode="auto">
          <a:xfrm>
            <a:off x="4079875" y="3938588"/>
            <a:ext cx="954088" cy="51435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17" name="Text Box 54"/>
          <p:cNvSpPr txBox="1">
            <a:spLocks noChangeArrowheads="1"/>
          </p:cNvSpPr>
          <p:nvPr/>
        </p:nvSpPr>
        <p:spPr bwMode="auto">
          <a:xfrm>
            <a:off x="2259013" y="4743450"/>
            <a:ext cx="4778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i="1"/>
              <a:t>G</a:t>
            </a:r>
            <a:endParaRPr lang="en-US" altLang="en-US" sz="2400" i="1"/>
          </a:p>
        </p:txBody>
      </p:sp>
      <p:sp>
        <p:nvSpPr>
          <p:cNvPr id="41018" name="Text Box 55"/>
          <p:cNvSpPr txBox="1">
            <a:spLocks noChangeArrowheads="1"/>
          </p:cNvSpPr>
          <p:nvPr/>
        </p:nvSpPr>
        <p:spPr bwMode="auto">
          <a:xfrm>
            <a:off x="6105525" y="4752975"/>
            <a:ext cx="4778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i="1"/>
              <a:t>H</a:t>
            </a:r>
            <a:endParaRPr lang="en-US" altLang="en-US" sz="24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419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C5F09DB-0535-4C91-83FB-E16408A6741B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Graph Unions</a:t>
            </a:r>
          </a:p>
        </p:txBody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</a:t>
            </a:r>
            <a:r>
              <a:rPr lang="en-US" i="1" smtClean="0"/>
              <a:t>union</a:t>
            </a:r>
            <a:r>
              <a:rPr lang="en-US" smtClean="0"/>
              <a:t> </a:t>
            </a:r>
            <a:r>
              <a:rPr lang="en-US" i="1" smtClean="0">
                <a:solidFill>
                  <a:srgbClr val="FF0000"/>
                </a:solidFill>
              </a:rPr>
              <a:t>G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</a:t>
            </a:r>
            <a:r>
              <a:rPr lang="en-US" i="1" smtClean="0">
                <a:solidFill>
                  <a:srgbClr val="FF0000"/>
                </a:solidFill>
              </a:rPr>
              <a:t>G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/>
              <a:t> of two simple graphs </a:t>
            </a:r>
            <a:r>
              <a:rPr lang="en-US" i="1" smtClean="0">
                <a:solidFill>
                  <a:srgbClr val="FF0000"/>
                </a:solidFill>
              </a:rPr>
              <a:t>G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</a:rPr>
              <a:t>=(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</a:rPr>
              <a:t>, </a:t>
            </a:r>
            <a:r>
              <a:rPr lang="en-US" i="1" smtClean="0">
                <a:solidFill>
                  <a:srgbClr val="FF0000"/>
                </a:solidFill>
              </a:rPr>
              <a:t>E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</a:rPr>
              <a:t>)</a:t>
            </a:r>
            <a:r>
              <a:rPr lang="en-US" smtClean="0"/>
              <a:t> and </a:t>
            </a:r>
            <a:r>
              <a:rPr lang="en-US" i="1" smtClean="0">
                <a:solidFill>
                  <a:srgbClr val="FF0000"/>
                </a:solidFill>
              </a:rPr>
              <a:t>G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=(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,</a:t>
            </a:r>
            <a:r>
              <a:rPr lang="en-US" i="1" smtClean="0">
                <a:solidFill>
                  <a:srgbClr val="FF0000"/>
                </a:solidFill>
              </a:rPr>
              <a:t>E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)</a:t>
            </a:r>
            <a:r>
              <a:rPr lang="en-US" smtClean="0"/>
              <a:t> is the simple graph </a:t>
            </a:r>
            <a:r>
              <a:rPr lang="en-US" smtClean="0">
                <a:solidFill>
                  <a:srgbClr val="FF0000"/>
                </a:solidFill>
              </a:rPr>
              <a:t>(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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, </a:t>
            </a:r>
            <a:r>
              <a:rPr lang="en-US" i="1" smtClean="0">
                <a:solidFill>
                  <a:srgbClr val="FF0000"/>
                </a:solidFill>
              </a:rPr>
              <a:t>E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</a:t>
            </a:r>
            <a:r>
              <a:rPr lang="en-US" i="1" smtClean="0">
                <a:solidFill>
                  <a:srgbClr val="FF0000"/>
                </a:solidFill>
              </a:rPr>
              <a:t>E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)</a:t>
            </a:r>
            <a:r>
              <a:rPr lang="en-US" smtClean="0"/>
              <a:t>.</a:t>
            </a:r>
          </a:p>
        </p:txBody>
      </p:sp>
      <p:grpSp>
        <p:nvGrpSpPr>
          <p:cNvPr id="759846" name="Group 38"/>
          <p:cNvGrpSpPr>
            <a:grpSpLocks/>
          </p:cNvGrpSpPr>
          <p:nvPr/>
        </p:nvGrpSpPr>
        <p:grpSpPr bwMode="auto">
          <a:xfrm>
            <a:off x="1857375" y="3851275"/>
            <a:ext cx="1354138" cy="1482725"/>
            <a:chOff x="1152" y="2426"/>
            <a:chExt cx="853" cy="934"/>
          </a:xfrm>
        </p:grpSpPr>
        <p:sp>
          <p:nvSpPr>
            <p:cNvPr id="42008" name="Oval 4"/>
            <p:cNvSpPr>
              <a:spLocks noChangeArrowheads="1"/>
            </p:cNvSpPr>
            <p:nvPr/>
          </p:nvSpPr>
          <p:spPr bwMode="auto">
            <a:xfrm>
              <a:off x="1200" y="26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2009" name="Oval 5"/>
            <p:cNvSpPr>
              <a:spLocks noChangeArrowheads="1"/>
            </p:cNvSpPr>
            <p:nvPr/>
          </p:nvSpPr>
          <p:spPr bwMode="auto">
            <a:xfrm>
              <a:off x="1536" y="26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2010" name="Oval 6"/>
            <p:cNvSpPr>
              <a:spLocks noChangeArrowheads="1"/>
            </p:cNvSpPr>
            <p:nvPr/>
          </p:nvSpPr>
          <p:spPr bwMode="auto">
            <a:xfrm>
              <a:off x="1872" y="26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2011" name="Oval 7"/>
            <p:cNvSpPr>
              <a:spLocks noChangeArrowheads="1"/>
            </p:cNvSpPr>
            <p:nvPr/>
          </p:nvSpPr>
          <p:spPr bwMode="auto">
            <a:xfrm>
              <a:off x="1200" y="302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2012" name="Oval 8"/>
            <p:cNvSpPr>
              <a:spLocks noChangeArrowheads="1"/>
            </p:cNvSpPr>
            <p:nvPr/>
          </p:nvSpPr>
          <p:spPr bwMode="auto">
            <a:xfrm>
              <a:off x="1536" y="302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2013" name="Text Box 9"/>
            <p:cNvSpPr txBox="1">
              <a:spLocks noChangeArrowheads="1"/>
            </p:cNvSpPr>
            <p:nvPr/>
          </p:nvSpPr>
          <p:spPr bwMode="auto">
            <a:xfrm>
              <a:off x="1152" y="2426"/>
              <a:ext cx="2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a</a:t>
              </a:r>
            </a:p>
          </p:txBody>
        </p:sp>
        <p:sp>
          <p:nvSpPr>
            <p:cNvPr id="42014" name="Text Box 10"/>
            <p:cNvSpPr txBox="1">
              <a:spLocks noChangeArrowheads="1"/>
            </p:cNvSpPr>
            <p:nvPr/>
          </p:nvSpPr>
          <p:spPr bwMode="auto">
            <a:xfrm>
              <a:off x="1479" y="244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b</a:t>
              </a:r>
            </a:p>
          </p:txBody>
        </p:sp>
        <p:sp>
          <p:nvSpPr>
            <p:cNvPr id="42015" name="Text Box 11"/>
            <p:cNvSpPr txBox="1">
              <a:spLocks noChangeArrowheads="1"/>
            </p:cNvSpPr>
            <p:nvPr/>
          </p:nvSpPr>
          <p:spPr bwMode="auto">
            <a:xfrm>
              <a:off x="1804" y="2448"/>
              <a:ext cx="2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c</a:t>
              </a:r>
            </a:p>
          </p:txBody>
        </p:sp>
        <p:sp>
          <p:nvSpPr>
            <p:cNvPr id="42016" name="Text Box 12"/>
            <p:cNvSpPr txBox="1">
              <a:spLocks noChangeArrowheads="1"/>
            </p:cNvSpPr>
            <p:nvPr/>
          </p:nvSpPr>
          <p:spPr bwMode="auto">
            <a:xfrm>
              <a:off x="1152" y="3072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d</a:t>
              </a:r>
            </a:p>
          </p:txBody>
        </p:sp>
        <p:sp>
          <p:nvSpPr>
            <p:cNvPr id="42017" name="Text Box 13"/>
            <p:cNvSpPr txBox="1">
              <a:spLocks noChangeArrowheads="1"/>
            </p:cNvSpPr>
            <p:nvPr/>
          </p:nvSpPr>
          <p:spPr bwMode="auto">
            <a:xfrm>
              <a:off x="1484" y="3034"/>
              <a:ext cx="2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e</a:t>
              </a:r>
            </a:p>
          </p:txBody>
        </p:sp>
        <p:sp>
          <p:nvSpPr>
            <p:cNvPr id="42018" name="Line 14"/>
            <p:cNvSpPr>
              <a:spLocks noChangeShapeType="1"/>
            </p:cNvSpPr>
            <p:nvPr/>
          </p:nvSpPr>
          <p:spPr bwMode="auto">
            <a:xfrm>
              <a:off x="1296" y="273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9" name="Line 15"/>
            <p:cNvSpPr>
              <a:spLocks noChangeShapeType="1"/>
            </p:cNvSpPr>
            <p:nvPr/>
          </p:nvSpPr>
          <p:spPr bwMode="auto">
            <a:xfrm>
              <a:off x="1248" y="278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0" name="Line 16"/>
            <p:cNvSpPr>
              <a:spLocks noChangeShapeType="1"/>
            </p:cNvSpPr>
            <p:nvPr/>
          </p:nvSpPr>
          <p:spPr bwMode="auto">
            <a:xfrm>
              <a:off x="1296" y="307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1" name="Line 17"/>
            <p:cNvSpPr>
              <a:spLocks noChangeShapeType="1"/>
            </p:cNvSpPr>
            <p:nvPr/>
          </p:nvSpPr>
          <p:spPr bwMode="auto">
            <a:xfrm>
              <a:off x="1584" y="278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2" name="Line 18"/>
            <p:cNvSpPr>
              <a:spLocks noChangeShapeType="1"/>
            </p:cNvSpPr>
            <p:nvPr/>
          </p:nvSpPr>
          <p:spPr bwMode="auto">
            <a:xfrm>
              <a:off x="1632" y="273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3" name="Line 19"/>
            <p:cNvSpPr>
              <a:spLocks noChangeShapeType="1"/>
            </p:cNvSpPr>
            <p:nvPr/>
          </p:nvSpPr>
          <p:spPr bwMode="auto">
            <a:xfrm flipV="1">
              <a:off x="1632" y="2784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59847" name="Group 39"/>
          <p:cNvGrpSpPr>
            <a:grpSpLocks/>
          </p:cNvGrpSpPr>
          <p:nvPr/>
        </p:nvGrpSpPr>
        <p:grpSpPr bwMode="auto">
          <a:xfrm>
            <a:off x="5351463" y="3829050"/>
            <a:ext cx="1354137" cy="1524000"/>
            <a:chOff x="3371" y="2400"/>
            <a:chExt cx="853" cy="960"/>
          </a:xfrm>
        </p:grpSpPr>
        <p:sp>
          <p:nvSpPr>
            <p:cNvPr id="41994" name="Oval 20"/>
            <p:cNvSpPr>
              <a:spLocks noChangeArrowheads="1"/>
            </p:cNvSpPr>
            <p:nvPr/>
          </p:nvSpPr>
          <p:spPr bwMode="auto">
            <a:xfrm>
              <a:off x="3419" y="266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995" name="Oval 21"/>
            <p:cNvSpPr>
              <a:spLocks noChangeArrowheads="1"/>
            </p:cNvSpPr>
            <p:nvPr/>
          </p:nvSpPr>
          <p:spPr bwMode="auto">
            <a:xfrm>
              <a:off x="3755" y="266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996" name="Oval 22"/>
            <p:cNvSpPr>
              <a:spLocks noChangeArrowheads="1"/>
            </p:cNvSpPr>
            <p:nvPr/>
          </p:nvSpPr>
          <p:spPr bwMode="auto">
            <a:xfrm>
              <a:off x="4091" y="266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997" name="Oval 23"/>
            <p:cNvSpPr>
              <a:spLocks noChangeArrowheads="1"/>
            </p:cNvSpPr>
            <p:nvPr/>
          </p:nvSpPr>
          <p:spPr bwMode="auto">
            <a:xfrm>
              <a:off x="3419" y="299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998" name="Oval 24"/>
            <p:cNvSpPr>
              <a:spLocks noChangeArrowheads="1"/>
            </p:cNvSpPr>
            <p:nvPr/>
          </p:nvSpPr>
          <p:spPr bwMode="auto">
            <a:xfrm>
              <a:off x="4080" y="302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999" name="Text Box 25"/>
            <p:cNvSpPr txBox="1">
              <a:spLocks noChangeArrowheads="1"/>
            </p:cNvSpPr>
            <p:nvPr/>
          </p:nvSpPr>
          <p:spPr bwMode="auto">
            <a:xfrm>
              <a:off x="3371" y="2400"/>
              <a:ext cx="2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a</a:t>
              </a:r>
            </a:p>
          </p:txBody>
        </p:sp>
        <p:sp>
          <p:nvSpPr>
            <p:cNvPr id="42000" name="Text Box 26"/>
            <p:cNvSpPr txBox="1">
              <a:spLocks noChangeArrowheads="1"/>
            </p:cNvSpPr>
            <p:nvPr/>
          </p:nvSpPr>
          <p:spPr bwMode="auto">
            <a:xfrm>
              <a:off x="3698" y="2422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b</a:t>
              </a:r>
            </a:p>
          </p:txBody>
        </p:sp>
        <p:sp>
          <p:nvSpPr>
            <p:cNvPr id="42001" name="Text Box 27"/>
            <p:cNvSpPr txBox="1">
              <a:spLocks noChangeArrowheads="1"/>
            </p:cNvSpPr>
            <p:nvPr/>
          </p:nvSpPr>
          <p:spPr bwMode="auto">
            <a:xfrm>
              <a:off x="4023" y="2422"/>
              <a:ext cx="2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c</a:t>
              </a:r>
            </a:p>
          </p:txBody>
        </p:sp>
        <p:sp>
          <p:nvSpPr>
            <p:cNvPr id="42002" name="Text Box 28"/>
            <p:cNvSpPr txBox="1">
              <a:spLocks noChangeArrowheads="1"/>
            </p:cNvSpPr>
            <p:nvPr/>
          </p:nvSpPr>
          <p:spPr bwMode="auto">
            <a:xfrm>
              <a:off x="3371" y="3046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d</a:t>
              </a:r>
            </a:p>
          </p:txBody>
        </p:sp>
        <p:sp>
          <p:nvSpPr>
            <p:cNvPr id="42003" name="Text Box 29"/>
            <p:cNvSpPr txBox="1">
              <a:spLocks noChangeArrowheads="1"/>
            </p:cNvSpPr>
            <p:nvPr/>
          </p:nvSpPr>
          <p:spPr bwMode="auto">
            <a:xfrm>
              <a:off x="4023" y="3072"/>
              <a:ext cx="1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f</a:t>
              </a:r>
            </a:p>
          </p:txBody>
        </p:sp>
        <p:sp>
          <p:nvSpPr>
            <p:cNvPr id="42004" name="Line 30"/>
            <p:cNvSpPr>
              <a:spLocks noChangeShapeType="1"/>
            </p:cNvSpPr>
            <p:nvPr/>
          </p:nvSpPr>
          <p:spPr bwMode="auto">
            <a:xfrm>
              <a:off x="3515" y="271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5" name="Line 32"/>
            <p:cNvSpPr>
              <a:spLocks noChangeShapeType="1"/>
            </p:cNvSpPr>
            <p:nvPr/>
          </p:nvSpPr>
          <p:spPr bwMode="auto">
            <a:xfrm flipV="1">
              <a:off x="3515" y="2736"/>
              <a:ext cx="229" cy="3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6" name="Line 34"/>
            <p:cNvSpPr>
              <a:spLocks noChangeShapeType="1"/>
            </p:cNvSpPr>
            <p:nvPr/>
          </p:nvSpPr>
          <p:spPr bwMode="auto">
            <a:xfrm>
              <a:off x="3851" y="271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7" name="Line 36"/>
            <p:cNvSpPr>
              <a:spLocks noChangeShapeType="1"/>
            </p:cNvSpPr>
            <p:nvPr/>
          </p:nvSpPr>
          <p:spPr bwMode="auto">
            <a:xfrm>
              <a:off x="3840" y="273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9845" name="Text Box 37"/>
          <p:cNvSpPr txBox="1">
            <a:spLocks noChangeArrowheads="1"/>
          </p:cNvSpPr>
          <p:nvPr/>
        </p:nvSpPr>
        <p:spPr bwMode="auto">
          <a:xfrm>
            <a:off x="3810000" y="3794125"/>
            <a:ext cx="965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0" b="1">
                <a:latin typeface="Symbol" pitchFamily="18" charset="2"/>
                <a:sym typeface="Symbol" pitchFamily="18" charset="2"/>
              </a:rPr>
              <a:t>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4.07407E-6 L 0.19063 4.07407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598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3.33333E-6 L -0.19253 3.33333E-6 " pathEditMode="relative" ptsTypes="AA">
                                      <p:cBhvr>
                                        <p:cTn id="8" dur="2000" fill="hold"/>
                                        <p:tgtEl>
                                          <p:spTgt spid="7598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7598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98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4A52A2E6-1013-403C-8E46-C6E47CE26F31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Applications of Graphs</a:t>
            </a:r>
          </a:p>
        </p:txBody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26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Potentially anything (graphs can represent  relations, relations can describe the extension of any predicate).</a:t>
            </a:r>
          </a:p>
          <a:p>
            <a:pPr>
              <a:defRPr/>
            </a:pPr>
            <a:r>
              <a:rPr lang="en-US" smtClean="0"/>
              <a:t>Apps in networking, scheduling, flow optimization, circuit design, path planning.</a:t>
            </a:r>
          </a:p>
          <a:p>
            <a:pPr>
              <a:defRPr/>
            </a:pPr>
            <a:r>
              <a:rPr lang="en-US" smtClean="0"/>
              <a:t>More apps: Geneology analysis, computer game-playing, program compilation, object-oriented design,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430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430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A4EA2D73-736C-4E76-99B9-38ED2440A764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§10.3: Graph Representations &amp; Isomorphism</a:t>
            </a:r>
            <a:endParaRPr lang="en-US" altLang="en-US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Graph representations:</a:t>
            </a:r>
          </a:p>
          <a:p>
            <a:pPr lvl="1">
              <a:defRPr/>
            </a:pPr>
            <a:r>
              <a:rPr lang="en-US" smtClean="0"/>
              <a:t>Adjacency lists.</a:t>
            </a:r>
          </a:p>
          <a:p>
            <a:pPr lvl="1">
              <a:defRPr/>
            </a:pPr>
            <a:r>
              <a:rPr lang="en-US" smtClean="0"/>
              <a:t>Adjacency matrices.</a:t>
            </a:r>
          </a:p>
          <a:p>
            <a:pPr lvl="1">
              <a:defRPr/>
            </a:pPr>
            <a:r>
              <a:rPr lang="en-US" smtClean="0"/>
              <a:t>Incidence matrices.</a:t>
            </a:r>
          </a:p>
          <a:p>
            <a:pPr>
              <a:defRPr/>
            </a:pPr>
            <a:r>
              <a:rPr lang="en-US" smtClean="0"/>
              <a:t>Graph isomorphism:</a:t>
            </a:r>
          </a:p>
          <a:p>
            <a:pPr lvl="1">
              <a:defRPr/>
            </a:pPr>
            <a:r>
              <a:rPr lang="en-US" smtClean="0"/>
              <a:t>Two graphs are isomorphic iff they are identical except for their node names.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440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E15DB15-671D-4252-AC7A-B199BBED535B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Adjacency Lists</a:t>
            </a:r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table with 1 row per vertex, listing its adjacent vertices.</a:t>
            </a:r>
          </a:p>
        </p:txBody>
      </p:sp>
      <p:sp>
        <p:nvSpPr>
          <p:cNvPr id="44039" name="Oval 4"/>
          <p:cNvSpPr>
            <a:spLocks noChangeArrowheads="1"/>
          </p:cNvSpPr>
          <p:nvPr/>
        </p:nvSpPr>
        <p:spPr bwMode="auto">
          <a:xfrm>
            <a:off x="1447800" y="34083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4040" name="Oval 5"/>
          <p:cNvSpPr>
            <a:spLocks noChangeArrowheads="1"/>
          </p:cNvSpPr>
          <p:nvPr/>
        </p:nvSpPr>
        <p:spPr bwMode="auto">
          <a:xfrm>
            <a:off x="1981200" y="34845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4041" name="Oval 6"/>
          <p:cNvSpPr>
            <a:spLocks noChangeArrowheads="1"/>
          </p:cNvSpPr>
          <p:nvPr/>
        </p:nvSpPr>
        <p:spPr bwMode="auto">
          <a:xfrm>
            <a:off x="1295400" y="39417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4042" name="Oval 7"/>
          <p:cNvSpPr>
            <a:spLocks noChangeArrowheads="1"/>
          </p:cNvSpPr>
          <p:nvPr/>
        </p:nvSpPr>
        <p:spPr bwMode="auto">
          <a:xfrm>
            <a:off x="1828800" y="39417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4043" name="Oval 8"/>
          <p:cNvSpPr>
            <a:spLocks noChangeArrowheads="1"/>
          </p:cNvSpPr>
          <p:nvPr/>
        </p:nvSpPr>
        <p:spPr bwMode="auto">
          <a:xfrm>
            <a:off x="2209800" y="4398963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4044" name="Line 9"/>
          <p:cNvSpPr>
            <a:spLocks noChangeShapeType="1"/>
          </p:cNvSpPr>
          <p:nvPr/>
        </p:nvSpPr>
        <p:spPr bwMode="auto">
          <a:xfrm>
            <a:off x="1404938" y="4052888"/>
            <a:ext cx="796925" cy="412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45" name="Line 10"/>
          <p:cNvSpPr>
            <a:spLocks noChangeShapeType="1"/>
          </p:cNvSpPr>
          <p:nvPr/>
        </p:nvSpPr>
        <p:spPr bwMode="auto">
          <a:xfrm flipV="1">
            <a:off x="1390650" y="3525838"/>
            <a:ext cx="103188" cy="398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46" name="Line 11"/>
          <p:cNvSpPr>
            <a:spLocks noChangeShapeType="1"/>
          </p:cNvSpPr>
          <p:nvPr/>
        </p:nvSpPr>
        <p:spPr bwMode="auto">
          <a:xfrm>
            <a:off x="1597025" y="3473450"/>
            <a:ext cx="385763" cy="650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47" name="Line 12"/>
          <p:cNvSpPr>
            <a:spLocks noChangeShapeType="1"/>
          </p:cNvSpPr>
          <p:nvPr/>
        </p:nvSpPr>
        <p:spPr bwMode="auto">
          <a:xfrm>
            <a:off x="2085975" y="3629025"/>
            <a:ext cx="155575" cy="784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48" name="Line 13"/>
          <p:cNvSpPr>
            <a:spLocks noChangeShapeType="1"/>
          </p:cNvSpPr>
          <p:nvPr/>
        </p:nvSpPr>
        <p:spPr bwMode="auto">
          <a:xfrm flipV="1">
            <a:off x="1417638" y="3629025"/>
            <a:ext cx="579437" cy="3476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49" name="Line 14"/>
          <p:cNvSpPr>
            <a:spLocks noChangeShapeType="1"/>
          </p:cNvSpPr>
          <p:nvPr/>
        </p:nvSpPr>
        <p:spPr bwMode="auto">
          <a:xfrm>
            <a:off x="2125663" y="3576638"/>
            <a:ext cx="668337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50" name="Oval 15"/>
          <p:cNvSpPr>
            <a:spLocks noChangeArrowheads="1"/>
          </p:cNvSpPr>
          <p:nvPr/>
        </p:nvSpPr>
        <p:spPr bwMode="auto">
          <a:xfrm>
            <a:off x="2727325" y="3990975"/>
            <a:ext cx="1524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4051" name="Text Box 16"/>
          <p:cNvSpPr txBox="1">
            <a:spLocks noChangeArrowheads="1"/>
          </p:cNvSpPr>
          <p:nvPr/>
        </p:nvSpPr>
        <p:spPr bwMode="auto">
          <a:xfrm>
            <a:off x="1119188" y="32210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a</a:t>
            </a:r>
          </a:p>
        </p:txBody>
      </p:sp>
      <p:sp>
        <p:nvSpPr>
          <p:cNvPr id="44052" name="Text Box 17"/>
          <p:cNvSpPr txBox="1">
            <a:spLocks noChangeArrowheads="1"/>
          </p:cNvSpPr>
          <p:nvPr/>
        </p:nvSpPr>
        <p:spPr bwMode="auto">
          <a:xfrm>
            <a:off x="2093913" y="316706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b</a:t>
            </a:r>
          </a:p>
        </p:txBody>
      </p:sp>
      <p:sp>
        <p:nvSpPr>
          <p:cNvPr id="44053" name="Text Box 18"/>
          <p:cNvSpPr txBox="1">
            <a:spLocks noChangeArrowheads="1"/>
          </p:cNvSpPr>
          <p:nvPr/>
        </p:nvSpPr>
        <p:spPr bwMode="auto">
          <a:xfrm>
            <a:off x="1527175" y="374491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d</a:t>
            </a:r>
          </a:p>
        </p:txBody>
      </p:sp>
      <p:sp>
        <p:nvSpPr>
          <p:cNvPr id="44054" name="Text Box 19"/>
          <p:cNvSpPr txBox="1">
            <a:spLocks noChangeArrowheads="1"/>
          </p:cNvSpPr>
          <p:nvPr/>
        </p:nvSpPr>
        <p:spPr bwMode="auto">
          <a:xfrm>
            <a:off x="1019175" y="380682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c</a:t>
            </a:r>
          </a:p>
        </p:txBody>
      </p:sp>
      <p:sp>
        <p:nvSpPr>
          <p:cNvPr id="44055" name="Text Box 20"/>
          <p:cNvSpPr txBox="1">
            <a:spLocks noChangeArrowheads="1"/>
          </p:cNvSpPr>
          <p:nvPr/>
        </p:nvSpPr>
        <p:spPr bwMode="auto">
          <a:xfrm>
            <a:off x="2354263" y="4241800"/>
            <a:ext cx="268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f</a:t>
            </a:r>
          </a:p>
        </p:txBody>
      </p:sp>
      <p:sp>
        <p:nvSpPr>
          <p:cNvPr id="44056" name="Text Box 21"/>
          <p:cNvSpPr txBox="1">
            <a:spLocks noChangeArrowheads="1"/>
          </p:cNvSpPr>
          <p:nvPr/>
        </p:nvSpPr>
        <p:spPr bwMode="auto">
          <a:xfrm>
            <a:off x="2816225" y="3905250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e</a:t>
            </a:r>
          </a:p>
        </p:txBody>
      </p:sp>
      <p:graphicFrame>
        <p:nvGraphicFramePr>
          <p:cNvPr id="44057" name="Object 22"/>
          <p:cNvGraphicFramePr>
            <a:graphicFrameLocks noChangeAspect="1"/>
          </p:cNvGraphicFramePr>
          <p:nvPr/>
        </p:nvGraphicFramePr>
        <p:xfrm>
          <a:off x="4298950" y="2768600"/>
          <a:ext cx="3630613" cy="318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7" name="Document" r:id="rId3" imgW="4468368" imgH="3919728" progId="Word.Document.8">
                  <p:embed/>
                </p:oleObj>
              </mc:Choice>
              <mc:Fallback>
                <p:oleObj name="Document" r:id="rId3" imgW="4468368" imgH="3919728" progId="Word.Document.8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2768600"/>
                        <a:ext cx="3630613" cy="318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0B19E67-7AA8-41BF-A806-27A06C8CFCFD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Directed Adjacency Lists</a:t>
            </a:r>
          </a:p>
        </p:txBody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 row per node, listing the terminal nodes of each edge incident from that node.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460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4B7543B2-22DA-43EA-A218-05C27BC24E8C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Adjacency Matrices</a:t>
            </a:r>
          </a:p>
        </p:txBody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way to represent simple graphs</a:t>
            </a:r>
          </a:p>
          <a:p>
            <a:pPr lvl="1">
              <a:defRPr/>
            </a:pPr>
            <a:r>
              <a:rPr lang="en-US" smtClean="0"/>
              <a:t>possibly with self-loops.</a:t>
            </a:r>
          </a:p>
          <a:p>
            <a:pPr>
              <a:defRPr/>
            </a:pPr>
            <a:r>
              <a:rPr lang="en-US" smtClean="0"/>
              <a:t>Matrix </a:t>
            </a:r>
            <a:r>
              <a:rPr lang="en-US" b="1" smtClean="0">
                <a:solidFill>
                  <a:srgbClr val="FF0000"/>
                </a:solidFill>
              </a:rPr>
              <a:t>A</a:t>
            </a:r>
            <a:r>
              <a:rPr lang="en-US" smtClean="0">
                <a:solidFill>
                  <a:srgbClr val="FF0000"/>
                </a:solidFill>
              </a:rPr>
              <a:t>=[</a:t>
            </a:r>
            <a:r>
              <a:rPr lang="en-US" i="1" smtClean="0">
                <a:solidFill>
                  <a:srgbClr val="FF0000"/>
                </a:solidFill>
              </a:rPr>
              <a:t>a</a:t>
            </a:r>
            <a:r>
              <a:rPr lang="en-US" i="1" baseline="-25000" smtClean="0">
                <a:solidFill>
                  <a:srgbClr val="FF0000"/>
                </a:solidFill>
              </a:rPr>
              <a:t>ij</a:t>
            </a:r>
            <a:r>
              <a:rPr lang="en-US" smtClean="0">
                <a:solidFill>
                  <a:srgbClr val="FF0000"/>
                </a:solidFill>
              </a:rPr>
              <a:t>]</a:t>
            </a:r>
            <a:r>
              <a:rPr lang="en-US" smtClean="0"/>
              <a:t>, where </a:t>
            </a:r>
            <a:r>
              <a:rPr lang="en-US" i="1" smtClean="0">
                <a:solidFill>
                  <a:srgbClr val="FF0000"/>
                </a:solidFill>
              </a:rPr>
              <a:t>a</a:t>
            </a:r>
            <a:r>
              <a:rPr lang="en-US" i="1" baseline="-25000" smtClean="0">
                <a:solidFill>
                  <a:srgbClr val="FF0000"/>
                </a:solidFill>
              </a:rPr>
              <a:t>ij</a:t>
            </a:r>
            <a:r>
              <a:rPr lang="en-US" smtClean="0"/>
              <a:t> is 1 if </a:t>
            </a:r>
            <a:r>
              <a:rPr lang="en-US" smtClean="0">
                <a:solidFill>
                  <a:srgbClr val="FF0000"/>
                </a:solidFill>
              </a:rPr>
              <a:t>{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i="1" baseline="-25000" smtClean="0">
                <a:solidFill>
                  <a:srgbClr val="FF0000"/>
                </a:solidFill>
              </a:rPr>
              <a:t>i</a:t>
            </a:r>
            <a:r>
              <a:rPr lang="en-US" smtClean="0">
                <a:solidFill>
                  <a:srgbClr val="FF0000"/>
                </a:solidFill>
              </a:rPr>
              <a:t>, 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i="1" baseline="-25000" smtClean="0">
                <a:solidFill>
                  <a:srgbClr val="FF0000"/>
                </a:solidFill>
              </a:rPr>
              <a:t>j</a:t>
            </a:r>
            <a:r>
              <a:rPr lang="en-US" smtClean="0">
                <a:solidFill>
                  <a:srgbClr val="FF0000"/>
                </a:solidFill>
              </a:rPr>
              <a:t>}</a:t>
            </a:r>
            <a:r>
              <a:rPr lang="en-US" smtClean="0"/>
              <a:t> is an edge of </a:t>
            </a:r>
            <a:r>
              <a:rPr lang="en-US" i="1" smtClean="0"/>
              <a:t>G</a:t>
            </a:r>
            <a:r>
              <a:rPr lang="en-US" smtClean="0"/>
              <a:t>, and is 0 otherwise.</a:t>
            </a:r>
          </a:p>
          <a:p>
            <a:pPr>
              <a:defRPr/>
            </a:pPr>
            <a:r>
              <a:rPr lang="en-US" smtClean="0"/>
              <a:t>Can extend to pseudographs by letting each matrix elements be the number of links (possibly &gt;1) between the nodes.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471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930AF767-2F90-49CB-A57B-A2573D0A1ED6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Graph Isomorphism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97800" cy="4270375"/>
          </a:xfrm>
        </p:spPr>
        <p:txBody>
          <a:bodyPr/>
          <a:lstStyle/>
          <a:p>
            <a:pPr>
              <a:defRPr/>
            </a:pPr>
            <a:r>
              <a:rPr lang="en-US" smtClean="0"/>
              <a:t>Formal definition:</a:t>
            </a:r>
          </a:p>
          <a:p>
            <a:pPr lvl="1">
              <a:defRPr/>
            </a:pPr>
            <a:r>
              <a:rPr lang="en-US" smtClean="0"/>
              <a:t>Simple graphs </a:t>
            </a:r>
            <a:r>
              <a:rPr lang="en-US" i="1" smtClean="0">
                <a:solidFill>
                  <a:srgbClr val="FF0000"/>
                </a:solidFill>
              </a:rPr>
              <a:t>G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</a:rPr>
              <a:t>=(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</a:rPr>
              <a:t>, </a:t>
            </a:r>
            <a:r>
              <a:rPr lang="en-US" i="1" smtClean="0">
                <a:solidFill>
                  <a:srgbClr val="FF0000"/>
                </a:solidFill>
              </a:rPr>
              <a:t>E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</a:rPr>
              <a:t>)</a:t>
            </a:r>
            <a:r>
              <a:rPr lang="en-US" smtClean="0"/>
              <a:t> and </a:t>
            </a:r>
            <a:r>
              <a:rPr lang="en-US" i="1" smtClean="0">
                <a:solidFill>
                  <a:srgbClr val="FF0000"/>
                </a:solidFill>
              </a:rPr>
              <a:t>G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=(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, </a:t>
            </a:r>
            <a:r>
              <a:rPr lang="en-US" i="1" smtClean="0">
                <a:solidFill>
                  <a:srgbClr val="FF0000"/>
                </a:solidFill>
              </a:rPr>
              <a:t>E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)</a:t>
            </a:r>
            <a:r>
              <a:rPr lang="en-US" smtClean="0"/>
              <a:t> are </a:t>
            </a:r>
            <a:r>
              <a:rPr lang="en-US" i="1" smtClean="0"/>
              <a:t>isomorphic</a:t>
            </a:r>
            <a:r>
              <a:rPr lang="en-US" smtClean="0"/>
              <a:t> iff </a:t>
            </a:r>
            <a:r>
              <a:rPr lang="en-US" smtClean="0">
                <a:sym typeface="Symbol" pitchFamily="18" charset="2"/>
              </a:rPr>
              <a:t> a bijection 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f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: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baseline="-25000" smtClean="0">
                <a:solidFill>
                  <a:srgbClr val="FF0000"/>
                </a:solidFill>
                <a:sym typeface="Symbol" pitchFamily="18" charset="2"/>
              </a:rPr>
              <a:t>1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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baseline="-25000" smtClean="0">
                <a:solidFill>
                  <a:srgbClr val="FF0000"/>
                </a:solidFill>
                <a:sym typeface="Symbol" pitchFamily="18" charset="2"/>
              </a:rPr>
              <a:t>2</a:t>
            </a:r>
            <a:r>
              <a:rPr lang="en-US" smtClean="0">
                <a:sym typeface="Symbol" pitchFamily="18" charset="2"/>
              </a:rPr>
              <a:t> such that 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 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a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,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b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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V</a:t>
            </a:r>
            <a:r>
              <a:rPr lang="en-US" baseline="-25000" smtClean="0">
                <a:solidFill>
                  <a:srgbClr val="FF0000"/>
                </a:solidFill>
                <a:sym typeface="Symbol" pitchFamily="18" charset="2"/>
              </a:rPr>
              <a:t>1</a:t>
            </a:r>
            <a:r>
              <a:rPr lang="en-US" smtClean="0">
                <a:sym typeface="Symbol" pitchFamily="18" charset="2"/>
              </a:rPr>
              <a:t>, </a:t>
            </a:r>
            <a:r>
              <a:rPr lang="en-US" i="1" smtClean="0">
                <a:sym typeface="Symbol" pitchFamily="18" charset="2"/>
              </a:rPr>
              <a:t>a</a:t>
            </a:r>
            <a:r>
              <a:rPr lang="en-US" smtClean="0">
                <a:sym typeface="Symbol" pitchFamily="18" charset="2"/>
              </a:rPr>
              <a:t> and </a:t>
            </a:r>
            <a:r>
              <a:rPr lang="en-US" i="1" smtClean="0">
                <a:sym typeface="Symbol" pitchFamily="18" charset="2"/>
              </a:rPr>
              <a:t>b</a:t>
            </a:r>
            <a:r>
              <a:rPr lang="en-US" smtClean="0">
                <a:sym typeface="Symbol" pitchFamily="18" charset="2"/>
              </a:rPr>
              <a:t> are adjacent in </a:t>
            </a:r>
            <a:r>
              <a:rPr lang="en-US" i="1" smtClean="0"/>
              <a:t>G</a:t>
            </a:r>
            <a:r>
              <a:rPr lang="en-US" baseline="-25000" smtClean="0"/>
              <a:t>1</a:t>
            </a:r>
            <a:r>
              <a:rPr lang="en-US" smtClean="0">
                <a:sym typeface="Symbol" pitchFamily="18" charset="2"/>
              </a:rPr>
              <a:t> iff 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f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(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a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)</a:t>
            </a:r>
            <a:r>
              <a:rPr lang="en-US" smtClean="0">
                <a:sym typeface="Symbol" pitchFamily="18" charset="2"/>
              </a:rPr>
              <a:t> and 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f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(</a:t>
            </a:r>
            <a:r>
              <a:rPr lang="en-US" i="1" smtClean="0">
                <a:solidFill>
                  <a:srgbClr val="FF0000"/>
                </a:solidFill>
                <a:sym typeface="Symbol" pitchFamily="18" charset="2"/>
              </a:rPr>
              <a:t>b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)</a:t>
            </a:r>
            <a:r>
              <a:rPr lang="en-US" smtClean="0">
                <a:sym typeface="Symbol" pitchFamily="18" charset="2"/>
              </a:rPr>
              <a:t> are adjacent in </a:t>
            </a:r>
            <a:r>
              <a:rPr lang="en-US" i="1" smtClean="0">
                <a:sym typeface="Symbol" pitchFamily="18" charset="2"/>
              </a:rPr>
              <a:t>G</a:t>
            </a:r>
            <a:r>
              <a:rPr lang="en-US" baseline="-25000" smtClean="0">
                <a:sym typeface="Symbol" pitchFamily="18" charset="2"/>
              </a:rPr>
              <a:t>2</a:t>
            </a:r>
            <a:r>
              <a:rPr lang="en-US" smtClean="0">
                <a:sym typeface="Symbol" pitchFamily="18" charset="2"/>
              </a:rPr>
              <a:t>.</a:t>
            </a:r>
          </a:p>
          <a:p>
            <a:pPr lvl="1">
              <a:defRPr/>
            </a:pPr>
            <a:r>
              <a:rPr lang="en-US" i="1" smtClean="0">
                <a:sym typeface="Symbol" pitchFamily="18" charset="2"/>
              </a:rPr>
              <a:t>f</a:t>
            </a:r>
            <a:r>
              <a:rPr lang="en-US" smtClean="0">
                <a:sym typeface="Symbol" pitchFamily="18" charset="2"/>
              </a:rPr>
              <a:t> is the “renaming” function between the two node sets that makes the two graphs identical.</a:t>
            </a:r>
          </a:p>
          <a:p>
            <a:pPr lvl="1">
              <a:defRPr/>
            </a:pPr>
            <a:r>
              <a:rPr lang="en-US" smtClean="0">
                <a:sym typeface="Symbol" pitchFamily="18" charset="2"/>
              </a:rPr>
              <a:t>This definition can easily be extended to other types of graphs.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481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CD22D66C-64FE-4E03-A5DA-20DF4CEFA416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35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Graph Invariants under Isomorphism</a:t>
            </a:r>
            <a:endParaRPr lang="en-US" altLang="en-US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i="1" smtClean="0"/>
              <a:t>Necessary</a:t>
            </a:r>
            <a:r>
              <a:rPr lang="en-US" smtClean="0"/>
              <a:t> but not </a:t>
            </a:r>
            <a:r>
              <a:rPr lang="en-US" i="1" smtClean="0"/>
              <a:t>sufficient</a:t>
            </a:r>
            <a:r>
              <a:rPr lang="en-US" smtClean="0"/>
              <a:t> conditions for </a:t>
            </a:r>
            <a:r>
              <a:rPr lang="en-US" i="1" smtClean="0">
                <a:solidFill>
                  <a:srgbClr val="FF0000"/>
                </a:solidFill>
              </a:rPr>
              <a:t>G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</a:rPr>
              <a:t>=(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</a:rPr>
              <a:t>, </a:t>
            </a:r>
            <a:r>
              <a:rPr lang="en-US" i="1" smtClean="0">
                <a:solidFill>
                  <a:srgbClr val="FF0000"/>
                </a:solidFill>
              </a:rPr>
              <a:t>E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</a:rPr>
              <a:t>)</a:t>
            </a:r>
            <a:r>
              <a:rPr lang="en-US" smtClean="0"/>
              <a:t> to be isomorphic to </a:t>
            </a:r>
            <a:r>
              <a:rPr lang="en-US" i="1" smtClean="0">
                <a:solidFill>
                  <a:srgbClr val="FF0000"/>
                </a:solidFill>
              </a:rPr>
              <a:t>G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=(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, </a:t>
            </a:r>
            <a:r>
              <a:rPr lang="en-US" i="1" smtClean="0">
                <a:solidFill>
                  <a:srgbClr val="FF0000"/>
                </a:solidFill>
              </a:rPr>
              <a:t>E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)</a:t>
            </a:r>
            <a:r>
              <a:rPr lang="en-US" smtClean="0"/>
              <a:t>:</a:t>
            </a:r>
          </a:p>
          <a:p>
            <a:pPr lvl="1">
              <a:defRPr/>
            </a:pPr>
            <a:r>
              <a:rPr lang="en-US" smtClean="0"/>
              <a:t>We must have that </a:t>
            </a:r>
            <a:r>
              <a:rPr lang="en-US" smtClean="0">
                <a:solidFill>
                  <a:srgbClr val="FF0000"/>
                </a:solidFill>
              </a:rPr>
              <a:t>|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smtClean="0">
                <a:solidFill>
                  <a:srgbClr val="FF0000"/>
                </a:solidFill>
              </a:rPr>
              <a:t>1|=|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smtClean="0">
                <a:solidFill>
                  <a:srgbClr val="FF0000"/>
                </a:solidFill>
              </a:rPr>
              <a:t>2|</a:t>
            </a:r>
            <a:r>
              <a:rPr lang="en-US" smtClean="0"/>
              <a:t>, and </a:t>
            </a:r>
            <a:r>
              <a:rPr lang="en-US" smtClean="0">
                <a:solidFill>
                  <a:srgbClr val="FF0000"/>
                </a:solidFill>
              </a:rPr>
              <a:t>|</a:t>
            </a:r>
            <a:r>
              <a:rPr lang="en-US" i="1" smtClean="0">
                <a:solidFill>
                  <a:srgbClr val="FF0000"/>
                </a:solidFill>
              </a:rPr>
              <a:t>E</a:t>
            </a:r>
            <a:r>
              <a:rPr lang="en-US" smtClean="0">
                <a:solidFill>
                  <a:srgbClr val="FF0000"/>
                </a:solidFill>
              </a:rPr>
              <a:t>1|=|</a:t>
            </a:r>
            <a:r>
              <a:rPr lang="en-US" i="1" smtClean="0">
                <a:solidFill>
                  <a:srgbClr val="FF0000"/>
                </a:solidFill>
              </a:rPr>
              <a:t>E</a:t>
            </a:r>
            <a:r>
              <a:rPr lang="en-US" smtClean="0">
                <a:solidFill>
                  <a:srgbClr val="FF0000"/>
                </a:solidFill>
              </a:rPr>
              <a:t>2|</a:t>
            </a:r>
            <a:r>
              <a:rPr lang="en-US" smtClean="0"/>
              <a:t>.</a:t>
            </a:r>
          </a:p>
          <a:p>
            <a:pPr lvl="1">
              <a:defRPr/>
            </a:pPr>
            <a:r>
              <a:rPr lang="en-US" smtClean="0"/>
              <a:t>The number of vertices with degree </a:t>
            </a:r>
            <a:r>
              <a:rPr lang="en-US" i="1" smtClean="0"/>
              <a:t>n</a:t>
            </a:r>
            <a:r>
              <a:rPr lang="en-US" smtClean="0"/>
              <a:t> is the same in both graphs.</a:t>
            </a:r>
          </a:p>
          <a:p>
            <a:pPr lvl="1">
              <a:defRPr/>
            </a:pPr>
            <a:r>
              <a:rPr lang="en-US" smtClean="0"/>
              <a:t>For every proper subgraph </a:t>
            </a:r>
            <a:r>
              <a:rPr lang="en-US" i="1" smtClean="0"/>
              <a:t>g</a:t>
            </a:r>
            <a:r>
              <a:rPr lang="en-US" smtClean="0"/>
              <a:t> of one graph, there is a proper subgraph of the other graph that is isomorphic to </a:t>
            </a:r>
            <a:r>
              <a:rPr lang="en-US" i="1" smtClean="0"/>
              <a:t>g</a:t>
            </a:r>
            <a:r>
              <a:rPr lang="en-US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491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8E891854-D465-4F6E-B67D-FC5E7D3E24D5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36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Isomorphism Example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9775" y="2022475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If isomorphic, label the 2nd graph to show the isomorphism, else identify difference.</a:t>
            </a:r>
          </a:p>
        </p:txBody>
      </p:sp>
      <p:sp>
        <p:nvSpPr>
          <p:cNvPr id="49159" name="Oval 4"/>
          <p:cNvSpPr>
            <a:spLocks noChangeArrowheads="1"/>
          </p:cNvSpPr>
          <p:nvPr/>
        </p:nvSpPr>
        <p:spPr bwMode="auto">
          <a:xfrm>
            <a:off x="1552575" y="3902075"/>
            <a:ext cx="207963" cy="1905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60" name="Oval 5"/>
          <p:cNvSpPr>
            <a:spLocks noChangeArrowheads="1"/>
          </p:cNvSpPr>
          <p:nvPr/>
        </p:nvSpPr>
        <p:spPr bwMode="auto">
          <a:xfrm>
            <a:off x="2217738" y="3606800"/>
            <a:ext cx="209550" cy="1905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61" name="Oval 6"/>
          <p:cNvSpPr>
            <a:spLocks noChangeArrowheads="1"/>
          </p:cNvSpPr>
          <p:nvPr/>
        </p:nvSpPr>
        <p:spPr bwMode="auto">
          <a:xfrm>
            <a:off x="2443163" y="4194175"/>
            <a:ext cx="209550" cy="1905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62" name="Oval 7"/>
          <p:cNvSpPr>
            <a:spLocks noChangeArrowheads="1"/>
          </p:cNvSpPr>
          <p:nvPr/>
        </p:nvSpPr>
        <p:spPr bwMode="auto">
          <a:xfrm>
            <a:off x="3087688" y="3981450"/>
            <a:ext cx="209550" cy="1905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63" name="Oval 8"/>
          <p:cNvSpPr>
            <a:spLocks noChangeArrowheads="1"/>
          </p:cNvSpPr>
          <p:nvPr/>
        </p:nvSpPr>
        <p:spPr bwMode="auto">
          <a:xfrm>
            <a:off x="1901825" y="4640263"/>
            <a:ext cx="209550" cy="1905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64" name="Oval 9"/>
          <p:cNvSpPr>
            <a:spLocks noChangeArrowheads="1"/>
          </p:cNvSpPr>
          <p:nvPr/>
        </p:nvSpPr>
        <p:spPr bwMode="auto">
          <a:xfrm>
            <a:off x="2814638" y="4968875"/>
            <a:ext cx="209550" cy="1905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65" name="Freeform 10"/>
          <p:cNvSpPr>
            <a:spLocks/>
          </p:cNvSpPr>
          <p:nvPr/>
        </p:nvSpPr>
        <p:spPr bwMode="auto">
          <a:xfrm>
            <a:off x="1666875" y="4010025"/>
            <a:ext cx="917575" cy="295275"/>
          </a:xfrm>
          <a:custGeom>
            <a:avLst/>
            <a:gdLst>
              <a:gd name="T0" fmla="*/ 0 w 390"/>
              <a:gd name="T1" fmla="*/ 0 h 138"/>
              <a:gd name="T2" fmla="*/ 2147483647 w 390"/>
              <a:gd name="T3" fmla="*/ 2147483647 h 138"/>
              <a:gd name="T4" fmla="*/ 2147483647 w 390"/>
              <a:gd name="T5" fmla="*/ 2147483647 h 13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90" h="138">
                <a:moveTo>
                  <a:pt x="0" y="0"/>
                </a:moveTo>
                <a:cubicBezTo>
                  <a:pt x="28" y="37"/>
                  <a:pt x="57" y="74"/>
                  <a:pt x="122" y="97"/>
                </a:cubicBezTo>
                <a:cubicBezTo>
                  <a:pt x="187" y="120"/>
                  <a:pt x="288" y="129"/>
                  <a:pt x="390" y="13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66" name="Freeform 11"/>
          <p:cNvSpPr>
            <a:spLocks/>
          </p:cNvSpPr>
          <p:nvPr/>
        </p:nvSpPr>
        <p:spPr bwMode="auto">
          <a:xfrm>
            <a:off x="1666875" y="3606800"/>
            <a:ext cx="649288" cy="385763"/>
          </a:xfrm>
          <a:custGeom>
            <a:avLst/>
            <a:gdLst>
              <a:gd name="T0" fmla="*/ 0 w 276"/>
              <a:gd name="T1" fmla="*/ 2147483647 h 180"/>
              <a:gd name="T2" fmla="*/ 2147483647 w 276"/>
              <a:gd name="T3" fmla="*/ 2147483647 h 180"/>
              <a:gd name="T4" fmla="*/ 2147483647 w 276"/>
              <a:gd name="T5" fmla="*/ 2147483647 h 18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6" h="180">
                <a:moveTo>
                  <a:pt x="0" y="180"/>
                </a:moveTo>
                <a:cubicBezTo>
                  <a:pt x="21" y="116"/>
                  <a:pt x="43" y="52"/>
                  <a:pt x="89" y="26"/>
                </a:cubicBezTo>
                <a:cubicBezTo>
                  <a:pt x="135" y="0"/>
                  <a:pt x="205" y="13"/>
                  <a:pt x="276" y="26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67" name="Freeform 12"/>
          <p:cNvSpPr>
            <a:spLocks/>
          </p:cNvSpPr>
          <p:nvPr/>
        </p:nvSpPr>
        <p:spPr bwMode="auto">
          <a:xfrm>
            <a:off x="2363788" y="3679825"/>
            <a:ext cx="180975" cy="625475"/>
          </a:xfrm>
          <a:custGeom>
            <a:avLst/>
            <a:gdLst>
              <a:gd name="T0" fmla="*/ 2147483647 w 77"/>
              <a:gd name="T1" fmla="*/ 2147483647 h 292"/>
              <a:gd name="T2" fmla="*/ 2147483647 w 77"/>
              <a:gd name="T3" fmla="*/ 2147483647 h 292"/>
              <a:gd name="T4" fmla="*/ 2147483647 w 77"/>
              <a:gd name="T5" fmla="*/ 0 h 2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7" h="292">
                <a:moveTo>
                  <a:pt x="77" y="292"/>
                </a:moveTo>
                <a:cubicBezTo>
                  <a:pt x="50" y="259"/>
                  <a:pt x="24" y="227"/>
                  <a:pt x="12" y="178"/>
                </a:cubicBezTo>
                <a:cubicBezTo>
                  <a:pt x="0" y="129"/>
                  <a:pt x="2" y="64"/>
                  <a:pt x="4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68" name="Freeform 13"/>
          <p:cNvSpPr>
            <a:spLocks/>
          </p:cNvSpPr>
          <p:nvPr/>
        </p:nvSpPr>
        <p:spPr bwMode="auto">
          <a:xfrm>
            <a:off x="1949450" y="3713163"/>
            <a:ext cx="385763" cy="1025525"/>
          </a:xfrm>
          <a:custGeom>
            <a:avLst/>
            <a:gdLst>
              <a:gd name="T0" fmla="*/ 2147483647 w 164"/>
              <a:gd name="T1" fmla="*/ 0 h 478"/>
              <a:gd name="T2" fmla="*/ 2147483647 w 164"/>
              <a:gd name="T3" fmla="*/ 2147483647 h 478"/>
              <a:gd name="T4" fmla="*/ 2147483647 w 164"/>
              <a:gd name="T5" fmla="*/ 2147483647 h 47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" h="478">
                <a:moveTo>
                  <a:pt x="164" y="0"/>
                </a:moveTo>
                <a:cubicBezTo>
                  <a:pt x="108" y="41"/>
                  <a:pt x="52" y="82"/>
                  <a:pt x="26" y="162"/>
                </a:cubicBezTo>
                <a:cubicBezTo>
                  <a:pt x="0" y="242"/>
                  <a:pt x="5" y="360"/>
                  <a:pt x="10" y="47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69" name="Freeform 14"/>
          <p:cNvSpPr>
            <a:spLocks/>
          </p:cNvSpPr>
          <p:nvPr/>
        </p:nvSpPr>
        <p:spPr bwMode="auto">
          <a:xfrm>
            <a:off x="2297113" y="3570288"/>
            <a:ext cx="896937" cy="490537"/>
          </a:xfrm>
          <a:custGeom>
            <a:avLst/>
            <a:gdLst>
              <a:gd name="T0" fmla="*/ 0 w 381"/>
              <a:gd name="T1" fmla="*/ 2147483647 h 229"/>
              <a:gd name="T2" fmla="*/ 2147483647 w 381"/>
              <a:gd name="T3" fmla="*/ 2147483647 h 229"/>
              <a:gd name="T4" fmla="*/ 2147483647 w 381"/>
              <a:gd name="T5" fmla="*/ 2147483647 h 22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81" h="229">
                <a:moveTo>
                  <a:pt x="0" y="75"/>
                </a:moveTo>
                <a:cubicBezTo>
                  <a:pt x="94" y="37"/>
                  <a:pt x="188" y="0"/>
                  <a:pt x="251" y="26"/>
                </a:cubicBezTo>
                <a:cubicBezTo>
                  <a:pt x="314" y="52"/>
                  <a:pt x="347" y="140"/>
                  <a:pt x="381" y="229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70" name="Freeform 15"/>
          <p:cNvSpPr>
            <a:spLocks/>
          </p:cNvSpPr>
          <p:nvPr/>
        </p:nvSpPr>
        <p:spPr bwMode="auto">
          <a:xfrm>
            <a:off x="2009775" y="4078288"/>
            <a:ext cx="1146175" cy="677862"/>
          </a:xfrm>
          <a:custGeom>
            <a:avLst/>
            <a:gdLst>
              <a:gd name="T0" fmla="*/ 0 w 487"/>
              <a:gd name="T1" fmla="*/ 2147483647 h 316"/>
              <a:gd name="T2" fmla="*/ 2147483647 w 487"/>
              <a:gd name="T3" fmla="*/ 2147483647 h 316"/>
              <a:gd name="T4" fmla="*/ 2147483647 w 487"/>
              <a:gd name="T5" fmla="*/ 2147483647 h 316"/>
              <a:gd name="T6" fmla="*/ 2147483647 w 487"/>
              <a:gd name="T7" fmla="*/ 0 h 3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87" h="316">
                <a:moveTo>
                  <a:pt x="0" y="316"/>
                </a:moveTo>
                <a:cubicBezTo>
                  <a:pt x="30" y="267"/>
                  <a:pt x="61" y="219"/>
                  <a:pt x="114" y="211"/>
                </a:cubicBezTo>
                <a:cubicBezTo>
                  <a:pt x="167" y="203"/>
                  <a:pt x="255" y="303"/>
                  <a:pt x="317" y="268"/>
                </a:cubicBezTo>
                <a:cubicBezTo>
                  <a:pt x="379" y="233"/>
                  <a:pt x="433" y="116"/>
                  <a:pt x="487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71" name="Freeform 16"/>
          <p:cNvSpPr>
            <a:spLocks/>
          </p:cNvSpPr>
          <p:nvPr/>
        </p:nvSpPr>
        <p:spPr bwMode="auto">
          <a:xfrm>
            <a:off x="1384300" y="4010025"/>
            <a:ext cx="588963" cy="1022350"/>
          </a:xfrm>
          <a:custGeom>
            <a:avLst/>
            <a:gdLst>
              <a:gd name="T0" fmla="*/ 2147483647 w 250"/>
              <a:gd name="T1" fmla="*/ 0 h 477"/>
              <a:gd name="T2" fmla="*/ 2147483647 w 250"/>
              <a:gd name="T3" fmla="*/ 2147483647 h 477"/>
              <a:gd name="T4" fmla="*/ 2147483647 w 250"/>
              <a:gd name="T5" fmla="*/ 2147483647 h 477"/>
              <a:gd name="T6" fmla="*/ 2147483647 w 250"/>
              <a:gd name="T7" fmla="*/ 2147483647 h 47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50" h="477">
                <a:moveTo>
                  <a:pt x="112" y="0"/>
                </a:moveTo>
                <a:cubicBezTo>
                  <a:pt x="69" y="59"/>
                  <a:pt x="27" y="118"/>
                  <a:pt x="15" y="194"/>
                </a:cubicBezTo>
                <a:cubicBezTo>
                  <a:pt x="3" y="270"/>
                  <a:pt x="0" y="431"/>
                  <a:pt x="39" y="454"/>
                </a:cubicBezTo>
                <a:cubicBezTo>
                  <a:pt x="78" y="477"/>
                  <a:pt x="164" y="404"/>
                  <a:pt x="250" y="33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72" name="Freeform 17"/>
          <p:cNvSpPr>
            <a:spLocks/>
          </p:cNvSpPr>
          <p:nvPr/>
        </p:nvSpPr>
        <p:spPr bwMode="auto">
          <a:xfrm>
            <a:off x="1992313" y="4756150"/>
            <a:ext cx="954087" cy="403225"/>
          </a:xfrm>
          <a:custGeom>
            <a:avLst/>
            <a:gdLst>
              <a:gd name="T0" fmla="*/ 0 w 406"/>
              <a:gd name="T1" fmla="*/ 0 h 188"/>
              <a:gd name="T2" fmla="*/ 2147483647 w 406"/>
              <a:gd name="T3" fmla="*/ 2147483647 h 188"/>
              <a:gd name="T4" fmla="*/ 2147483647 w 406"/>
              <a:gd name="T5" fmla="*/ 2147483647 h 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06" h="188">
                <a:moveTo>
                  <a:pt x="0" y="0"/>
                </a:moveTo>
                <a:cubicBezTo>
                  <a:pt x="47" y="68"/>
                  <a:pt x="94" y="136"/>
                  <a:pt x="162" y="162"/>
                </a:cubicBezTo>
                <a:cubicBezTo>
                  <a:pt x="230" y="188"/>
                  <a:pt x="318" y="171"/>
                  <a:pt x="406" y="15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73" name="Freeform 18"/>
          <p:cNvSpPr>
            <a:spLocks/>
          </p:cNvSpPr>
          <p:nvPr/>
        </p:nvSpPr>
        <p:spPr bwMode="auto">
          <a:xfrm>
            <a:off x="2887663" y="4060825"/>
            <a:ext cx="547687" cy="990600"/>
          </a:xfrm>
          <a:custGeom>
            <a:avLst/>
            <a:gdLst>
              <a:gd name="T0" fmla="*/ 0 w 233"/>
              <a:gd name="T1" fmla="*/ 2147483647 h 462"/>
              <a:gd name="T2" fmla="*/ 2147483647 w 233"/>
              <a:gd name="T3" fmla="*/ 2147483647 h 462"/>
              <a:gd name="T4" fmla="*/ 2147483647 w 233"/>
              <a:gd name="T5" fmla="*/ 0 h 46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33" h="462">
                <a:moveTo>
                  <a:pt x="0" y="462"/>
                </a:moveTo>
                <a:cubicBezTo>
                  <a:pt x="94" y="423"/>
                  <a:pt x="189" y="385"/>
                  <a:pt x="211" y="308"/>
                </a:cubicBezTo>
                <a:cubicBezTo>
                  <a:pt x="233" y="231"/>
                  <a:pt x="181" y="115"/>
                  <a:pt x="13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74" name="Text Box 19"/>
          <p:cNvSpPr txBox="1">
            <a:spLocks noChangeArrowheads="1"/>
          </p:cNvSpPr>
          <p:nvPr/>
        </p:nvSpPr>
        <p:spPr bwMode="auto">
          <a:xfrm>
            <a:off x="1173163" y="367506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a</a:t>
            </a:r>
          </a:p>
        </p:txBody>
      </p:sp>
      <p:sp>
        <p:nvSpPr>
          <p:cNvPr id="49175" name="Text Box 20"/>
          <p:cNvSpPr txBox="1">
            <a:spLocks noChangeArrowheads="1"/>
          </p:cNvSpPr>
          <p:nvPr/>
        </p:nvSpPr>
        <p:spPr bwMode="auto">
          <a:xfrm>
            <a:off x="2339975" y="32226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b</a:t>
            </a:r>
          </a:p>
        </p:txBody>
      </p:sp>
      <p:sp>
        <p:nvSpPr>
          <p:cNvPr id="49176" name="Text Box 21"/>
          <p:cNvSpPr txBox="1">
            <a:spLocks noChangeArrowheads="1"/>
          </p:cNvSpPr>
          <p:nvPr/>
        </p:nvSpPr>
        <p:spPr bwMode="auto">
          <a:xfrm>
            <a:off x="3260725" y="3919538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c</a:t>
            </a:r>
          </a:p>
        </p:txBody>
      </p:sp>
      <p:sp>
        <p:nvSpPr>
          <p:cNvPr id="49177" name="Text Box 22"/>
          <p:cNvSpPr txBox="1">
            <a:spLocks noChangeArrowheads="1"/>
          </p:cNvSpPr>
          <p:nvPr/>
        </p:nvSpPr>
        <p:spPr bwMode="auto">
          <a:xfrm>
            <a:off x="2568575" y="39004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d</a:t>
            </a:r>
          </a:p>
        </p:txBody>
      </p:sp>
      <p:sp>
        <p:nvSpPr>
          <p:cNvPr id="49178" name="Text Box 23"/>
          <p:cNvSpPr txBox="1">
            <a:spLocks noChangeArrowheads="1"/>
          </p:cNvSpPr>
          <p:nvPr/>
        </p:nvSpPr>
        <p:spPr bwMode="auto">
          <a:xfrm>
            <a:off x="1738313" y="4856163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e</a:t>
            </a:r>
          </a:p>
        </p:txBody>
      </p:sp>
      <p:sp>
        <p:nvSpPr>
          <p:cNvPr id="49179" name="Text Box 24"/>
          <p:cNvSpPr txBox="1">
            <a:spLocks noChangeArrowheads="1"/>
          </p:cNvSpPr>
          <p:nvPr/>
        </p:nvSpPr>
        <p:spPr bwMode="auto">
          <a:xfrm>
            <a:off x="2905125" y="5186363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f</a:t>
            </a:r>
          </a:p>
        </p:txBody>
      </p:sp>
      <p:grpSp>
        <p:nvGrpSpPr>
          <p:cNvPr id="49180" name="Group 25"/>
          <p:cNvGrpSpPr>
            <a:grpSpLocks/>
          </p:cNvGrpSpPr>
          <p:nvPr/>
        </p:nvGrpSpPr>
        <p:grpSpPr bwMode="auto">
          <a:xfrm>
            <a:off x="4911725" y="3321050"/>
            <a:ext cx="2032000" cy="2462213"/>
            <a:chOff x="2689" y="2060"/>
            <a:chExt cx="801" cy="1194"/>
          </a:xfrm>
        </p:grpSpPr>
        <p:sp>
          <p:nvSpPr>
            <p:cNvPr id="49187" name="Oval 26"/>
            <p:cNvSpPr>
              <a:spLocks noChangeArrowheads="1"/>
            </p:cNvSpPr>
            <p:nvPr/>
          </p:nvSpPr>
          <p:spPr bwMode="auto">
            <a:xfrm>
              <a:off x="3203" y="2060"/>
              <a:ext cx="89" cy="8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9188" name="Oval 27"/>
            <p:cNvSpPr>
              <a:spLocks noChangeArrowheads="1"/>
            </p:cNvSpPr>
            <p:nvPr/>
          </p:nvSpPr>
          <p:spPr bwMode="auto">
            <a:xfrm>
              <a:off x="2909" y="2358"/>
              <a:ext cx="89" cy="8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9189" name="Oval 28"/>
            <p:cNvSpPr>
              <a:spLocks noChangeArrowheads="1"/>
            </p:cNvSpPr>
            <p:nvPr/>
          </p:nvSpPr>
          <p:spPr bwMode="auto">
            <a:xfrm>
              <a:off x="3306" y="2373"/>
              <a:ext cx="89" cy="8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9190" name="Oval 29"/>
            <p:cNvSpPr>
              <a:spLocks noChangeArrowheads="1"/>
            </p:cNvSpPr>
            <p:nvPr/>
          </p:nvSpPr>
          <p:spPr bwMode="auto">
            <a:xfrm>
              <a:off x="3362" y="2737"/>
              <a:ext cx="89" cy="8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9191" name="Oval 30"/>
            <p:cNvSpPr>
              <a:spLocks noChangeArrowheads="1"/>
            </p:cNvSpPr>
            <p:nvPr/>
          </p:nvSpPr>
          <p:spPr bwMode="auto">
            <a:xfrm>
              <a:off x="2801" y="2825"/>
              <a:ext cx="89" cy="8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9192" name="Oval 31"/>
            <p:cNvSpPr>
              <a:spLocks noChangeArrowheads="1"/>
            </p:cNvSpPr>
            <p:nvPr/>
          </p:nvSpPr>
          <p:spPr bwMode="auto">
            <a:xfrm>
              <a:off x="3107" y="3001"/>
              <a:ext cx="89" cy="8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rgbClr val="006600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rgbClr val="800080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6666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9193" name="Freeform 32"/>
            <p:cNvSpPr>
              <a:spLocks/>
            </p:cNvSpPr>
            <p:nvPr/>
          </p:nvSpPr>
          <p:spPr bwMode="auto">
            <a:xfrm>
              <a:off x="2951" y="2108"/>
              <a:ext cx="293" cy="300"/>
            </a:xfrm>
            <a:custGeom>
              <a:avLst/>
              <a:gdLst>
                <a:gd name="T0" fmla="*/ 1 w 293"/>
                <a:gd name="T1" fmla="*/ 300 h 300"/>
                <a:gd name="T2" fmla="*/ 49 w 293"/>
                <a:gd name="T3" fmla="*/ 89 h 300"/>
                <a:gd name="T4" fmla="*/ 293 w 293"/>
                <a:gd name="T5" fmla="*/ 0 h 3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3" h="300">
                  <a:moveTo>
                    <a:pt x="1" y="300"/>
                  </a:moveTo>
                  <a:cubicBezTo>
                    <a:pt x="0" y="219"/>
                    <a:pt x="0" y="139"/>
                    <a:pt x="49" y="89"/>
                  </a:cubicBezTo>
                  <a:cubicBezTo>
                    <a:pt x="98" y="39"/>
                    <a:pt x="195" y="19"/>
                    <a:pt x="293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194" name="Freeform 33"/>
            <p:cNvSpPr>
              <a:spLocks/>
            </p:cNvSpPr>
            <p:nvPr/>
          </p:nvSpPr>
          <p:spPr bwMode="auto">
            <a:xfrm>
              <a:off x="3252" y="2108"/>
              <a:ext cx="170" cy="332"/>
            </a:xfrm>
            <a:custGeom>
              <a:avLst/>
              <a:gdLst>
                <a:gd name="T0" fmla="*/ 0 w 170"/>
                <a:gd name="T1" fmla="*/ 0 h 332"/>
                <a:gd name="T2" fmla="*/ 154 w 170"/>
                <a:gd name="T3" fmla="*/ 81 h 332"/>
                <a:gd name="T4" fmla="*/ 97 w 170"/>
                <a:gd name="T5" fmla="*/ 332 h 33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0" h="332">
                  <a:moveTo>
                    <a:pt x="0" y="0"/>
                  </a:moveTo>
                  <a:cubicBezTo>
                    <a:pt x="69" y="13"/>
                    <a:pt x="138" y="26"/>
                    <a:pt x="154" y="81"/>
                  </a:cubicBezTo>
                  <a:cubicBezTo>
                    <a:pt x="170" y="136"/>
                    <a:pt x="133" y="234"/>
                    <a:pt x="97" y="332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195" name="Freeform 34"/>
            <p:cNvSpPr>
              <a:spLocks/>
            </p:cNvSpPr>
            <p:nvPr/>
          </p:nvSpPr>
          <p:spPr bwMode="auto">
            <a:xfrm>
              <a:off x="2944" y="2359"/>
              <a:ext cx="405" cy="57"/>
            </a:xfrm>
            <a:custGeom>
              <a:avLst/>
              <a:gdLst>
                <a:gd name="T0" fmla="*/ 0 w 405"/>
                <a:gd name="T1" fmla="*/ 57 h 57"/>
                <a:gd name="T2" fmla="*/ 202 w 405"/>
                <a:gd name="T3" fmla="*/ 0 h 57"/>
                <a:gd name="T4" fmla="*/ 405 w 405"/>
                <a:gd name="T5" fmla="*/ 57 h 5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5" h="57">
                  <a:moveTo>
                    <a:pt x="0" y="57"/>
                  </a:moveTo>
                  <a:cubicBezTo>
                    <a:pt x="67" y="28"/>
                    <a:pt x="135" y="0"/>
                    <a:pt x="202" y="0"/>
                  </a:cubicBezTo>
                  <a:cubicBezTo>
                    <a:pt x="269" y="0"/>
                    <a:pt x="373" y="48"/>
                    <a:pt x="405" y="57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196" name="Freeform 35"/>
            <p:cNvSpPr>
              <a:spLocks/>
            </p:cNvSpPr>
            <p:nvPr/>
          </p:nvSpPr>
          <p:spPr bwMode="auto">
            <a:xfrm>
              <a:off x="2952" y="2416"/>
              <a:ext cx="462" cy="389"/>
            </a:xfrm>
            <a:custGeom>
              <a:avLst/>
              <a:gdLst>
                <a:gd name="T0" fmla="*/ 0 w 462"/>
                <a:gd name="T1" fmla="*/ 0 h 389"/>
                <a:gd name="T2" fmla="*/ 162 w 462"/>
                <a:gd name="T3" fmla="*/ 211 h 389"/>
                <a:gd name="T4" fmla="*/ 462 w 462"/>
                <a:gd name="T5" fmla="*/ 389 h 38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62" h="389">
                  <a:moveTo>
                    <a:pt x="0" y="0"/>
                  </a:moveTo>
                  <a:cubicBezTo>
                    <a:pt x="42" y="73"/>
                    <a:pt x="85" y="146"/>
                    <a:pt x="162" y="211"/>
                  </a:cubicBezTo>
                  <a:cubicBezTo>
                    <a:pt x="239" y="276"/>
                    <a:pt x="412" y="358"/>
                    <a:pt x="462" y="389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197" name="Freeform 36"/>
            <p:cNvSpPr>
              <a:spLocks/>
            </p:cNvSpPr>
            <p:nvPr/>
          </p:nvSpPr>
          <p:spPr bwMode="auto">
            <a:xfrm>
              <a:off x="3349" y="2432"/>
              <a:ext cx="130" cy="365"/>
            </a:xfrm>
            <a:custGeom>
              <a:avLst/>
              <a:gdLst>
                <a:gd name="T0" fmla="*/ 0 w 130"/>
                <a:gd name="T1" fmla="*/ 0 h 365"/>
                <a:gd name="T2" fmla="*/ 122 w 130"/>
                <a:gd name="T3" fmla="*/ 171 h 365"/>
                <a:gd name="T4" fmla="*/ 49 w 130"/>
                <a:gd name="T5" fmla="*/ 365 h 36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0" h="365">
                  <a:moveTo>
                    <a:pt x="0" y="0"/>
                  </a:moveTo>
                  <a:cubicBezTo>
                    <a:pt x="57" y="55"/>
                    <a:pt x="114" y="110"/>
                    <a:pt x="122" y="171"/>
                  </a:cubicBezTo>
                  <a:cubicBezTo>
                    <a:pt x="130" y="232"/>
                    <a:pt x="89" y="298"/>
                    <a:pt x="49" y="365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198" name="Freeform 37"/>
            <p:cNvSpPr>
              <a:spLocks/>
            </p:cNvSpPr>
            <p:nvPr/>
          </p:nvSpPr>
          <p:spPr bwMode="auto">
            <a:xfrm>
              <a:off x="2689" y="2400"/>
              <a:ext cx="263" cy="478"/>
            </a:xfrm>
            <a:custGeom>
              <a:avLst/>
              <a:gdLst>
                <a:gd name="T0" fmla="*/ 263 w 263"/>
                <a:gd name="T1" fmla="*/ 0 h 478"/>
                <a:gd name="T2" fmla="*/ 19 w 263"/>
                <a:gd name="T3" fmla="*/ 211 h 478"/>
                <a:gd name="T4" fmla="*/ 149 w 263"/>
                <a:gd name="T5" fmla="*/ 478 h 47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63" h="478">
                  <a:moveTo>
                    <a:pt x="263" y="0"/>
                  </a:moveTo>
                  <a:cubicBezTo>
                    <a:pt x="150" y="65"/>
                    <a:pt x="38" y="131"/>
                    <a:pt x="19" y="211"/>
                  </a:cubicBezTo>
                  <a:cubicBezTo>
                    <a:pt x="0" y="291"/>
                    <a:pt x="74" y="384"/>
                    <a:pt x="149" y="478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199" name="Freeform 38"/>
            <p:cNvSpPr>
              <a:spLocks/>
            </p:cNvSpPr>
            <p:nvPr/>
          </p:nvSpPr>
          <p:spPr bwMode="auto">
            <a:xfrm>
              <a:off x="2822" y="2854"/>
              <a:ext cx="316" cy="203"/>
            </a:xfrm>
            <a:custGeom>
              <a:avLst/>
              <a:gdLst>
                <a:gd name="T0" fmla="*/ 0 w 316"/>
                <a:gd name="T1" fmla="*/ 0 h 203"/>
                <a:gd name="T2" fmla="*/ 170 w 316"/>
                <a:gd name="T3" fmla="*/ 162 h 203"/>
                <a:gd name="T4" fmla="*/ 316 w 316"/>
                <a:gd name="T5" fmla="*/ 203 h 2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6" h="203">
                  <a:moveTo>
                    <a:pt x="0" y="0"/>
                  </a:moveTo>
                  <a:cubicBezTo>
                    <a:pt x="58" y="64"/>
                    <a:pt x="117" y="128"/>
                    <a:pt x="170" y="162"/>
                  </a:cubicBezTo>
                  <a:cubicBezTo>
                    <a:pt x="223" y="196"/>
                    <a:pt x="269" y="199"/>
                    <a:pt x="316" y="203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200" name="Freeform 39"/>
            <p:cNvSpPr>
              <a:spLocks/>
            </p:cNvSpPr>
            <p:nvPr/>
          </p:nvSpPr>
          <p:spPr bwMode="auto">
            <a:xfrm>
              <a:off x="3138" y="2781"/>
              <a:ext cx="268" cy="259"/>
            </a:xfrm>
            <a:custGeom>
              <a:avLst/>
              <a:gdLst>
                <a:gd name="T0" fmla="*/ 0 w 268"/>
                <a:gd name="T1" fmla="*/ 259 h 259"/>
                <a:gd name="T2" fmla="*/ 195 w 268"/>
                <a:gd name="T3" fmla="*/ 178 h 259"/>
                <a:gd name="T4" fmla="*/ 268 w 268"/>
                <a:gd name="T5" fmla="*/ 0 h 25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68" h="259">
                  <a:moveTo>
                    <a:pt x="0" y="259"/>
                  </a:moveTo>
                  <a:cubicBezTo>
                    <a:pt x="75" y="240"/>
                    <a:pt x="150" y="221"/>
                    <a:pt x="195" y="178"/>
                  </a:cubicBezTo>
                  <a:cubicBezTo>
                    <a:pt x="240" y="135"/>
                    <a:pt x="254" y="67"/>
                    <a:pt x="268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201" name="Freeform 40"/>
            <p:cNvSpPr>
              <a:spLocks/>
            </p:cNvSpPr>
            <p:nvPr/>
          </p:nvSpPr>
          <p:spPr bwMode="auto">
            <a:xfrm>
              <a:off x="2830" y="2797"/>
              <a:ext cx="660" cy="457"/>
            </a:xfrm>
            <a:custGeom>
              <a:avLst/>
              <a:gdLst>
                <a:gd name="T0" fmla="*/ 0 w 660"/>
                <a:gd name="T1" fmla="*/ 73 h 457"/>
                <a:gd name="T2" fmla="*/ 49 w 660"/>
                <a:gd name="T3" fmla="*/ 300 h 457"/>
                <a:gd name="T4" fmla="*/ 276 w 660"/>
                <a:gd name="T5" fmla="*/ 446 h 457"/>
                <a:gd name="T6" fmla="*/ 535 w 660"/>
                <a:gd name="T7" fmla="*/ 365 h 457"/>
                <a:gd name="T8" fmla="*/ 649 w 660"/>
                <a:gd name="T9" fmla="*/ 203 h 457"/>
                <a:gd name="T10" fmla="*/ 600 w 660"/>
                <a:gd name="T11" fmla="*/ 0 h 4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60" h="457">
                  <a:moveTo>
                    <a:pt x="0" y="73"/>
                  </a:moveTo>
                  <a:cubicBezTo>
                    <a:pt x="1" y="155"/>
                    <a:pt x="3" y="238"/>
                    <a:pt x="49" y="300"/>
                  </a:cubicBezTo>
                  <a:cubicBezTo>
                    <a:pt x="95" y="362"/>
                    <a:pt x="195" y="435"/>
                    <a:pt x="276" y="446"/>
                  </a:cubicBezTo>
                  <a:cubicBezTo>
                    <a:pt x="357" y="457"/>
                    <a:pt x="473" y="405"/>
                    <a:pt x="535" y="365"/>
                  </a:cubicBezTo>
                  <a:cubicBezTo>
                    <a:pt x="597" y="325"/>
                    <a:pt x="638" y="264"/>
                    <a:pt x="649" y="203"/>
                  </a:cubicBezTo>
                  <a:cubicBezTo>
                    <a:pt x="660" y="142"/>
                    <a:pt x="630" y="71"/>
                    <a:pt x="600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0761" name="Text Box 41"/>
          <p:cNvSpPr txBox="1">
            <a:spLocks noChangeArrowheads="1"/>
          </p:cNvSpPr>
          <p:nvPr/>
        </p:nvSpPr>
        <p:spPr bwMode="auto">
          <a:xfrm>
            <a:off x="5227638" y="36449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>
                <a:solidFill>
                  <a:srgbClr val="FF0000"/>
                </a:solidFill>
              </a:rPr>
              <a:t>b</a:t>
            </a:r>
            <a:endParaRPr lang="en-US" altLang="en-US" sz="2400" i="1">
              <a:solidFill>
                <a:srgbClr val="FF0000"/>
              </a:solidFill>
            </a:endParaRPr>
          </a:p>
        </p:txBody>
      </p:sp>
      <p:sp>
        <p:nvSpPr>
          <p:cNvPr id="30762" name="Text Box 42"/>
          <p:cNvSpPr txBox="1">
            <a:spLocks noChangeArrowheads="1"/>
          </p:cNvSpPr>
          <p:nvPr/>
        </p:nvSpPr>
        <p:spPr bwMode="auto">
          <a:xfrm>
            <a:off x="6396038" y="30765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>
                <a:solidFill>
                  <a:srgbClr val="FF0000"/>
                </a:solidFill>
              </a:rPr>
              <a:t>d</a:t>
            </a:r>
            <a:endParaRPr lang="en-US" altLang="en-US" sz="2400" i="1">
              <a:solidFill>
                <a:srgbClr val="FF0000"/>
              </a:solidFill>
            </a:endParaRPr>
          </a:p>
        </p:txBody>
      </p:sp>
      <p:sp>
        <p:nvSpPr>
          <p:cNvPr id="30763" name="Text Box 43"/>
          <p:cNvSpPr txBox="1">
            <a:spLocks noChangeArrowheads="1"/>
          </p:cNvSpPr>
          <p:nvPr/>
        </p:nvSpPr>
        <p:spPr bwMode="auto">
          <a:xfrm>
            <a:off x="6651625" y="37306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>
                <a:solidFill>
                  <a:srgbClr val="FF0000"/>
                </a:solidFill>
              </a:rPr>
              <a:t>a</a:t>
            </a:r>
            <a:endParaRPr lang="en-US" altLang="en-US" sz="2400" i="1">
              <a:solidFill>
                <a:srgbClr val="FF0000"/>
              </a:solidFill>
            </a:endParaRPr>
          </a:p>
        </p:txBody>
      </p:sp>
      <p:sp>
        <p:nvSpPr>
          <p:cNvPr id="30764" name="Text Box 44"/>
          <p:cNvSpPr txBox="1">
            <a:spLocks noChangeArrowheads="1"/>
          </p:cNvSpPr>
          <p:nvPr/>
        </p:nvSpPr>
        <p:spPr bwMode="auto">
          <a:xfrm>
            <a:off x="6811963" y="4514850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>
                <a:solidFill>
                  <a:srgbClr val="FF0000"/>
                </a:solidFill>
              </a:rPr>
              <a:t>e</a:t>
            </a:r>
            <a:endParaRPr lang="en-US" altLang="en-US" sz="2400" i="1">
              <a:solidFill>
                <a:srgbClr val="FF0000"/>
              </a:solidFill>
            </a:endParaRPr>
          </a:p>
        </p:txBody>
      </p:sp>
      <p:sp>
        <p:nvSpPr>
          <p:cNvPr id="30765" name="Text Box 45"/>
          <p:cNvSpPr txBox="1">
            <a:spLocks noChangeArrowheads="1"/>
          </p:cNvSpPr>
          <p:nvPr/>
        </p:nvSpPr>
        <p:spPr bwMode="auto">
          <a:xfrm>
            <a:off x="5964238" y="4821238"/>
            <a:ext cx="28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>
                <a:solidFill>
                  <a:srgbClr val="FF0000"/>
                </a:solidFill>
              </a:rPr>
              <a:t>f</a:t>
            </a:r>
            <a:endParaRPr lang="en-US" altLang="en-US" sz="2400" i="1">
              <a:solidFill>
                <a:srgbClr val="FF0000"/>
              </a:solidFill>
            </a:endParaRPr>
          </a:p>
        </p:txBody>
      </p:sp>
      <p:sp>
        <p:nvSpPr>
          <p:cNvPr id="30766" name="Text Box 46"/>
          <p:cNvSpPr txBox="1">
            <a:spLocks noChangeArrowheads="1"/>
          </p:cNvSpPr>
          <p:nvPr/>
        </p:nvSpPr>
        <p:spPr bwMode="auto">
          <a:xfrm>
            <a:off x="4940300" y="4872038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>
                <a:solidFill>
                  <a:srgbClr val="FF0000"/>
                </a:solidFill>
              </a:rPr>
              <a:t>c</a:t>
            </a:r>
            <a:endParaRPr lang="en-US" altLang="en-US" sz="2400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1" grpId="0" autoUpdateAnimBg="0"/>
      <p:bldP spid="30762" grpId="0" autoUpdateAnimBg="0"/>
      <p:bldP spid="30763" grpId="0" autoUpdateAnimBg="0"/>
      <p:bldP spid="30764" grpId="0" autoUpdateAnimBg="0"/>
      <p:bldP spid="30765" grpId="0" autoUpdateAnimBg="0"/>
      <p:bldP spid="30766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B88D5B87-C951-46F6-B7FD-3E5AD56FB3DE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37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Are These Isomorphic?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If isomorphic, label the 2nd graph to show the isomorphism, else show an </a:t>
            </a:r>
            <a:r>
              <a:rPr lang="en-US" sz="2800" i="1" u="sng" dirty="0" smtClean="0"/>
              <a:t>invariant property</a:t>
            </a:r>
            <a:r>
              <a:rPr lang="en-US" sz="2800" dirty="0" smtClean="0"/>
              <a:t>.</a:t>
            </a:r>
          </a:p>
        </p:txBody>
      </p:sp>
      <p:sp>
        <p:nvSpPr>
          <p:cNvPr id="50183" name="Oval 4"/>
          <p:cNvSpPr>
            <a:spLocks noChangeArrowheads="1"/>
          </p:cNvSpPr>
          <p:nvPr/>
        </p:nvSpPr>
        <p:spPr bwMode="auto">
          <a:xfrm>
            <a:off x="1774825" y="3581400"/>
            <a:ext cx="141288" cy="14128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84" name="Oval 5"/>
          <p:cNvSpPr>
            <a:spLocks noChangeArrowheads="1"/>
          </p:cNvSpPr>
          <p:nvPr/>
        </p:nvSpPr>
        <p:spPr bwMode="auto">
          <a:xfrm>
            <a:off x="2457450" y="4456113"/>
            <a:ext cx="141288" cy="14128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85" name="Oval 6"/>
          <p:cNvSpPr>
            <a:spLocks noChangeArrowheads="1"/>
          </p:cNvSpPr>
          <p:nvPr/>
        </p:nvSpPr>
        <p:spPr bwMode="auto">
          <a:xfrm>
            <a:off x="2895600" y="3763963"/>
            <a:ext cx="141288" cy="14128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86" name="Oval 7"/>
          <p:cNvSpPr>
            <a:spLocks noChangeArrowheads="1"/>
          </p:cNvSpPr>
          <p:nvPr/>
        </p:nvSpPr>
        <p:spPr bwMode="auto">
          <a:xfrm>
            <a:off x="3128963" y="5086350"/>
            <a:ext cx="141287" cy="14128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87" name="Oval 8"/>
          <p:cNvSpPr>
            <a:spLocks noChangeArrowheads="1"/>
          </p:cNvSpPr>
          <p:nvPr/>
        </p:nvSpPr>
        <p:spPr bwMode="auto">
          <a:xfrm>
            <a:off x="1716088" y="5211763"/>
            <a:ext cx="141287" cy="14128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88" name="Oval 9"/>
          <p:cNvSpPr>
            <a:spLocks noChangeArrowheads="1"/>
          </p:cNvSpPr>
          <p:nvPr/>
        </p:nvSpPr>
        <p:spPr bwMode="auto">
          <a:xfrm>
            <a:off x="4395788" y="3921125"/>
            <a:ext cx="141287" cy="14128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89" name="Oval 10"/>
          <p:cNvSpPr>
            <a:spLocks noChangeArrowheads="1"/>
          </p:cNvSpPr>
          <p:nvPr/>
        </p:nvSpPr>
        <p:spPr bwMode="auto">
          <a:xfrm>
            <a:off x="5173663" y="3624263"/>
            <a:ext cx="141287" cy="14128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90" name="Oval 11"/>
          <p:cNvSpPr>
            <a:spLocks noChangeArrowheads="1"/>
          </p:cNvSpPr>
          <p:nvPr/>
        </p:nvSpPr>
        <p:spPr bwMode="auto">
          <a:xfrm>
            <a:off x="4522788" y="5140325"/>
            <a:ext cx="141287" cy="14128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91" name="Oval 12"/>
          <p:cNvSpPr>
            <a:spLocks noChangeArrowheads="1"/>
          </p:cNvSpPr>
          <p:nvPr/>
        </p:nvSpPr>
        <p:spPr bwMode="auto">
          <a:xfrm>
            <a:off x="5367338" y="4637088"/>
            <a:ext cx="141287" cy="14128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92" name="Oval 13"/>
          <p:cNvSpPr>
            <a:spLocks noChangeArrowheads="1"/>
          </p:cNvSpPr>
          <p:nvPr/>
        </p:nvSpPr>
        <p:spPr bwMode="auto">
          <a:xfrm>
            <a:off x="4903788" y="4378325"/>
            <a:ext cx="141287" cy="14128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93" name="Freeform 14"/>
          <p:cNvSpPr>
            <a:spLocks/>
          </p:cNvSpPr>
          <p:nvPr/>
        </p:nvSpPr>
        <p:spPr bwMode="auto">
          <a:xfrm>
            <a:off x="1863725" y="3616325"/>
            <a:ext cx="1130300" cy="207963"/>
          </a:xfrm>
          <a:custGeom>
            <a:avLst/>
            <a:gdLst>
              <a:gd name="T0" fmla="*/ 0 w 712"/>
              <a:gd name="T1" fmla="*/ 2147483647 h 131"/>
              <a:gd name="T2" fmla="*/ 2147483647 w 712"/>
              <a:gd name="T3" fmla="*/ 2147483647 h 131"/>
              <a:gd name="T4" fmla="*/ 2147483647 w 712"/>
              <a:gd name="T5" fmla="*/ 2147483647 h 13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12" h="131">
                <a:moveTo>
                  <a:pt x="0" y="19"/>
                </a:moveTo>
                <a:cubicBezTo>
                  <a:pt x="86" y="9"/>
                  <a:pt x="173" y="0"/>
                  <a:pt x="292" y="19"/>
                </a:cubicBezTo>
                <a:cubicBezTo>
                  <a:pt x="411" y="38"/>
                  <a:pt x="644" y="112"/>
                  <a:pt x="712" y="131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94" name="Freeform 15"/>
          <p:cNvSpPr>
            <a:spLocks/>
          </p:cNvSpPr>
          <p:nvPr/>
        </p:nvSpPr>
        <p:spPr bwMode="auto">
          <a:xfrm>
            <a:off x="1460500" y="3646488"/>
            <a:ext cx="376238" cy="1646237"/>
          </a:xfrm>
          <a:custGeom>
            <a:avLst/>
            <a:gdLst>
              <a:gd name="T0" fmla="*/ 2147483647 w 237"/>
              <a:gd name="T1" fmla="*/ 0 h 1037"/>
              <a:gd name="T2" fmla="*/ 2147483647 w 237"/>
              <a:gd name="T3" fmla="*/ 2147483647 h 1037"/>
              <a:gd name="T4" fmla="*/ 2147483647 w 237"/>
              <a:gd name="T5" fmla="*/ 2147483647 h 103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37" h="1037">
                <a:moveTo>
                  <a:pt x="237" y="0"/>
                </a:moveTo>
                <a:cubicBezTo>
                  <a:pt x="124" y="123"/>
                  <a:pt x="12" y="247"/>
                  <a:pt x="6" y="420"/>
                </a:cubicBezTo>
                <a:cubicBezTo>
                  <a:pt x="0" y="593"/>
                  <a:pt x="101" y="815"/>
                  <a:pt x="203" y="1037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95" name="Freeform 16"/>
          <p:cNvSpPr>
            <a:spLocks/>
          </p:cNvSpPr>
          <p:nvPr/>
        </p:nvSpPr>
        <p:spPr bwMode="auto">
          <a:xfrm>
            <a:off x="1616075" y="3824288"/>
            <a:ext cx="1404938" cy="1455737"/>
          </a:xfrm>
          <a:custGeom>
            <a:avLst/>
            <a:gdLst>
              <a:gd name="T0" fmla="*/ 2147483647 w 885"/>
              <a:gd name="T1" fmla="*/ 2147483647 h 917"/>
              <a:gd name="T2" fmla="*/ 2147483647 w 885"/>
              <a:gd name="T3" fmla="*/ 2147483647 h 917"/>
              <a:gd name="T4" fmla="*/ 2147483647 w 885"/>
              <a:gd name="T5" fmla="*/ 0 h 91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85" h="917">
                <a:moveTo>
                  <a:pt x="96" y="917"/>
                </a:moveTo>
                <a:cubicBezTo>
                  <a:pt x="48" y="757"/>
                  <a:pt x="0" y="598"/>
                  <a:pt x="131" y="445"/>
                </a:cubicBezTo>
                <a:cubicBezTo>
                  <a:pt x="262" y="292"/>
                  <a:pt x="573" y="146"/>
                  <a:pt x="885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96" name="Freeform 17"/>
          <p:cNvSpPr>
            <a:spLocks/>
          </p:cNvSpPr>
          <p:nvPr/>
        </p:nvSpPr>
        <p:spPr bwMode="auto">
          <a:xfrm>
            <a:off x="1836738" y="3673475"/>
            <a:ext cx="708025" cy="871538"/>
          </a:xfrm>
          <a:custGeom>
            <a:avLst/>
            <a:gdLst>
              <a:gd name="T0" fmla="*/ 0 w 446"/>
              <a:gd name="T1" fmla="*/ 0 h 549"/>
              <a:gd name="T2" fmla="*/ 2147483647 w 446"/>
              <a:gd name="T3" fmla="*/ 2147483647 h 549"/>
              <a:gd name="T4" fmla="*/ 2147483647 w 446"/>
              <a:gd name="T5" fmla="*/ 2147483647 h 54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46" h="549">
                <a:moveTo>
                  <a:pt x="0" y="0"/>
                </a:moveTo>
                <a:cubicBezTo>
                  <a:pt x="36" y="100"/>
                  <a:pt x="72" y="201"/>
                  <a:pt x="146" y="292"/>
                </a:cubicBezTo>
                <a:cubicBezTo>
                  <a:pt x="220" y="383"/>
                  <a:pt x="333" y="466"/>
                  <a:pt x="446" y="549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97" name="Freeform 18"/>
          <p:cNvSpPr>
            <a:spLocks/>
          </p:cNvSpPr>
          <p:nvPr/>
        </p:nvSpPr>
        <p:spPr bwMode="auto">
          <a:xfrm>
            <a:off x="2544763" y="4518025"/>
            <a:ext cx="625475" cy="639763"/>
          </a:xfrm>
          <a:custGeom>
            <a:avLst/>
            <a:gdLst>
              <a:gd name="T0" fmla="*/ 0 w 394"/>
              <a:gd name="T1" fmla="*/ 0 h 403"/>
              <a:gd name="T2" fmla="*/ 2147483647 w 394"/>
              <a:gd name="T3" fmla="*/ 2147483647 h 403"/>
              <a:gd name="T4" fmla="*/ 2147483647 w 394"/>
              <a:gd name="T5" fmla="*/ 2147483647 h 40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94" h="403">
                <a:moveTo>
                  <a:pt x="0" y="0"/>
                </a:moveTo>
                <a:cubicBezTo>
                  <a:pt x="91" y="18"/>
                  <a:pt x="182" y="36"/>
                  <a:pt x="248" y="103"/>
                </a:cubicBezTo>
                <a:cubicBezTo>
                  <a:pt x="314" y="170"/>
                  <a:pt x="354" y="286"/>
                  <a:pt x="394" y="40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98" name="Freeform 19"/>
          <p:cNvSpPr>
            <a:spLocks/>
          </p:cNvSpPr>
          <p:nvPr/>
        </p:nvSpPr>
        <p:spPr bwMode="auto">
          <a:xfrm>
            <a:off x="1717675" y="5157788"/>
            <a:ext cx="1493838" cy="352425"/>
          </a:xfrm>
          <a:custGeom>
            <a:avLst/>
            <a:gdLst>
              <a:gd name="T0" fmla="*/ 2147483647 w 941"/>
              <a:gd name="T1" fmla="*/ 2147483647 h 222"/>
              <a:gd name="T2" fmla="*/ 2147483647 w 941"/>
              <a:gd name="T3" fmla="*/ 2147483647 h 222"/>
              <a:gd name="T4" fmla="*/ 2147483647 w 941"/>
              <a:gd name="T5" fmla="*/ 2147483647 h 222"/>
              <a:gd name="T6" fmla="*/ 2147483647 w 941"/>
              <a:gd name="T7" fmla="*/ 0 h 22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41" h="222">
                <a:moveTo>
                  <a:pt x="24" y="85"/>
                </a:moveTo>
                <a:cubicBezTo>
                  <a:pt x="12" y="83"/>
                  <a:pt x="0" y="82"/>
                  <a:pt x="84" y="102"/>
                </a:cubicBezTo>
                <a:cubicBezTo>
                  <a:pt x="168" y="122"/>
                  <a:pt x="386" y="222"/>
                  <a:pt x="529" y="205"/>
                </a:cubicBezTo>
                <a:cubicBezTo>
                  <a:pt x="672" y="188"/>
                  <a:pt x="874" y="34"/>
                  <a:pt x="941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99" name="Freeform 20"/>
          <p:cNvSpPr>
            <a:spLocks/>
          </p:cNvSpPr>
          <p:nvPr/>
        </p:nvSpPr>
        <p:spPr bwMode="auto">
          <a:xfrm>
            <a:off x="2952750" y="3851275"/>
            <a:ext cx="354013" cy="1306513"/>
          </a:xfrm>
          <a:custGeom>
            <a:avLst/>
            <a:gdLst>
              <a:gd name="T0" fmla="*/ 0 w 223"/>
              <a:gd name="T1" fmla="*/ 0 h 823"/>
              <a:gd name="T2" fmla="*/ 2147483647 w 223"/>
              <a:gd name="T3" fmla="*/ 2147483647 h 823"/>
              <a:gd name="T4" fmla="*/ 2147483647 w 223"/>
              <a:gd name="T5" fmla="*/ 2147483647 h 82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" h="823">
                <a:moveTo>
                  <a:pt x="0" y="0"/>
                </a:moveTo>
                <a:cubicBezTo>
                  <a:pt x="85" y="73"/>
                  <a:pt x="171" y="146"/>
                  <a:pt x="197" y="283"/>
                </a:cubicBezTo>
                <a:cubicBezTo>
                  <a:pt x="223" y="420"/>
                  <a:pt x="188" y="621"/>
                  <a:pt x="154" y="82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200" name="Freeform 21"/>
          <p:cNvSpPr>
            <a:spLocks/>
          </p:cNvSpPr>
          <p:nvPr/>
        </p:nvSpPr>
        <p:spPr bwMode="auto">
          <a:xfrm>
            <a:off x="4445000" y="3581400"/>
            <a:ext cx="788988" cy="404813"/>
          </a:xfrm>
          <a:custGeom>
            <a:avLst/>
            <a:gdLst>
              <a:gd name="T0" fmla="*/ 0 w 497"/>
              <a:gd name="T1" fmla="*/ 2147483647 h 255"/>
              <a:gd name="T2" fmla="*/ 2147483647 w 497"/>
              <a:gd name="T3" fmla="*/ 2147483647 h 255"/>
              <a:gd name="T4" fmla="*/ 2147483647 w 497"/>
              <a:gd name="T5" fmla="*/ 2147483647 h 2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97" h="255">
                <a:moveTo>
                  <a:pt x="0" y="255"/>
                </a:moveTo>
                <a:cubicBezTo>
                  <a:pt x="65" y="160"/>
                  <a:pt x="131" y="66"/>
                  <a:pt x="214" y="33"/>
                </a:cubicBezTo>
                <a:cubicBezTo>
                  <a:pt x="297" y="0"/>
                  <a:pt x="453" y="52"/>
                  <a:pt x="497" y="5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201" name="Freeform 22"/>
          <p:cNvSpPr>
            <a:spLocks/>
          </p:cNvSpPr>
          <p:nvPr/>
        </p:nvSpPr>
        <p:spPr bwMode="auto">
          <a:xfrm>
            <a:off x="4191000" y="3986213"/>
            <a:ext cx="388938" cy="1252537"/>
          </a:xfrm>
          <a:custGeom>
            <a:avLst/>
            <a:gdLst>
              <a:gd name="T0" fmla="*/ 2147483647 w 245"/>
              <a:gd name="T1" fmla="*/ 0 h 789"/>
              <a:gd name="T2" fmla="*/ 2147483647 w 245"/>
              <a:gd name="T3" fmla="*/ 2147483647 h 789"/>
              <a:gd name="T4" fmla="*/ 2147483647 w 245"/>
              <a:gd name="T5" fmla="*/ 2147483647 h 78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5" h="789">
                <a:moveTo>
                  <a:pt x="160" y="0"/>
                </a:moveTo>
                <a:cubicBezTo>
                  <a:pt x="80" y="54"/>
                  <a:pt x="0" y="109"/>
                  <a:pt x="14" y="240"/>
                </a:cubicBezTo>
                <a:cubicBezTo>
                  <a:pt x="28" y="371"/>
                  <a:pt x="136" y="580"/>
                  <a:pt x="245" y="789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202" name="Freeform 23"/>
          <p:cNvSpPr>
            <a:spLocks/>
          </p:cNvSpPr>
          <p:nvPr/>
        </p:nvSpPr>
        <p:spPr bwMode="auto">
          <a:xfrm>
            <a:off x="4559300" y="4449763"/>
            <a:ext cx="401638" cy="762000"/>
          </a:xfrm>
          <a:custGeom>
            <a:avLst/>
            <a:gdLst>
              <a:gd name="T0" fmla="*/ 2147483647 w 253"/>
              <a:gd name="T1" fmla="*/ 2147483647 h 480"/>
              <a:gd name="T2" fmla="*/ 2147483647 w 253"/>
              <a:gd name="T3" fmla="*/ 2147483647 h 480"/>
              <a:gd name="T4" fmla="*/ 2147483647 w 253"/>
              <a:gd name="T5" fmla="*/ 0 h 48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3" h="480">
                <a:moveTo>
                  <a:pt x="22" y="480"/>
                </a:moveTo>
                <a:cubicBezTo>
                  <a:pt x="11" y="374"/>
                  <a:pt x="0" y="268"/>
                  <a:pt x="39" y="188"/>
                </a:cubicBezTo>
                <a:cubicBezTo>
                  <a:pt x="78" y="108"/>
                  <a:pt x="165" y="54"/>
                  <a:pt x="253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203" name="Freeform 24"/>
          <p:cNvSpPr>
            <a:spLocks/>
          </p:cNvSpPr>
          <p:nvPr/>
        </p:nvSpPr>
        <p:spPr bwMode="auto">
          <a:xfrm>
            <a:off x="4960938" y="3687763"/>
            <a:ext cx="325437" cy="747712"/>
          </a:xfrm>
          <a:custGeom>
            <a:avLst/>
            <a:gdLst>
              <a:gd name="T0" fmla="*/ 0 w 205"/>
              <a:gd name="T1" fmla="*/ 2147483647 h 471"/>
              <a:gd name="T2" fmla="*/ 2147483647 w 205"/>
              <a:gd name="T3" fmla="*/ 2147483647 h 471"/>
              <a:gd name="T4" fmla="*/ 2147483647 w 205"/>
              <a:gd name="T5" fmla="*/ 0 h 4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5" h="471">
                <a:moveTo>
                  <a:pt x="0" y="471"/>
                </a:moveTo>
                <a:cubicBezTo>
                  <a:pt x="69" y="420"/>
                  <a:pt x="139" y="369"/>
                  <a:pt x="172" y="291"/>
                </a:cubicBezTo>
                <a:cubicBezTo>
                  <a:pt x="205" y="213"/>
                  <a:pt x="201" y="106"/>
                  <a:pt x="198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204" name="Freeform 25"/>
          <p:cNvSpPr>
            <a:spLocks/>
          </p:cNvSpPr>
          <p:nvPr/>
        </p:nvSpPr>
        <p:spPr bwMode="auto">
          <a:xfrm>
            <a:off x="5233988" y="3673475"/>
            <a:ext cx="246062" cy="1035050"/>
          </a:xfrm>
          <a:custGeom>
            <a:avLst/>
            <a:gdLst>
              <a:gd name="T0" fmla="*/ 0 w 155"/>
              <a:gd name="T1" fmla="*/ 0 h 652"/>
              <a:gd name="T2" fmla="*/ 2147483647 w 155"/>
              <a:gd name="T3" fmla="*/ 2147483647 h 652"/>
              <a:gd name="T4" fmla="*/ 2147483647 w 155"/>
              <a:gd name="T5" fmla="*/ 2147483647 h 652"/>
              <a:gd name="T6" fmla="*/ 2147483647 w 155"/>
              <a:gd name="T7" fmla="*/ 2147483647 h 65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5" h="652">
                <a:moveTo>
                  <a:pt x="0" y="0"/>
                </a:moveTo>
                <a:cubicBezTo>
                  <a:pt x="47" y="43"/>
                  <a:pt x="94" y="86"/>
                  <a:pt x="120" y="172"/>
                </a:cubicBezTo>
                <a:cubicBezTo>
                  <a:pt x="146" y="258"/>
                  <a:pt x="153" y="435"/>
                  <a:pt x="154" y="515"/>
                </a:cubicBezTo>
                <a:cubicBezTo>
                  <a:pt x="155" y="595"/>
                  <a:pt x="134" y="629"/>
                  <a:pt x="128" y="65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205" name="Freeform 26"/>
          <p:cNvSpPr>
            <a:spLocks/>
          </p:cNvSpPr>
          <p:nvPr/>
        </p:nvSpPr>
        <p:spPr bwMode="auto">
          <a:xfrm>
            <a:off x="4594225" y="4708525"/>
            <a:ext cx="830263" cy="503238"/>
          </a:xfrm>
          <a:custGeom>
            <a:avLst/>
            <a:gdLst>
              <a:gd name="T0" fmla="*/ 0 w 523"/>
              <a:gd name="T1" fmla="*/ 2147483647 h 317"/>
              <a:gd name="T2" fmla="*/ 2147483647 w 523"/>
              <a:gd name="T3" fmla="*/ 2147483647 h 317"/>
              <a:gd name="T4" fmla="*/ 2147483647 w 523"/>
              <a:gd name="T5" fmla="*/ 2147483647 h 317"/>
              <a:gd name="T6" fmla="*/ 2147483647 w 523"/>
              <a:gd name="T7" fmla="*/ 0 h 31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23" h="317">
                <a:moveTo>
                  <a:pt x="0" y="317"/>
                </a:moveTo>
                <a:cubicBezTo>
                  <a:pt x="76" y="314"/>
                  <a:pt x="152" y="312"/>
                  <a:pt x="206" y="283"/>
                </a:cubicBezTo>
                <a:cubicBezTo>
                  <a:pt x="260" y="254"/>
                  <a:pt x="273" y="192"/>
                  <a:pt x="326" y="145"/>
                </a:cubicBezTo>
                <a:cubicBezTo>
                  <a:pt x="379" y="98"/>
                  <a:pt x="451" y="49"/>
                  <a:pt x="523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206" name="Freeform 27"/>
          <p:cNvSpPr>
            <a:spLocks/>
          </p:cNvSpPr>
          <p:nvPr/>
        </p:nvSpPr>
        <p:spPr bwMode="auto">
          <a:xfrm>
            <a:off x="4594225" y="3673475"/>
            <a:ext cx="1268413" cy="1739900"/>
          </a:xfrm>
          <a:custGeom>
            <a:avLst/>
            <a:gdLst>
              <a:gd name="T0" fmla="*/ 0 w 799"/>
              <a:gd name="T1" fmla="*/ 2147483647 h 1096"/>
              <a:gd name="T2" fmla="*/ 2147483647 w 799"/>
              <a:gd name="T3" fmla="*/ 2147483647 h 1096"/>
              <a:gd name="T4" fmla="*/ 2147483647 w 799"/>
              <a:gd name="T5" fmla="*/ 2147483647 h 1096"/>
              <a:gd name="T6" fmla="*/ 2147483647 w 799"/>
              <a:gd name="T7" fmla="*/ 2147483647 h 1096"/>
              <a:gd name="T8" fmla="*/ 2147483647 w 799"/>
              <a:gd name="T9" fmla="*/ 2147483647 h 1096"/>
              <a:gd name="T10" fmla="*/ 2147483647 w 799"/>
              <a:gd name="T11" fmla="*/ 2147483647 h 1096"/>
              <a:gd name="T12" fmla="*/ 2147483647 w 799"/>
              <a:gd name="T13" fmla="*/ 0 h 10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99" h="1096">
                <a:moveTo>
                  <a:pt x="0" y="977"/>
                </a:moveTo>
                <a:cubicBezTo>
                  <a:pt x="41" y="1029"/>
                  <a:pt x="83" y="1082"/>
                  <a:pt x="171" y="1089"/>
                </a:cubicBezTo>
                <a:cubicBezTo>
                  <a:pt x="259" y="1096"/>
                  <a:pt x="432" y="1073"/>
                  <a:pt x="531" y="1020"/>
                </a:cubicBezTo>
                <a:cubicBezTo>
                  <a:pt x="630" y="967"/>
                  <a:pt x="727" y="876"/>
                  <a:pt x="763" y="772"/>
                </a:cubicBezTo>
                <a:cubicBezTo>
                  <a:pt x="799" y="668"/>
                  <a:pt x="766" y="506"/>
                  <a:pt x="746" y="395"/>
                </a:cubicBezTo>
                <a:cubicBezTo>
                  <a:pt x="726" y="284"/>
                  <a:pt x="694" y="169"/>
                  <a:pt x="643" y="103"/>
                </a:cubicBezTo>
                <a:cubicBezTo>
                  <a:pt x="592" y="37"/>
                  <a:pt x="514" y="18"/>
                  <a:pt x="437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207" name="Text Box 28"/>
          <p:cNvSpPr txBox="1">
            <a:spLocks noChangeArrowheads="1"/>
          </p:cNvSpPr>
          <p:nvPr/>
        </p:nvSpPr>
        <p:spPr bwMode="auto">
          <a:xfrm>
            <a:off x="1531938" y="329565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a</a:t>
            </a:r>
          </a:p>
        </p:txBody>
      </p:sp>
      <p:sp>
        <p:nvSpPr>
          <p:cNvPr id="50208" name="Text Box 29"/>
          <p:cNvSpPr txBox="1">
            <a:spLocks noChangeArrowheads="1"/>
          </p:cNvSpPr>
          <p:nvPr/>
        </p:nvSpPr>
        <p:spPr bwMode="auto">
          <a:xfrm>
            <a:off x="2960688" y="35956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b</a:t>
            </a:r>
          </a:p>
        </p:txBody>
      </p:sp>
      <p:sp>
        <p:nvSpPr>
          <p:cNvPr id="50209" name="Text Box 30"/>
          <p:cNvSpPr txBox="1">
            <a:spLocks noChangeArrowheads="1"/>
          </p:cNvSpPr>
          <p:nvPr/>
        </p:nvSpPr>
        <p:spPr bwMode="auto">
          <a:xfrm>
            <a:off x="1406525" y="5281613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c</a:t>
            </a:r>
          </a:p>
        </p:txBody>
      </p:sp>
      <p:sp>
        <p:nvSpPr>
          <p:cNvPr id="50210" name="Text Box 31"/>
          <p:cNvSpPr txBox="1">
            <a:spLocks noChangeArrowheads="1"/>
          </p:cNvSpPr>
          <p:nvPr/>
        </p:nvSpPr>
        <p:spPr bwMode="auto">
          <a:xfrm>
            <a:off x="2239963" y="46704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d</a:t>
            </a:r>
          </a:p>
        </p:txBody>
      </p:sp>
      <p:sp>
        <p:nvSpPr>
          <p:cNvPr id="50211" name="Text Box 32"/>
          <p:cNvSpPr txBox="1">
            <a:spLocks noChangeArrowheads="1"/>
          </p:cNvSpPr>
          <p:nvPr/>
        </p:nvSpPr>
        <p:spPr bwMode="auto">
          <a:xfrm>
            <a:off x="3228975" y="5186363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/>
              <a:t>e</a:t>
            </a:r>
          </a:p>
        </p:txBody>
      </p:sp>
      <p:sp>
        <p:nvSpPr>
          <p:cNvPr id="31777" name="Oval 33"/>
          <p:cNvSpPr>
            <a:spLocks noChangeArrowheads="1"/>
          </p:cNvSpPr>
          <p:nvPr/>
        </p:nvSpPr>
        <p:spPr bwMode="auto">
          <a:xfrm>
            <a:off x="2327275" y="4340225"/>
            <a:ext cx="407988" cy="3683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1778" name="Oval 34"/>
          <p:cNvSpPr>
            <a:spLocks noChangeArrowheads="1"/>
          </p:cNvSpPr>
          <p:nvPr/>
        </p:nvSpPr>
        <p:spPr bwMode="auto">
          <a:xfrm>
            <a:off x="5249863" y="4492625"/>
            <a:ext cx="407987" cy="3683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1779" name="Oval 35"/>
          <p:cNvSpPr>
            <a:spLocks noChangeArrowheads="1"/>
          </p:cNvSpPr>
          <p:nvPr/>
        </p:nvSpPr>
        <p:spPr bwMode="auto">
          <a:xfrm>
            <a:off x="4762500" y="4276725"/>
            <a:ext cx="407988" cy="3683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1780" name="Oval 36"/>
          <p:cNvSpPr>
            <a:spLocks noChangeArrowheads="1"/>
          </p:cNvSpPr>
          <p:nvPr/>
        </p:nvSpPr>
        <p:spPr bwMode="auto">
          <a:xfrm>
            <a:off x="4249738" y="3803650"/>
            <a:ext cx="407987" cy="3683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1781" name="Text Box 37"/>
          <p:cNvSpPr txBox="1">
            <a:spLocks noChangeArrowheads="1"/>
          </p:cNvSpPr>
          <p:nvPr/>
        </p:nvSpPr>
        <p:spPr bwMode="auto">
          <a:xfrm>
            <a:off x="6172200" y="2971800"/>
            <a:ext cx="2133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176213" indent="-176213"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2400" i="1">
                <a:solidFill>
                  <a:schemeClr val="accent2"/>
                </a:solidFill>
              </a:rPr>
              <a:t> Same # of vertices</a:t>
            </a:r>
          </a:p>
        </p:txBody>
      </p:sp>
      <p:sp>
        <p:nvSpPr>
          <p:cNvPr id="31786" name="Text Box 42"/>
          <p:cNvSpPr txBox="1">
            <a:spLocks noChangeArrowheads="1"/>
          </p:cNvSpPr>
          <p:nvPr/>
        </p:nvSpPr>
        <p:spPr bwMode="auto">
          <a:xfrm>
            <a:off x="6172200" y="3733800"/>
            <a:ext cx="2133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176213" indent="-176213"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2400" i="1">
                <a:solidFill>
                  <a:schemeClr val="accent2"/>
                </a:solidFill>
              </a:rPr>
              <a:t> Same # of edges</a:t>
            </a:r>
          </a:p>
        </p:txBody>
      </p:sp>
      <p:sp>
        <p:nvSpPr>
          <p:cNvPr id="31787" name="Text Box 43"/>
          <p:cNvSpPr txBox="1">
            <a:spLocks noChangeArrowheads="1"/>
          </p:cNvSpPr>
          <p:nvPr/>
        </p:nvSpPr>
        <p:spPr bwMode="auto">
          <a:xfrm>
            <a:off x="6172200" y="4419600"/>
            <a:ext cx="2133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176213" indent="-176213"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2400" i="1">
                <a:solidFill>
                  <a:schemeClr val="accent2"/>
                </a:solidFill>
              </a:rPr>
              <a:t> Different # of vertices of degree 2  </a:t>
            </a:r>
            <a:br>
              <a:rPr lang="en-US" altLang="en-US" sz="2400" i="1">
                <a:solidFill>
                  <a:schemeClr val="accent2"/>
                </a:solidFill>
              </a:rPr>
            </a:br>
            <a:r>
              <a:rPr lang="en-US" altLang="en-US" sz="2400" i="1">
                <a:solidFill>
                  <a:schemeClr val="accent2"/>
                </a:solidFill>
              </a:rPr>
              <a:t>(1 vs 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1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77" grpId="0" animBg="1"/>
      <p:bldP spid="31778" grpId="0" animBg="1"/>
      <p:bldP spid="31779" grpId="0" animBg="1"/>
      <p:bldP spid="31780" grpId="0" animBg="1"/>
      <p:bldP spid="31781" grpId="0" autoUpdateAnimBg="0"/>
      <p:bldP spid="31786" grpId="0" autoUpdateAnimBg="0"/>
      <p:bldP spid="31787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512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EC8A5F7A-A574-47DE-8401-72958FC70D98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38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512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§10.4: Connectivity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/>
              <a:t>A </a:t>
            </a:r>
            <a:r>
              <a:rPr lang="en-US" i="1" dirty="0" smtClean="0"/>
              <a:t>path, p, from u to v</a:t>
            </a:r>
            <a:r>
              <a:rPr lang="en-US" dirty="0" smtClean="0"/>
              <a:t> is a sequence of adjacent edges going from vertex </a:t>
            </a:r>
            <a:r>
              <a:rPr lang="en-US" i="1" dirty="0" smtClean="0"/>
              <a:t>u </a:t>
            </a:r>
            <a:r>
              <a:rPr lang="en-US" dirty="0" smtClean="0"/>
              <a:t>to vertex </a:t>
            </a:r>
            <a:r>
              <a:rPr lang="en-US" i="1" dirty="0" smtClean="0"/>
              <a:t>v</a:t>
            </a:r>
            <a:r>
              <a:rPr lang="en-US" dirty="0" smtClean="0"/>
              <a:t>.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dirty="0" smtClean="0"/>
              <a:t>  e.g.   </a:t>
            </a:r>
            <a:r>
              <a:rPr lang="en-US" i="1" dirty="0" smtClean="0"/>
              <a:t>p = (</a:t>
            </a:r>
            <a:r>
              <a:rPr lang="en-US" i="1" dirty="0" err="1" smtClean="0"/>
              <a:t>u,x</a:t>
            </a:r>
            <a:r>
              <a:rPr lang="en-US" i="1" dirty="0" smtClean="0"/>
              <a:t>), (</a:t>
            </a:r>
            <a:r>
              <a:rPr lang="en-US" i="1" dirty="0" err="1" smtClean="0"/>
              <a:t>x,y</a:t>
            </a:r>
            <a:r>
              <a:rPr lang="en-US" i="1" dirty="0" smtClean="0"/>
              <a:t>), …, (</a:t>
            </a:r>
            <a:r>
              <a:rPr lang="en-US" i="1" dirty="0" err="1" smtClean="0"/>
              <a:t>z,v</a:t>
            </a:r>
            <a:r>
              <a:rPr lang="en-US" i="1" dirty="0" smtClean="0"/>
              <a:t>)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A path is a </a:t>
            </a:r>
            <a:r>
              <a:rPr lang="en-US" i="1" dirty="0" smtClean="0"/>
              <a:t>circuit</a:t>
            </a:r>
            <a:r>
              <a:rPr lang="en-US" dirty="0" smtClean="0"/>
              <a:t> if </a:t>
            </a:r>
            <a:r>
              <a:rPr lang="en-US" i="1" dirty="0" smtClean="0">
                <a:solidFill>
                  <a:srgbClr val="FF0000"/>
                </a:solidFill>
              </a:rPr>
              <a:t>u=v</a:t>
            </a:r>
            <a:r>
              <a:rPr lang="en-US" dirty="0" smtClean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A path </a:t>
            </a:r>
            <a:r>
              <a:rPr lang="en-US" i="1" dirty="0" smtClean="0"/>
              <a:t>traverses</a:t>
            </a:r>
            <a:r>
              <a:rPr lang="en-US" dirty="0" smtClean="0"/>
              <a:t> the vertices along it.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A path is </a:t>
            </a:r>
            <a:r>
              <a:rPr lang="en-US" i="1" dirty="0" smtClean="0"/>
              <a:t>simple</a:t>
            </a:r>
            <a:r>
              <a:rPr lang="en-US" dirty="0" smtClean="0"/>
              <a:t> if it contains no edge more than once.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522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C5F1D02B-F961-46FA-8A24-F8A99C6A6982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39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length of the path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length of the path p</a:t>
            </a:r>
          </a:p>
          <a:p>
            <a:pPr>
              <a:buFontTx/>
              <a:buNone/>
              <a:defRPr/>
            </a:pPr>
            <a:r>
              <a:rPr lang="en-US" smtClean="0"/>
              <a:t>	|p| = number of edges in p</a:t>
            </a:r>
          </a:p>
          <a:p>
            <a:pPr>
              <a:buFontTx/>
              <a:buNone/>
              <a:defRPr/>
            </a:pPr>
            <a:r>
              <a:rPr lang="en-US" smtClean="0"/>
              <a:t>e.g.  </a:t>
            </a:r>
          </a:p>
          <a:p>
            <a:pPr>
              <a:buFontTx/>
              <a:buNone/>
              <a:defRPr/>
            </a:pPr>
            <a:r>
              <a:rPr lang="en-US" smtClean="0"/>
              <a:t> 	p = (a,b), (b,c), (c,d)</a:t>
            </a:r>
          </a:p>
          <a:p>
            <a:pPr>
              <a:buFontTx/>
              <a:buNone/>
              <a:defRPr/>
            </a:pPr>
            <a:r>
              <a:rPr lang="en-US" smtClean="0"/>
              <a:t>	|p| = 3</a:t>
            </a:r>
          </a:p>
          <a:p>
            <a:pPr>
              <a:buFontTx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  <a:endParaRPr lang="en-US" altLang="en-US" sz="1400" dirty="0" smtClean="0">
              <a:solidFill>
                <a:schemeClr val="bg1"/>
              </a:solidFill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C321B242-B7FE-49AD-A3AB-4FD12DCF9847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§10.1: Definition of Graph</a:t>
            </a:r>
          </a:p>
        </p:txBody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26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A graph G = (V, E)</a:t>
            </a:r>
          </a:p>
          <a:p>
            <a:pPr lvl="1">
              <a:defRPr/>
            </a:pPr>
            <a:r>
              <a:rPr lang="en-US" smtClean="0"/>
              <a:t>V is a nonempty set of verticies</a:t>
            </a:r>
          </a:p>
          <a:p>
            <a:pPr lvl="1">
              <a:defRPr/>
            </a:pPr>
            <a:r>
              <a:rPr lang="en-US" smtClean="0"/>
              <a:t>E is a set of edges (arcs or links) between vertices</a:t>
            </a:r>
          </a:p>
          <a:p>
            <a:pPr lvl="1">
              <a:defRPr/>
            </a:pPr>
            <a:r>
              <a:rPr lang="en-US" smtClean="0"/>
              <a:t>Type of edges:</a:t>
            </a:r>
          </a:p>
          <a:p>
            <a:pPr lvl="2">
              <a:defRPr/>
            </a:pPr>
            <a:r>
              <a:rPr lang="en-US" smtClean="0"/>
              <a:t>Directed:  ordered pairs (u, v) of vertices</a:t>
            </a:r>
          </a:p>
          <a:p>
            <a:pPr lvl="2">
              <a:defRPr/>
            </a:pPr>
            <a:r>
              <a:rPr lang="en-US" smtClean="0"/>
              <a:t>Undirected: unordered pairs {u, v} of vertices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532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532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809595B2-67B9-42C5-B301-5141B3A251BF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40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Connected Graphs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>
              <a:defRPr/>
            </a:pPr>
            <a:r>
              <a:rPr lang="en-US" smtClean="0"/>
              <a:t>An undirected graph is </a:t>
            </a:r>
            <a:r>
              <a:rPr lang="en-US" i="1" smtClean="0"/>
              <a:t>connected</a:t>
            </a:r>
            <a:r>
              <a:rPr lang="en-US" smtClean="0"/>
              <a:t> iff there is a path between every pair of distinct vertices in the graph.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542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542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3C22C0CD-E60D-45E2-83DA-26AB6B118BB7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41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Directed Connectedness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26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 directed graph is </a:t>
            </a:r>
            <a:r>
              <a:rPr lang="en-US" i="1" dirty="0" smtClean="0"/>
              <a:t>strongly connected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there is a directed path from </a:t>
            </a:r>
            <a:r>
              <a:rPr lang="en-US" i="1" dirty="0" smtClean="0"/>
              <a:t>a</a:t>
            </a:r>
            <a:r>
              <a:rPr lang="en-US" dirty="0" smtClean="0"/>
              <a:t> to </a:t>
            </a:r>
            <a:r>
              <a:rPr lang="en-US" i="1" dirty="0" smtClean="0"/>
              <a:t>b</a:t>
            </a:r>
            <a:r>
              <a:rPr lang="en-US" dirty="0" smtClean="0"/>
              <a:t> for any two vertices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.  </a:t>
            </a:r>
          </a:p>
          <a:p>
            <a:pPr>
              <a:defRPr/>
            </a:pPr>
            <a:r>
              <a:rPr lang="en-US" dirty="0" smtClean="0"/>
              <a:t>It is </a:t>
            </a:r>
            <a:r>
              <a:rPr lang="en-US" i="1" dirty="0" smtClean="0"/>
              <a:t>weakly connected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the underlying </a:t>
            </a:r>
            <a:r>
              <a:rPr lang="en-US" i="1" dirty="0" smtClean="0"/>
              <a:t>undirected</a:t>
            </a:r>
            <a:r>
              <a:rPr lang="en-US" dirty="0" smtClean="0"/>
              <a:t> graph (</a:t>
            </a:r>
            <a:r>
              <a:rPr lang="en-US" i="1" dirty="0" smtClean="0"/>
              <a:t>i.e.</a:t>
            </a:r>
            <a:r>
              <a:rPr lang="en-US" dirty="0" smtClean="0"/>
              <a:t>, with edge directions removed) is connected.</a:t>
            </a:r>
          </a:p>
          <a:p>
            <a:pPr>
              <a:defRPr/>
            </a:pPr>
            <a:r>
              <a:rPr lang="en-US" dirty="0" smtClean="0"/>
              <a:t>Note </a:t>
            </a:r>
            <a:r>
              <a:rPr lang="en-US" i="1" dirty="0" smtClean="0"/>
              <a:t>strongly</a:t>
            </a:r>
            <a:r>
              <a:rPr lang="en-US" dirty="0" smtClean="0"/>
              <a:t> implies </a:t>
            </a:r>
            <a:r>
              <a:rPr lang="en-US" i="1" dirty="0" smtClean="0"/>
              <a:t>weakly</a:t>
            </a:r>
            <a:r>
              <a:rPr lang="en-US" dirty="0" smtClean="0"/>
              <a:t> but not vice-versa.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552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553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59445E3-1755-4F94-A56E-3464E5E71AA7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42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55301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§10.5: Euler &amp; Hamilton Paths</a:t>
            </a:r>
          </a:p>
        </p:txBody>
      </p:sp>
      <p:sp>
        <p:nvSpPr>
          <p:cNvPr id="828425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en-US" sz="2800" smtClean="0"/>
              <a:t>E.g. Can we walk through the town below, crossing each bridge exactly once, and return to start?</a:t>
            </a:r>
          </a:p>
        </p:txBody>
      </p:sp>
      <p:pic>
        <p:nvPicPr>
          <p:cNvPr id="55303" name="Picture 5" descr="konigsber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3159125"/>
            <a:ext cx="4584700" cy="23749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5304" name="Text Box 12"/>
          <p:cNvSpPr txBox="1">
            <a:spLocks noChangeArrowheads="1"/>
          </p:cNvSpPr>
          <p:nvPr/>
        </p:nvSpPr>
        <p:spPr bwMode="auto">
          <a:xfrm>
            <a:off x="3429000" y="3159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A</a:t>
            </a:r>
          </a:p>
        </p:txBody>
      </p:sp>
      <p:sp>
        <p:nvSpPr>
          <p:cNvPr id="55305" name="Text Box 13"/>
          <p:cNvSpPr txBox="1">
            <a:spLocks noChangeArrowheads="1"/>
          </p:cNvSpPr>
          <p:nvPr/>
        </p:nvSpPr>
        <p:spPr bwMode="auto">
          <a:xfrm>
            <a:off x="2362200" y="407352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B</a:t>
            </a:r>
          </a:p>
        </p:txBody>
      </p:sp>
      <p:sp>
        <p:nvSpPr>
          <p:cNvPr id="55306" name="Text Box 14"/>
          <p:cNvSpPr txBox="1">
            <a:spLocks noChangeArrowheads="1"/>
          </p:cNvSpPr>
          <p:nvPr/>
        </p:nvSpPr>
        <p:spPr bwMode="auto">
          <a:xfrm>
            <a:off x="3489325" y="491172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C</a:t>
            </a:r>
          </a:p>
        </p:txBody>
      </p:sp>
      <p:sp>
        <p:nvSpPr>
          <p:cNvPr id="55307" name="Text Box 15"/>
          <p:cNvSpPr txBox="1">
            <a:spLocks noChangeArrowheads="1"/>
          </p:cNvSpPr>
          <p:nvPr/>
        </p:nvSpPr>
        <p:spPr bwMode="auto">
          <a:xfrm>
            <a:off x="4860925" y="3962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ate Placeholder 3"/>
          <p:cNvSpPr txBox="1">
            <a:spLocks noGrp="1"/>
          </p:cNvSpPr>
          <p:nvPr/>
        </p:nvSpPr>
        <p:spPr bwMode="auto">
          <a:xfrm>
            <a:off x="762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50A26BC-A7C7-4738-860D-18D4DE925782}" type="datetime1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4/22/2020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56323" name="Footer Placeholder 4"/>
          <p:cNvSpPr txBox="1">
            <a:spLocks noGrp="1"/>
          </p:cNvSpPr>
          <p:nvPr/>
        </p:nvSpPr>
        <p:spPr bwMode="auto">
          <a:xfrm>
            <a:off x="3124200" y="64770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56324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DCD9C08E-2D48-491F-9CC7-3F1713F029A2}" type="slidenum">
              <a:rPr lang="ar-SA" altLang="en-US" sz="1400">
                <a:solidFill>
                  <a:schemeClr val="bg1"/>
                </a:solidFill>
                <a:cs typeface="Times New Roman" pitchFamily="18" charset="0"/>
              </a:rPr>
              <a:pPr algn="r">
                <a:spcBef>
                  <a:spcPct val="0"/>
                </a:spcBef>
                <a:buFontTx/>
                <a:buNone/>
              </a:pPr>
              <a:t>43</a:t>
            </a:fld>
            <a:endParaRPr lang="en-US" altLang="en-US" sz="140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§10.5: Euler &amp; Hamilton Paths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981200"/>
            <a:ext cx="7772400" cy="4332288"/>
          </a:xfrm>
        </p:spPr>
        <p:txBody>
          <a:bodyPr/>
          <a:lstStyle/>
          <a:p>
            <a:pPr>
              <a:defRPr/>
            </a:pPr>
            <a:r>
              <a:rPr lang="en-US" b="1" i="1" u="sng" dirty="0" smtClean="0"/>
              <a:t>E</a:t>
            </a:r>
            <a:r>
              <a:rPr lang="en-US" b="1" i="1" dirty="0" smtClean="0"/>
              <a:t>uler circuit:</a:t>
            </a:r>
            <a:r>
              <a:rPr lang="en-US" dirty="0" smtClean="0"/>
              <a:t> a simple circuit containing every </a:t>
            </a:r>
            <a:r>
              <a:rPr lang="en-US" u="sng" dirty="0" smtClean="0"/>
              <a:t>e</a:t>
            </a:r>
            <a:r>
              <a:rPr lang="en-US" dirty="0" smtClean="0"/>
              <a:t>dge (exactly once)</a:t>
            </a:r>
          </a:p>
          <a:p>
            <a:pPr>
              <a:defRPr/>
            </a:pPr>
            <a:r>
              <a:rPr lang="en-US" b="1" i="1" u="sng" dirty="0" smtClean="0"/>
              <a:t>E</a:t>
            </a:r>
            <a:r>
              <a:rPr lang="en-US" b="1" i="1" dirty="0" smtClean="0"/>
              <a:t>uler path:</a:t>
            </a:r>
            <a:r>
              <a:rPr lang="en-US" dirty="0" smtClean="0"/>
              <a:t> in </a:t>
            </a:r>
            <a:r>
              <a:rPr lang="en-US" i="1" dirty="0" smtClean="0"/>
              <a:t>G</a:t>
            </a:r>
            <a:r>
              <a:rPr lang="en-US" dirty="0" smtClean="0"/>
              <a:t> is a simple path containing every </a:t>
            </a:r>
            <a:r>
              <a:rPr lang="en-US" u="sng" dirty="0" smtClean="0"/>
              <a:t>e</a:t>
            </a:r>
            <a:r>
              <a:rPr lang="en-US" dirty="0" smtClean="0"/>
              <a:t>dge (exactly once)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98FAF9-DEA8-4079-B445-EFF32C19B4BC}" type="slidenum">
              <a:rPr lang="ar-SA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3"/>
          <p:cNvSpPr txBox="1">
            <a:spLocks noGrp="1"/>
          </p:cNvSpPr>
          <p:nvPr/>
        </p:nvSpPr>
        <p:spPr bwMode="auto">
          <a:xfrm>
            <a:off x="762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34D4D3-7289-4920-95DC-E767326883A6}" type="datetime1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4/22/2020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57347" name="Footer Placeholder 4"/>
          <p:cNvSpPr txBox="1">
            <a:spLocks noGrp="1"/>
          </p:cNvSpPr>
          <p:nvPr/>
        </p:nvSpPr>
        <p:spPr bwMode="auto">
          <a:xfrm>
            <a:off x="3124200" y="64770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57348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48DF7FBA-9B6E-44E1-958D-09EFE27AA765}" type="slidenum">
              <a:rPr lang="ar-SA" altLang="en-US" sz="1400">
                <a:solidFill>
                  <a:schemeClr val="bg1"/>
                </a:solidFill>
                <a:cs typeface="Times New Roman" pitchFamily="18" charset="0"/>
              </a:rPr>
              <a:pPr algn="r">
                <a:spcBef>
                  <a:spcPct val="0"/>
                </a:spcBef>
                <a:buFontTx/>
                <a:buNone/>
              </a:pPr>
              <a:t>44</a:t>
            </a:fld>
            <a:endParaRPr lang="en-US" altLang="en-US" sz="140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57349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The Euler Circuit/Path</a:t>
            </a:r>
            <a:endParaRPr lang="en-US" altLang="en-US" smtClean="0">
              <a:cs typeface="Times New Roman" pitchFamily="18" charset="0"/>
            </a:endParaRPr>
          </a:p>
        </p:txBody>
      </p:sp>
      <p:sp>
        <p:nvSpPr>
          <p:cNvPr id="828425" name="Rectangle 9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defRPr/>
            </a:pPr>
            <a:r>
              <a:rPr lang="en-US" sz="2800" smtClean="0"/>
              <a:t>Can we walk through the town below, crossing each bridge exactly once? (and return to start?)</a:t>
            </a:r>
          </a:p>
        </p:txBody>
      </p:sp>
      <p:pic>
        <p:nvPicPr>
          <p:cNvPr id="57351" name="Picture 5" descr="konigsber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3159125"/>
            <a:ext cx="4584700" cy="23749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7352" name="Picture 11" descr="GS9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387725"/>
            <a:ext cx="23622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3" name="Text Box 12"/>
          <p:cNvSpPr txBox="1">
            <a:spLocks noChangeArrowheads="1"/>
          </p:cNvSpPr>
          <p:nvPr/>
        </p:nvSpPr>
        <p:spPr bwMode="auto">
          <a:xfrm>
            <a:off x="3429000" y="3159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A</a:t>
            </a:r>
          </a:p>
        </p:txBody>
      </p:sp>
      <p:sp>
        <p:nvSpPr>
          <p:cNvPr id="57354" name="Text Box 13"/>
          <p:cNvSpPr txBox="1">
            <a:spLocks noChangeArrowheads="1"/>
          </p:cNvSpPr>
          <p:nvPr/>
        </p:nvSpPr>
        <p:spPr bwMode="auto">
          <a:xfrm>
            <a:off x="2362200" y="407352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B</a:t>
            </a:r>
          </a:p>
        </p:txBody>
      </p:sp>
      <p:sp>
        <p:nvSpPr>
          <p:cNvPr id="57355" name="Text Box 14"/>
          <p:cNvSpPr txBox="1">
            <a:spLocks noChangeArrowheads="1"/>
          </p:cNvSpPr>
          <p:nvPr/>
        </p:nvSpPr>
        <p:spPr bwMode="auto">
          <a:xfrm>
            <a:off x="3489325" y="491172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C</a:t>
            </a:r>
          </a:p>
        </p:txBody>
      </p:sp>
      <p:sp>
        <p:nvSpPr>
          <p:cNvPr id="57356" name="Text Box 15"/>
          <p:cNvSpPr txBox="1">
            <a:spLocks noChangeArrowheads="1"/>
          </p:cNvSpPr>
          <p:nvPr/>
        </p:nvSpPr>
        <p:spPr bwMode="auto">
          <a:xfrm>
            <a:off x="4860925" y="3962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D</a:t>
            </a:r>
          </a:p>
        </p:txBody>
      </p:sp>
      <p:sp>
        <p:nvSpPr>
          <p:cNvPr id="57357" name="Text Box 16"/>
          <p:cNvSpPr txBox="1">
            <a:spLocks noChangeArrowheads="1"/>
          </p:cNvSpPr>
          <p:nvPr/>
        </p:nvSpPr>
        <p:spPr bwMode="auto">
          <a:xfrm>
            <a:off x="1660525" y="5562600"/>
            <a:ext cx="2770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The original problem</a:t>
            </a:r>
          </a:p>
        </p:txBody>
      </p:sp>
      <p:sp>
        <p:nvSpPr>
          <p:cNvPr id="57358" name="Text Box 17"/>
          <p:cNvSpPr txBox="1">
            <a:spLocks noChangeArrowheads="1"/>
          </p:cNvSpPr>
          <p:nvPr/>
        </p:nvSpPr>
        <p:spPr bwMode="auto">
          <a:xfrm>
            <a:off x="5562600" y="54102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dirty="0" smtClean="0"/>
              <a:t>Dual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multigraph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98FAF9-DEA8-4079-B445-EFF32C19B4BC}" type="slidenum">
              <a:rPr lang="ar-SA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3"/>
          <p:cNvSpPr txBox="1">
            <a:spLocks noGrp="1"/>
          </p:cNvSpPr>
          <p:nvPr/>
        </p:nvSpPr>
        <p:spPr bwMode="auto">
          <a:xfrm>
            <a:off x="762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D68B2A-2C22-4B81-8CBF-C5E89DA8B9FF}" type="datetime1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4/22/2020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58371" name="Footer Placeholder 4"/>
          <p:cNvSpPr txBox="1">
            <a:spLocks noGrp="1"/>
          </p:cNvSpPr>
          <p:nvPr/>
        </p:nvSpPr>
        <p:spPr bwMode="auto">
          <a:xfrm>
            <a:off x="3124200" y="64770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58372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EE01AB04-13B0-4225-BFEE-449C91996F60}" type="slidenum">
              <a:rPr lang="ar-SA" altLang="en-US" sz="1400">
                <a:solidFill>
                  <a:schemeClr val="bg1"/>
                </a:solidFill>
                <a:cs typeface="Times New Roman" pitchFamily="18" charset="0"/>
              </a:rPr>
              <a:pPr algn="r">
                <a:spcBef>
                  <a:spcPct val="0"/>
                </a:spcBef>
                <a:buFontTx/>
                <a:buNone/>
              </a:pPr>
              <a:t>45</a:t>
            </a:fld>
            <a:endParaRPr lang="en-US" altLang="en-US" sz="140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58373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The Euler Circuit/Path</a:t>
            </a:r>
            <a:endParaRPr lang="en-US" altLang="en-US" smtClean="0">
              <a:cs typeface="Times New Roman" pitchFamily="18" charset="0"/>
            </a:endParaRPr>
          </a:p>
        </p:txBody>
      </p:sp>
      <p:sp>
        <p:nvSpPr>
          <p:cNvPr id="828425" name="Rectangle 9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err="1" smtClean="0"/>
              <a:t>Exer</a:t>
            </a:r>
            <a:r>
              <a:rPr lang="en-US" sz="2800" dirty="0" smtClean="0"/>
              <a:t>:</a:t>
            </a:r>
          </a:p>
          <a:p>
            <a:pPr>
              <a:buFontTx/>
              <a:buNone/>
              <a:defRPr/>
            </a:pPr>
            <a:r>
              <a:rPr lang="en-US" sz="2800" dirty="0" smtClean="0"/>
              <a:t>	Does K</a:t>
            </a:r>
            <a:r>
              <a:rPr lang="en-US" sz="2800" baseline="-25000" dirty="0" smtClean="0"/>
              <a:t>4</a:t>
            </a:r>
            <a:r>
              <a:rPr lang="en-US" sz="2800" dirty="0" smtClean="0"/>
              <a:t> have an EC? EP?</a:t>
            </a:r>
          </a:p>
          <a:p>
            <a:pPr>
              <a:buFontTx/>
              <a:buNone/>
              <a:defRPr/>
            </a:pPr>
            <a:endParaRPr lang="en-US" sz="2800" dirty="0" smtClean="0"/>
          </a:p>
          <a:p>
            <a:pPr>
              <a:buFontTx/>
              <a:buNone/>
              <a:defRPr/>
            </a:pPr>
            <a:endParaRPr lang="en-US" sz="2800" dirty="0" smtClean="0"/>
          </a:p>
          <a:p>
            <a:pPr>
              <a:buFontTx/>
              <a:buNone/>
              <a:defRPr/>
            </a:pPr>
            <a:r>
              <a:rPr lang="en-US" sz="2800" dirty="0" smtClean="0"/>
              <a:t>	Does K</a:t>
            </a:r>
            <a:r>
              <a:rPr lang="en-US" sz="2800" baseline="-25000" dirty="0" smtClean="0"/>
              <a:t>5</a:t>
            </a:r>
            <a:r>
              <a:rPr lang="en-US" sz="2800" dirty="0" smtClean="0"/>
              <a:t> have an EC? EP? </a:t>
            </a:r>
          </a:p>
          <a:p>
            <a:pPr>
              <a:buFontTx/>
              <a:buNone/>
              <a:defRPr/>
            </a:pPr>
            <a:r>
              <a:rPr lang="en-US" sz="2800" dirty="0" smtClean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98FAF9-DEA8-4079-B445-EFF32C19B4BC}" type="slidenum">
              <a:rPr lang="ar-SA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593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593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545E025-C136-445F-82E2-AB0C411013F5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46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Euler Path Theorems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305800" cy="4648200"/>
          </a:xfrm>
        </p:spPr>
        <p:txBody>
          <a:bodyPr/>
          <a:lstStyle/>
          <a:p>
            <a:pPr>
              <a:defRPr/>
            </a:pPr>
            <a:r>
              <a:rPr lang="en-US" b="1" dirty="0" err="1" smtClean="0"/>
              <a:t>Thrm</a:t>
            </a:r>
            <a:r>
              <a:rPr lang="en-US" b="1" dirty="0" smtClean="0"/>
              <a:t> 1:</a:t>
            </a:r>
            <a:r>
              <a:rPr lang="en-US" dirty="0" smtClean="0"/>
              <a:t> A connected multigraph has an Euler circuit </a:t>
            </a:r>
            <a:r>
              <a:rPr lang="en-US" dirty="0" err="1" smtClean="0"/>
              <a:t>iff</a:t>
            </a:r>
            <a:r>
              <a:rPr lang="en-US" dirty="0" smtClean="0"/>
              <a:t> each vertex has even degree.</a:t>
            </a:r>
          </a:p>
          <a:p>
            <a:pPr lvl="1">
              <a:buFontTx/>
              <a:buNone/>
              <a:defRPr/>
            </a:pPr>
            <a:endParaRPr lang="en-US" b="1" dirty="0" smtClean="0"/>
          </a:p>
          <a:p>
            <a:pPr>
              <a:defRPr/>
            </a:pPr>
            <a:r>
              <a:rPr lang="en-US" b="1" dirty="0" err="1" smtClean="0"/>
              <a:t>Thrm</a:t>
            </a:r>
            <a:r>
              <a:rPr lang="en-US" b="1" dirty="0" smtClean="0"/>
              <a:t> 2:</a:t>
            </a:r>
            <a:r>
              <a:rPr lang="en-US" dirty="0" smtClean="0"/>
              <a:t>  A connected multigraph has an Euler path (but not an Euler circuit) </a:t>
            </a:r>
            <a:r>
              <a:rPr lang="en-US" dirty="0" err="1" smtClean="0"/>
              <a:t>iff</a:t>
            </a:r>
            <a:r>
              <a:rPr lang="en-US" dirty="0" smtClean="0"/>
              <a:t> it has exactly 2 vertices of odd degree.</a:t>
            </a:r>
          </a:p>
          <a:p>
            <a:pPr lvl="1">
              <a:defRPr/>
            </a:pPr>
            <a:r>
              <a:rPr lang="en-US" dirty="0" smtClean="0"/>
              <a:t>One is the start, the other is the end.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3"/>
          <p:cNvSpPr txBox="1">
            <a:spLocks noGrp="1"/>
          </p:cNvSpPr>
          <p:nvPr/>
        </p:nvSpPr>
        <p:spPr bwMode="auto">
          <a:xfrm>
            <a:off x="762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116238A-C9BE-49E5-B61C-3056F09EB189}" type="datetime1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4/22/2020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60419" name="Footer Placeholder 4"/>
          <p:cNvSpPr txBox="1">
            <a:spLocks noGrp="1"/>
          </p:cNvSpPr>
          <p:nvPr/>
        </p:nvSpPr>
        <p:spPr bwMode="auto">
          <a:xfrm>
            <a:off x="3124200" y="64770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60420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8319D361-A8F0-4A85-8C04-CA1709152437}" type="slidenum">
              <a:rPr lang="ar-SA" altLang="en-US" sz="1400">
                <a:solidFill>
                  <a:schemeClr val="bg1"/>
                </a:solidFill>
                <a:cs typeface="Times New Roman" pitchFamily="18" charset="0"/>
              </a:rPr>
              <a:pPr algn="r">
                <a:spcBef>
                  <a:spcPct val="0"/>
                </a:spcBef>
                <a:buFontTx/>
                <a:buNone/>
              </a:pPr>
              <a:t>47</a:t>
            </a:fld>
            <a:endParaRPr lang="en-US" altLang="en-US" sz="140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§10.5: Euler &amp; Hamilton Paths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981200"/>
            <a:ext cx="7772400" cy="433228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 </a:t>
            </a:r>
            <a:r>
              <a:rPr lang="en-US" b="1" i="1" dirty="0" smtClean="0"/>
              <a:t>Hamil</a:t>
            </a:r>
            <a:r>
              <a:rPr lang="en-US" b="1" i="1" u="sng" dirty="0" smtClean="0"/>
              <a:t>t</a:t>
            </a:r>
            <a:r>
              <a:rPr lang="en-US" b="1" i="1" dirty="0" smtClean="0"/>
              <a:t>on circuit</a:t>
            </a:r>
            <a:r>
              <a:rPr lang="en-US" dirty="0" smtClean="0"/>
              <a:t> is a circuit that traverses each ver</a:t>
            </a:r>
            <a:r>
              <a:rPr lang="en-US" u="sng" dirty="0" smtClean="0"/>
              <a:t>t</a:t>
            </a:r>
            <a:r>
              <a:rPr lang="en-US" dirty="0" smtClean="0"/>
              <a:t>ex in </a:t>
            </a:r>
            <a:r>
              <a:rPr lang="en-US" i="1" dirty="0" smtClean="0"/>
              <a:t>G</a:t>
            </a:r>
            <a:r>
              <a:rPr lang="en-US" dirty="0" smtClean="0"/>
              <a:t> exactly once.</a:t>
            </a:r>
          </a:p>
          <a:p>
            <a:pPr>
              <a:defRPr/>
            </a:pPr>
            <a:r>
              <a:rPr lang="en-US" dirty="0" smtClean="0"/>
              <a:t>A </a:t>
            </a:r>
            <a:r>
              <a:rPr lang="en-US" b="1" i="1" dirty="0" smtClean="0"/>
              <a:t>Hamil</a:t>
            </a:r>
            <a:r>
              <a:rPr lang="en-US" b="1" i="1" u="sng" dirty="0" smtClean="0"/>
              <a:t>t</a:t>
            </a:r>
            <a:r>
              <a:rPr lang="en-US" b="1" i="1" dirty="0" smtClean="0"/>
              <a:t>on path</a:t>
            </a:r>
            <a:r>
              <a:rPr lang="en-US" dirty="0" smtClean="0"/>
              <a:t> is a path that traverses each ver</a:t>
            </a:r>
            <a:r>
              <a:rPr lang="en-US" u="sng" dirty="0" smtClean="0"/>
              <a:t>t</a:t>
            </a:r>
            <a:r>
              <a:rPr lang="en-US" dirty="0" smtClean="0"/>
              <a:t>ex in </a:t>
            </a:r>
            <a:r>
              <a:rPr lang="en-US" i="1" dirty="0" smtClean="0"/>
              <a:t>G</a:t>
            </a:r>
            <a:r>
              <a:rPr lang="en-US" dirty="0" smtClean="0"/>
              <a:t> exactly once.</a:t>
            </a:r>
          </a:p>
          <a:p>
            <a:pPr>
              <a:defRPr/>
            </a:pPr>
            <a:r>
              <a:rPr lang="en-US" dirty="0" smtClean="0"/>
              <a:t>E.g. </a:t>
            </a:r>
          </a:p>
          <a:p>
            <a:pPr>
              <a:buFontTx/>
              <a:buNone/>
              <a:defRPr/>
            </a:pPr>
            <a:r>
              <a:rPr lang="en-US" sz="2800" dirty="0" smtClean="0"/>
              <a:t>	Does W</a:t>
            </a:r>
            <a:r>
              <a:rPr lang="en-US" sz="2800" baseline="-25000" dirty="0" smtClean="0"/>
              <a:t>5</a:t>
            </a:r>
            <a:r>
              <a:rPr lang="en-US" sz="2800" dirty="0" smtClean="0"/>
              <a:t> have an HC? HP?</a:t>
            </a: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98FAF9-DEA8-4079-B445-EFF32C19B4BC}" type="slidenum">
              <a:rPr lang="ar-SA" smtClean="0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614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614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A05F328B-9E84-438C-AE76-4E1ABBD41479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48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614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cs typeface="Times New Roman" pitchFamily="18" charset="0"/>
              </a:rPr>
              <a:t>§10.7: Planar Graphs</a:t>
            </a:r>
          </a:p>
        </p:txBody>
      </p:sp>
      <p:sp>
        <p:nvSpPr>
          <p:cNvPr id="83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Def</a:t>
            </a:r>
            <a:r>
              <a:rPr lang="en-US" baseline="30000" dirty="0" err="1" smtClean="0"/>
              <a:t>n</a:t>
            </a:r>
            <a:r>
              <a:rPr lang="en-US" dirty="0" smtClean="0"/>
              <a:t>. G is </a:t>
            </a:r>
            <a:r>
              <a:rPr lang="en-US" dirty="0" smtClean="0"/>
              <a:t>planar </a:t>
            </a:r>
            <a:r>
              <a:rPr lang="en-US" dirty="0" smtClean="0"/>
              <a:t>if it can be drawn on the plane without crossing edges.</a:t>
            </a:r>
          </a:p>
          <a:p>
            <a:pPr>
              <a:defRPr/>
            </a:pPr>
            <a:r>
              <a:rPr lang="en-US" dirty="0" err="1" smtClean="0"/>
              <a:t>Eg</a:t>
            </a:r>
            <a:r>
              <a:rPr lang="en-US" dirty="0" smtClean="0"/>
              <a:t>.  K</a:t>
            </a:r>
            <a:r>
              <a:rPr lang="en-US" baseline="-25000" dirty="0" smtClean="0"/>
              <a:t>3</a:t>
            </a:r>
            <a:r>
              <a:rPr lang="en-US" dirty="0" smtClean="0"/>
              <a:t>, K</a:t>
            </a:r>
            <a:r>
              <a:rPr lang="en-US" baseline="-25000" dirty="0" smtClean="0"/>
              <a:t>4</a:t>
            </a:r>
            <a:r>
              <a:rPr lang="en-US" dirty="0" smtClean="0"/>
              <a:t>, Q</a:t>
            </a:r>
            <a:r>
              <a:rPr lang="en-US" baseline="-25000" dirty="0" smtClean="0"/>
              <a:t>2</a:t>
            </a:r>
          </a:p>
          <a:p>
            <a:pPr>
              <a:buFontTx/>
              <a:buNone/>
              <a:defRPr/>
            </a:pPr>
            <a:endParaRPr lang="en-US" baseline="-25000" dirty="0" smtClean="0"/>
          </a:p>
          <a:p>
            <a:pPr>
              <a:defRPr/>
            </a:pPr>
            <a:r>
              <a:rPr lang="en-US" dirty="0" err="1" smtClean="0"/>
              <a:t>Exer</a:t>
            </a:r>
            <a:r>
              <a:rPr lang="en-US" dirty="0" smtClean="0"/>
              <a:t>: Is K</a:t>
            </a:r>
            <a:r>
              <a:rPr lang="en-US" baseline="-25000" dirty="0" smtClean="0"/>
              <a:t>3,3</a:t>
            </a:r>
            <a:r>
              <a:rPr lang="en-US" dirty="0" smtClean="0"/>
              <a:t> </a:t>
            </a:r>
            <a:r>
              <a:rPr lang="en-US" dirty="0" smtClean="0"/>
              <a:t>planar</a:t>
            </a:r>
            <a:r>
              <a:rPr lang="en-US" dirty="0" smtClean="0"/>
              <a:t>?</a:t>
            </a:r>
          </a:p>
          <a:p>
            <a:pPr marL="0" indent="0">
              <a:buFontTx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err="1"/>
              <a:t>Exer</a:t>
            </a:r>
            <a:r>
              <a:rPr lang="en-US" dirty="0"/>
              <a:t>: Is </a:t>
            </a:r>
            <a:r>
              <a:rPr lang="en-US"/>
              <a:t>K</a:t>
            </a:r>
            <a:r>
              <a:rPr lang="en-US" baseline="-25000"/>
              <a:t>5</a:t>
            </a:r>
            <a:r>
              <a:rPr lang="en-US"/>
              <a:t> </a:t>
            </a:r>
            <a:r>
              <a:rPr lang="en-US" smtClean="0"/>
              <a:t>planar</a:t>
            </a:r>
            <a:r>
              <a:rPr lang="en-US" dirty="0"/>
              <a:t>?</a:t>
            </a:r>
          </a:p>
          <a:p>
            <a:pPr>
              <a:buFontTx/>
              <a:buNone/>
              <a:defRPr/>
            </a:pPr>
            <a:endParaRPr lang="en-US" dirty="0"/>
          </a:p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614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614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A05F328B-9E84-438C-AE76-4E1ABBD41479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49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614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cs typeface="Times New Roman" pitchFamily="18" charset="0"/>
              </a:rPr>
              <a:t>§10.7: Planar Graphs</a:t>
            </a:r>
          </a:p>
        </p:txBody>
      </p:sp>
      <p:sp>
        <p:nvSpPr>
          <p:cNvPr id="83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Planar representation of a graph makes regions.  				</a:t>
            </a:r>
            <a:endParaRPr lang="en-US" sz="2800" dirty="0" smtClean="0"/>
          </a:p>
          <a:p>
            <a:pPr marL="1828800" lvl="4" indent="0">
              <a:buNone/>
              <a:defRPr/>
            </a:pPr>
            <a:r>
              <a:rPr lang="en-US" dirty="0" smtClean="0"/>
              <a:t>R1      R2   </a:t>
            </a:r>
          </a:p>
          <a:p>
            <a:pPr marL="1828800" lvl="4" indent="0">
              <a:buNone/>
              <a:defRPr/>
            </a:pPr>
            <a:r>
              <a:rPr lang="en-US" dirty="0"/>
              <a:t>	 </a:t>
            </a:r>
            <a:r>
              <a:rPr lang="en-US" dirty="0" smtClean="0"/>
              <a:t>   R3     </a:t>
            </a:r>
            <a:r>
              <a:rPr lang="en-US" dirty="0" smtClean="0">
                <a:solidFill>
                  <a:schemeClr val="accent2"/>
                </a:solidFill>
              </a:rPr>
              <a:t>R4</a:t>
            </a:r>
            <a:r>
              <a:rPr lang="en-US" dirty="0" smtClean="0"/>
              <a:t>    </a:t>
            </a:r>
            <a:r>
              <a:rPr lang="en-US" dirty="0" smtClean="0">
                <a:solidFill>
                  <a:schemeClr val="accent2"/>
                </a:solidFill>
              </a:rPr>
              <a:t>R5</a:t>
            </a:r>
            <a:r>
              <a:rPr lang="en-US" dirty="0" smtClean="0"/>
              <a:t>   </a:t>
            </a:r>
          </a:p>
          <a:p>
            <a:pPr marL="1828800" lvl="4" indent="0"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		 	v </a:t>
            </a:r>
            <a:r>
              <a:rPr lang="en-US" dirty="0"/>
              <a:t>= 8, e =</a:t>
            </a:r>
            <a:r>
              <a:rPr lang="en-US" dirty="0" smtClean="0"/>
              <a:t>11, r = 5  	</a:t>
            </a:r>
          </a:p>
          <a:p>
            <a:pPr>
              <a:defRPr/>
            </a:pPr>
            <a:r>
              <a:rPr lang="en-US" dirty="0" smtClean="0"/>
              <a:t>Euler Formula:</a:t>
            </a:r>
          </a:p>
          <a:p>
            <a:pPr marL="457200" lvl="1" indent="0">
              <a:buNone/>
              <a:defRPr/>
            </a:pPr>
            <a:r>
              <a:rPr lang="en-US" dirty="0" smtClean="0"/>
              <a:t>r = e – v + 2</a:t>
            </a:r>
          </a:p>
        </p:txBody>
      </p:sp>
      <p:sp>
        <p:nvSpPr>
          <p:cNvPr id="7" name="Oval 33"/>
          <p:cNvSpPr>
            <a:spLocks noChangeArrowheads="1"/>
          </p:cNvSpPr>
          <p:nvPr/>
        </p:nvSpPr>
        <p:spPr bwMode="auto">
          <a:xfrm>
            <a:off x="3034647" y="2773645"/>
            <a:ext cx="239712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" name="Oval 34"/>
          <p:cNvSpPr>
            <a:spLocks noChangeArrowheads="1"/>
          </p:cNvSpPr>
          <p:nvPr/>
        </p:nvSpPr>
        <p:spPr bwMode="auto">
          <a:xfrm>
            <a:off x="3033712" y="3773488"/>
            <a:ext cx="239712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9" name="Oval 35"/>
          <p:cNvSpPr>
            <a:spLocks noChangeArrowheads="1"/>
          </p:cNvSpPr>
          <p:nvPr/>
        </p:nvSpPr>
        <p:spPr bwMode="auto">
          <a:xfrm>
            <a:off x="4114799" y="3773488"/>
            <a:ext cx="241300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0" name="Oval 36"/>
          <p:cNvSpPr>
            <a:spLocks noChangeArrowheads="1"/>
          </p:cNvSpPr>
          <p:nvPr/>
        </p:nvSpPr>
        <p:spPr bwMode="auto">
          <a:xfrm>
            <a:off x="4476749" y="2871788"/>
            <a:ext cx="239713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1" name="Oval 37"/>
          <p:cNvSpPr>
            <a:spLocks noChangeArrowheads="1"/>
          </p:cNvSpPr>
          <p:nvPr/>
        </p:nvSpPr>
        <p:spPr bwMode="auto">
          <a:xfrm>
            <a:off x="5437187" y="2614613"/>
            <a:ext cx="241300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" name="Oval 38"/>
          <p:cNvSpPr>
            <a:spLocks noChangeArrowheads="1"/>
          </p:cNvSpPr>
          <p:nvPr/>
        </p:nvSpPr>
        <p:spPr bwMode="auto">
          <a:xfrm>
            <a:off x="3635374" y="3128963"/>
            <a:ext cx="239713" cy="258762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3" name="Oval 39"/>
          <p:cNvSpPr>
            <a:spLocks noChangeArrowheads="1"/>
          </p:cNvSpPr>
          <p:nvPr/>
        </p:nvSpPr>
        <p:spPr bwMode="auto">
          <a:xfrm>
            <a:off x="4716462" y="3773488"/>
            <a:ext cx="239712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" name="Oval 40"/>
          <p:cNvSpPr>
            <a:spLocks noChangeArrowheads="1"/>
          </p:cNvSpPr>
          <p:nvPr/>
        </p:nvSpPr>
        <p:spPr bwMode="auto">
          <a:xfrm>
            <a:off x="5678487" y="3128963"/>
            <a:ext cx="239712" cy="258762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" name="Line 41"/>
          <p:cNvSpPr>
            <a:spLocks noChangeShapeType="1"/>
          </p:cNvSpPr>
          <p:nvPr/>
        </p:nvSpPr>
        <p:spPr bwMode="auto">
          <a:xfrm flipV="1">
            <a:off x="3273424" y="2743200"/>
            <a:ext cx="2163763" cy="128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" name="Line 42"/>
          <p:cNvSpPr>
            <a:spLocks noChangeShapeType="1"/>
          </p:cNvSpPr>
          <p:nvPr/>
        </p:nvSpPr>
        <p:spPr bwMode="auto">
          <a:xfrm flipV="1">
            <a:off x="3273424" y="3387725"/>
            <a:ext cx="420688" cy="514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" name="Line 43"/>
          <p:cNvSpPr>
            <a:spLocks noChangeShapeType="1"/>
          </p:cNvSpPr>
          <p:nvPr/>
        </p:nvSpPr>
        <p:spPr bwMode="auto">
          <a:xfrm flipV="1">
            <a:off x="3875087" y="3000375"/>
            <a:ext cx="6016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" name="Line 44"/>
          <p:cNvSpPr>
            <a:spLocks noChangeShapeType="1"/>
          </p:cNvSpPr>
          <p:nvPr/>
        </p:nvSpPr>
        <p:spPr bwMode="auto">
          <a:xfrm flipV="1">
            <a:off x="3273424" y="3902075"/>
            <a:ext cx="841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" name="Line 45"/>
          <p:cNvSpPr>
            <a:spLocks noChangeShapeType="1"/>
          </p:cNvSpPr>
          <p:nvPr/>
        </p:nvSpPr>
        <p:spPr bwMode="auto">
          <a:xfrm flipV="1">
            <a:off x="3154362" y="3000375"/>
            <a:ext cx="0" cy="773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" name="Line 46"/>
          <p:cNvSpPr>
            <a:spLocks noChangeShapeType="1"/>
          </p:cNvSpPr>
          <p:nvPr/>
        </p:nvSpPr>
        <p:spPr bwMode="auto">
          <a:xfrm flipV="1">
            <a:off x="4956174" y="3387725"/>
            <a:ext cx="842963" cy="514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" name="Line 47"/>
          <p:cNvSpPr>
            <a:spLocks noChangeShapeType="1"/>
          </p:cNvSpPr>
          <p:nvPr/>
        </p:nvSpPr>
        <p:spPr bwMode="auto">
          <a:xfrm flipV="1">
            <a:off x="4235449" y="3128963"/>
            <a:ext cx="303213" cy="644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" name="Line 48"/>
          <p:cNvSpPr>
            <a:spLocks noChangeShapeType="1"/>
          </p:cNvSpPr>
          <p:nvPr/>
        </p:nvSpPr>
        <p:spPr bwMode="auto">
          <a:xfrm>
            <a:off x="4716462" y="3000375"/>
            <a:ext cx="962025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3" name="Line 45"/>
          <p:cNvSpPr>
            <a:spLocks noChangeShapeType="1"/>
          </p:cNvSpPr>
          <p:nvPr/>
        </p:nvSpPr>
        <p:spPr bwMode="auto">
          <a:xfrm flipH="1" flipV="1">
            <a:off x="5584824" y="2870200"/>
            <a:ext cx="214313" cy="258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" name="Line 45"/>
          <p:cNvSpPr>
            <a:spLocks noChangeShapeType="1"/>
          </p:cNvSpPr>
          <p:nvPr/>
        </p:nvSpPr>
        <p:spPr bwMode="auto">
          <a:xfrm flipH="1" flipV="1">
            <a:off x="4604589" y="2999580"/>
            <a:ext cx="239712" cy="902491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25" name="Line 44"/>
          <p:cNvSpPr>
            <a:spLocks noChangeShapeType="1"/>
          </p:cNvSpPr>
          <p:nvPr/>
        </p:nvSpPr>
        <p:spPr bwMode="auto">
          <a:xfrm>
            <a:off x="4356098" y="3902075"/>
            <a:ext cx="36115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18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3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3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3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3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47C4800E-FA18-4AF1-9C7C-3973028AB0C7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Simple Graphs</a:t>
            </a:r>
          </a:p>
        </p:txBody>
      </p:sp>
      <p:sp>
        <p:nvSpPr>
          <p:cNvPr id="72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  <a:defRPr/>
            </a:pPr>
            <a:endParaRPr lang="en-US" smtClean="0"/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smtClean="0"/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smtClean="0"/>
              <a:t>A </a:t>
            </a:r>
            <a:r>
              <a:rPr lang="en-US" i="1" smtClean="0"/>
              <a:t>simple graph</a:t>
            </a:r>
            <a:r>
              <a:rPr lang="en-US" smtClean="0"/>
              <a:t> </a:t>
            </a:r>
            <a:r>
              <a:rPr lang="en-US" i="1" smtClean="0">
                <a:solidFill>
                  <a:srgbClr val="FF0000"/>
                </a:solidFill>
              </a:rPr>
              <a:t>G</a:t>
            </a:r>
            <a:r>
              <a:rPr lang="en-US" smtClean="0">
                <a:solidFill>
                  <a:srgbClr val="FF0000"/>
                </a:solidFill>
              </a:rPr>
              <a:t>=(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smtClean="0">
                <a:solidFill>
                  <a:srgbClr val="FF0000"/>
                </a:solidFill>
              </a:rPr>
              <a:t>,</a:t>
            </a:r>
            <a:r>
              <a:rPr lang="en-US" i="1" smtClean="0">
                <a:solidFill>
                  <a:srgbClr val="FF0000"/>
                </a:solidFill>
              </a:rPr>
              <a:t>E</a:t>
            </a:r>
            <a:r>
              <a:rPr lang="en-US" smtClean="0">
                <a:solidFill>
                  <a:srgbClr val="FF0000"/>
                </a:solidFill>
              </a:rPr>
              <a:t>)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consists of:</a:t>
            </a:r>
          </a:p>
          <a:p>
            <a:pPr lvl="1">
              <a:lnSpc>
                <a:spcPct val="90000"/>
              </a:lnSpc>
              <a:defRPr/>
            </a:pPr>
            <a:r>
              <a:rPr lang="en-US" smtClean="0"/>
              <a:t>a set </a:t>
            </a:r>
            <a:r>
              <a:rPr lang="en-US" i="1" smtClean="0"/>
              <a:t>V</a:t>
            </a:r>
            <a:r>
              <a:rPr lang="en-US" smtClean="0"/>
              <a:t> of </a:t>
            </a:r>
            <a:r>
              <a:rPr lang="en-US" i="1" smtClean="0"/>
              <a:t>vertices</a:t>
            </a:r>
            <a:r>
              <a:rPr lang="en-US" smtClean="0"/>
              <a:t> or</a:t>
            </a:r>
            <a:r>
              <a:rPr lang="en-US" i="1" smtClean="0"/>
              <a:t> nodes</a:t>
            </a:r>
            <a:r>
              <a:rPr lang="en-US" smtClean="0"/>
              <a:t> (</a:t>
            </a:r>
            <a:r>
              <a:rPr lang="en-US" i="1" smtClean="0"/>
              <a:t>V</a:t>
            </a:r>
            <a:r>
              <a:rPr lang="en-US" smtClean="0"/>
              <a:t> corresponds to the universe of the relation </a:t>
            </a:r>
            <a:r>
              <a:rPr lang="en-US" i="1" smtClean="0"/>
              <a:t>R</a:t>
            </a:r>
            <a:r>
              <a:rPr lang="en-US" smtClean="0"/>
              <a:t>),</a:t>
            </a:r>
          </a:p>
          <a:p>
            <a:pPr lvl="1">
              <a:lnSpc>
                <a:spcPct val="90000"/>
              </a:lnSpc>
              <a:defRPr/>
            </a:pPr>
            <a:r>
              <a:rPr lang="en-US" smtClean="0"/>
              <a:t>a set </a:t>
            </a:r>
            <a:r>
              <a:rPr lang="en-US" i="1" smtClean="0"/>
              <a:t>E</a:t>
            </a:r>
            <a:r>
              <a:rPr lang="en-US" smtClean="0"/>
              <a:t> of </a:t>
            </a:r>
            <a:r>
              <a:rPr lang="en-US" i="1" smtClean="0"/>
              <a:t>edges</a:t>
            </a:r>
            <a:r>
              <a:rPr lang="en-US" smtClean="0"/>
              <a:t>: unordered pairs of </a:t>
            </a:r>
            <a:r>
              <a:rPr lang="en-US" smtClean="0">
                <a:solidFill>
                  <a:srgbClr val="777777"/>
                </a:solidFill>
              </a:rPr>
              <a:t>[distinct]</a:t>
            </a:r>
            <a:r>
              <a:rPr lang="en-US" smtClean="0"/>
              <a:t> vertices </a:t>
            </a:r>
            <a:r>
              <a:rPr lang="en-US" i="1" smtClean="0">
                <a:solidFill>
                  <a:srgbClr val="FF0000"/>
                </a:solidFill>
              </a:rPr>
              <a:t>u</a:t>
            </a:r>
            <a:r>
              <a:rPr lang="en-US" smtClean="0">
                <a:solidFill>
                  <a:srgbClr val="FF0000"/>
                </a:solidFill>
              </a:rPr>
              <a:t>,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smtClean="0">
                <a:solidFill>
                  <a:srgbClr val="FF0000"/>
                </a:solidFill>
              </a:rPr>
              <a:t> 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</a:t>
            </a:r>
            <a:r>
              <a:rPr lang="en-US" smtClean="0">
                <a:solidFill>
                  <a:srgbClr val="FF0000"/>
                </a:solidFill>
              </a:rPr>
              <a:t> 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endParaRPr lang="en-US" smtClean="0"/>
          </a:p>
        </p:txBody>
      </p:sp>
      <p:sp>
        <p:nvSpPr>
          <p:cNvPr id="17415" name="Rectangle 4"/>
          <p:cNvSpPr>
            <a:spLocks noChangeArrowheads="1"/>
          </p:cNvSpPr>
          <p:nvPr/>
        </p:nvSpPr>
        <p:spPr bwMode="auto">
          <a:xfrm>
            <a:off x="6019800" y="2209800"/>
            <a:ext cx="2209800" cy="114300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16" name="Oval 5"/>
          <p:cNvSpPr>
            <a:spLocks noChangeArrowheads="1"/>
          </p:cNvSpPr>
          <p:nvPr/>
        </p:nvSpPr>
        <p:spPr bwMode="auto">
          <a:xfrm>
            <a:off x="6248400" y="24384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17" name="Oval 6"/>
          <p:cNvSpPr>
            <a:spLocks noChangeArrowheads="1"/>
          </p:cNvSpPr>
          <p:nvPr/>
        </p:nvSpPr>
        <p:spPr bwMode="auto">
          <a:xfrm>
            <a:off x="6248400" y="30480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18" name="Oval 7"/>
          <p:cNvSpPr>
            <a:spLocks noChangeArrowheads="1"/>
          </p:cNvSpPr>
          <p:nvPr/>
        </p:nvSpPr>
        <p:spPr bwMode="auto">
          <a:xfrm>
            <a:off x="6934200" y="30480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19" name="Oval 8"/>
          <p:cNvSpPr>
            <a:spLocks noChangeArrowheads="1"/>
          </p:cNvSpPr>
          <p:nvPr/>
        </p:nvSpPr>
        <p:spPr bwMode="auto">
          <a:xfrm>
            <a:off x="7162800" y="25146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20" name="Oval 9"/>
          <p:cNvSpPr>
            <a:spLocks noChangeArrowheads="1"/>
          </p:cNvSpPr>
          <p:nvPr/>
        </p:nvSpPr>
        <p:spPr bwMode="auto">
          <a:xfrm>
            <a:off x="7696200" y="29718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21" name="Oval 10"/>
          <p:cNvSpPr>
            <a:spLocks noChangeArrowheads="1"/>
          </p:cNvSpPr>
          <p:nvPr/>
        </p:nvSpPr>
        <p:spPr bwMode="auto">
          <a:xfrm>
            <a:off x="7772400" y="23622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22" name="Oval 11"/>
          <p:cNvSpPr>
            <a:spLocks noChangeArrowheads="1"/>
          </p:cNvSpPr>
          <p:nvPr/>
        </p:nvSpPr>
        <p:spPr bwMode="auto">
          <a:xfrm>
            <a:off x="6629400" y="26670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23" name="Oval 12"/>
          <p:cNvSpPr>
            <a:spLocks noChangeArrowheads="1"/>
          </p:cNvSpPr>
          <p:nvPr/>
        </p:nvSpPr>
        <p:spPr bwMode="auto">
          <a:xfrm>
            <a:off x="7391400" y="27432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24" name="Oval 13"/>
          <p:cNvSpPr>
            <a:spLocks noChangeArrowheads="1"/>
          </p:cNvSpPr>
          <p:nvPr/>
        </p:nvSpPr>
        <p:spPr bwMode="auto">
          <a:xfrm>
            <a:off x="7315200" y="30480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25" name="Oval 14"/>
          <p:cNvSpPr>
            <a:spLocks noChangeArrowheads="1"/>
          </p:cNvSpPr>
          <p:nvPr/>
        </p:nvSpPr>
        <p:spPr bwMode="auto">
          <a:xfrm>
            <a:off x="7924800" y="2667000"/>
            <a:ext cx="152400" cy="152400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26" name="Line 15"/>
          <p:cNvSpPr>
            <a:spLocks noChangeShapeType="1"/>
          </p:cNvSpPr>
          <p:nvPr/>
        </p:nvSpPr>
        <p:spPr bwMode="auto">
          <a:xfrm flipV="1">
            <a:off x="6400800" y="2438400"/>
            <a:ext cx="1371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27" name="Line 16"/>
          <p:cNvSpPr>
            <a:spLocks noChangeShapeType="1"/>
          </p:cNvSpPr>
          <p:nvPr/>
        </p:nvSpPr>
        <p:spPr bwMode="auto">
          <a:xfrm flipV="1">
            <a:off x="6400800" y="27432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28" name="Line 17"/>
          <p:cNvSpPr>
            <a:spLocks noChangeShapeType="1"/>
          </p:cNvSpPr>
          <p:nvPr/>
        </p:nvSpPr>
        <p:spPr bwMode="auto">
          <a:xfrm flipV="1">
            <a:off x="6781800" y="25908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29" name="Line 18"/>
          <p:cNvSpPr>
            <a:spLocks noChangeShapeType="1"/>
          </p:cNvSpPr>
          <p:nvPr/>
        </p:nvSpPr>
        <p:spPr bwMode="auto">
          <a:xfrm>
            <a:off x="6400800" y="2590800"/>
            <a:ext cx="228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30" name="Line 19"/>
          <p:cNvSpPr>
            <a:spLocks noChangeShapeType="1"/>
          </p:cNvSpPr>
          <p:nvPr/>
        </p:nvSpPr>
        <p:spPr bwMode="auto">
          <a:xfrm flipV="1">
            <a:off x="6400800" y="31242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31" name="Line 20"/>
          <p:cNvSpPr>
            <a:spLocks noChangeShapeType="1"/>
          </p:cNvSpPr>
          <p:nvPr/>
        </p:nvSpPr>
        <p:spPr bwMode="auto">
          <a:xfrm flipV="1">
            <a:off x="6324600" y="2590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32" name="Line 21"/>
          <p:cNvSpPr>
            <a:spLocks noChangeShapeType="1"/>
          </p:cNvSpPr>
          <p:nvPr/>
        </p:nvSpPr>
        <p:spPr bwMode="auto">
          <a:xfrm>
            <a:off x="6781800" y="2743200"/>
            <a:ext cx="609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33" name="Line 22"/>
          <p:cNvSpPr>
            <a:spLocks noChangeShapeType="1"/>
          </p:cNvSpPr>
          <p:nvPr/>
        </p:nvSpPr>
        <p:spPr bwMode="auto">
          <a:xfrm flipV="1">
            <a:off x="7467600" y="2743200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34" name="Line 23"/>
          <p:cNvSpPr>
            <a:spLocks noChangeShapeType="1"/>
          </p:cNvSpPr>
          <p:nvPr/>
        </p:nvSpPr>
        <p:spPr bwMode="auto">
          <a:xfrm flipV="1">
            <a:off x="7086600" y="2514600"/>
            <a:ext cx="90488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35" name="Line 24"/>
          <p:cNvSpPr>
            <a:spLocks noChangeShapeType="1"/>
          </p:cNvSpPr>
          <p:nvPr/>
        </p:nvSpPr>
        <p:spPr bwMode="auto">
          <a:xfrm>
            <a:off x="7315200" y="2590800"/>
            <a:ext cx="609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36" name="Line 25"/>
          <p:cNvSpPr>
            <a:spLocks noChangeShapeType="1"/>
          </p:cNvSpPr>
          <p:nvPr/>
        </p:nvSpPr>
        <p:spPr bwMode="auto">
          <a:xfrm flipV="1">
            <a:off x="7315200" y="2438400"/>
            <a:ext cx="457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37" name="Line 26"/>
          <p:cNvSpPr>
            <a:spLocks noChangeShapeType="1"/>
          </p:cNvSpPr>
          <p:nvPr/>
        </p:nvSpPr>
        <p:spPr bwMode="auto">
          <a:xfrm>
            <a:off x="6753225" y="28194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38" name="Line 27"/>
          <p:cNvSpPr>
            <a:spLocks noChangeShapeType="1"/>
          </p:cNvSpPr>
          <p:nvPr/>
        </p:nvSpPr>
        <p:spPr bwMode="auto">
          <a:xfrm>
            <a:off x="7086600" y="3124200"/>
            <a:ext cx="22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39" name="Line 28"/>
          <p:cNvSpPr>
            <a:spLocks noChangeShapeType="1"/>
          </p:cNvSpPr>
          <p:nvPr/>
        </p:nvSpPr>
        <p:spPr bwMode="auto">
          <a:xfrm flipV="1">
            <a:off x="7467600" y="3048000"/>
            <a:ext cx="228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40" name="Line 29"/>
          <p:cNvSpPr>
            <a:spLocks noChangeShapeType="1"/>
          </p:cNvSpPr>
          <p:nvPr/>
        </p:nvSpPr>
        <p:spPr bwMode="auto">
          <a:xfrm flipV="1">
            <a:off x="7391400" y="2895600"/>
            <a:ext cx="76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41" name="Line 30"/>
          <p:cNvSpPr>
            <a:spLocks noChangeShapeType="1"/>
          </p:cNvSpPr>
          <p:nvPr/>
        </p:nvSpPr>
        <p:spPr bwMode="auto">
          <a:xfrm flipV="1">
            <a:off x="7543800" y="25146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42" name="Line 31"/>
          <p:cNvSpPr>
            <a:spLocks noChangeShapeType="1"/>
          </p:cNvSpPr>
          <p:nvPr/>
        </p:nvSpPr>
        <p:spPr bwMode="auto">
          <a:xfrm flipV="1">
            <a:off x="7848600" y="2819400"/>
            <a:ext cx="152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43" name="Line 32"/>
          <p:cNvSpPr>
            <a:spLocks noChangeShapeType="1"/>
          </p:cNvSpPr>
          <p:nvPr/>
        </p:nvSpPr>
        <p:spPr bwMode="auto">
          <a:xfrm flipH="1" flipV="1">
            <a:off x="7848600" y="2514600"/>
            <a:ext cx="152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44" name="Line 33"/>
          <p:cNvSpPr>
            <a:spLocks noChangeShapeType="1"/>
          </p:cNvSpPr>
          <p:nvPr/>
        </p:nvSpPr>
        <p:spPr bwMode="auto">
          <a:xfrm flipV="1">
            <a:off x="6400800" y="2590800"/>
            <a:ext cx="776288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45" name="Text Box 34"/>
          <p:cNvSpPr txBox="1">
            <a:spLocks noChangeArrowheads="1"/>
          </p:cNvSpPr>
          <p:nvPr/>
        </p:nvSpPr>
        <p:spPr bwMode="auto">
          <a:xfrm>
            <a:off x="5576888" y="3352800"/>
            <a:ext cx="28813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006600"/>
                </a:solidFill>
              </a:rPr>
              <a:t>Visual Representation</a:t>
            </a:r>
            <a:br>
              <a:rPr lang="en-US" altLang="en-US" sz="2400" i="1">
                <a:solidFill>
                  <a:srgbClr val="006600"/>
                </a:solidFill>
              </a:rPr>
            </a:br>
            <a:r>
              <a:rPr lang="en-US" altLang="en-US" sz="2400" i="1">
                <a:solidFill>
                  <a:srgbClr val="006600"/>
                </a:solidFill>
              </a:rPr>
              <a:t>of a Simple Graph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624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624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4F435C25-200C-46FD-B465-2816518A24F4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50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cs typeface="Times New Roman" pitchFamily="18" charset="0"/>
              </a:rPr>
              <a:t>§10.8: Graph Coloring</a:t>
            </a:r>
          </a:p>
        </p:txBody>
      </p:sp>
      <p:sp>
        <p:nvSpPr>
          <p:cNvPr id="83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2672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/>
              <a:t>Coloring of a simple graph G=(V,E) is a mapping </a:t>
            </a:r>
            <a:r>
              <a:rPr lang="en-US" i="1" dirty="0" smtClean="0"/>
              <a:t>f</a:t>
            </a:r>
            <a:r>
              <a:rPr lang="en-US" dirty="0" smtClean="0"/>
              <a:t>:V</a:t>
            </a:r>
            <a:r>
              <a:rPr lang="en-US" dirty="0" smtClean="0">
                <a:sym typeface="Wingdings" pitchFamily="2" charset="2"/>
              </a:rPr>
              <a:t>A, where A = {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1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smtClean="0">
                <a:solidFill>
                  <a:srgbClr val="0070C0"/>
                </a:solidFill>
                <a:sym typeface="Wingdings" pitchFamily="2" charset="2"/>
              </a:rPr>
              <a:t>2</a:t>
            </a:r>
            <a:r>
              <a:rPr lang="en-US" dirty="0" smtClean="0">
                <a:sym typeface="Wingdings" pitchFamily="2" charset="2"/>
              </a:rPr>
              <a:t>,..,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 pitchFamily="2" charset="2"/>
              </a:rPr>
              <a:t>n</a:t>
            </a:r>
            <a:r>
              <a:rPr lang="en-US" dirty="0" smtClean="0">
                <a:sym typeface="Wingdings" pitchFamily="2" charset="2"/>
              </a:rPr>
              <a:t>} is a set of colors, such that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dirty="0" smtClean="0">
                <a:sym typeface="Wingdings" pitchFamily="2" charset="2"/>
              </a:rPr>
              <a:t>		for every edge (</a:t>
            </a:r>
            <a:r>
              <a:rPr lang="en-US" dirty="0" err="1" smtClean="0">
                <a:sym typeface="Wingdings" pitchFamily="2" charset="2"/>
              </a:rPr>
              <a:t>x,y</a:t>
            </a:r>
            <a:r>
              <a:rPr lang="en-US" dirty="0" smtClean="0">
                <a:sym typeface="Wingdings" pitchFamily="2" charset="2"/>
              </a:rPr>
              <a:t>) in E,   </a:t>
            </a:r>
            <a:r>
              <a:rPr lang="en-US" i="1" dirty="0" smtClean="0">
                <a:sym typeface="Wingdings" pitchFamily="2" charset="2"/>
              </a:rPr>
              <a:t>f</a:t>
            </a:r>
            <a:r>
              <a:rPr lang="en-US" dirty="0" smtClean="0">
                <a:sym typeface="Wingdings" pitchFamily="2" charset="2"/>
              </a:rPr>
              <a:t>(x) </a:t>
            </a:r>
            <a:r>
              <a:rPr lang="en-US" dirty="0" smtClean="0">
                <a:cs typeface="Times New Roman" pitchFamily="18" charset="0"/>
                <a:sym typeface="Wingdings" pitchFamily="2" charset="2"/>
              </a:rPr>
              <a:t>≠ </a:t>
            </a:r>
            <a:r>
              <a:rPr lang="en-US" i="1" dirty="0" smtClean="0">
                <a:cs typeface="Times New Roman" pitchFamily="18" charset="0"/>
                <a:sym typeface="Wingdings" pitchFamily="2" charset="2"/>
              </a:rPr>
              <a:t>f</a:t>
            </a:r>
            <a:r>
              <a:rPr lang="en-US" dirty="0" smtClean="0">
                <a:cs typeface="Times New Roman" pitchFamily="18" charset="0"/>
                <a:sym typeface="Wingdings" pitchFamily="2" charset="2"/>
              </a:rPr>
              <a:t>(y)</a:t>
            </a:r>
            <a:endParaRPr lang="en-US" dirty="0" smtClean="0">
              <a:sym typeface="Wingdings" pitchFamily="2" charset="2"/>
            </a:endParaRPr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</a:t>
            </a:r>
            <a:r>
              <a:rPr lang="en-US" dirty="0" smtClean="0">
                <a:solidFill>
                  <a:srgbClr val="0070C0"/>
                </a:solidFill>
                <a:sym typeface="Wingdings" pitchFamily="2" charset="2"/>
              </a:rPr>
              <a:t>i.e. </a:t>
            </a:r>
            <a:r>
              <a:rPr lang="en-US" i="1" dirty="0" smtClean="0">
                <a:solidFill>
                  <a:srgbClr val="0070C0"/>
                </a:solidFill>
                <a:sym typeface="Wingdings" pitchFamily="2" charset="2"/>
              </a:rPr>
              <a:t>Adjacent vertices have different colors</a:t>
            </a:r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endParaRPr lang="en-US" dirty="0" smtClean="0">
              <a:cs typeface="Times New Roman" pitchFamily="18" charset="0"/>
              <a:sym typeface="Wingdings" pitchFamily="2" charset="2"/>
            </a:endParaRPr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r>
              <a:rPr lang="en-US" dirty="0">
                <a:cs typeface="Times New Roman" pitchFamily="18" charset="0"/>
                <a:sym typeface="Wingdings" pitchFamily="2" charset="2"/>
              </a:rPr>
              <a:t>	     G:</a:t>
            </a:r>
            <a:endParaRPr lang="en-US" dirty="0">
              <a:sym typeface="Wingdings" pitchFamily="2" charset="2"/>
            </a:endParaRPr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endParaRPr lang="en-US" dirty="0" smtClean="0">
              <a:sym typeface="Wingdings" pitchFamily="2" charset="2"/>
            </a:endParaRPr>
          </a:p>
        </p:txBody>
      </p:sp>
      <p:sp>
        <p:nvSpPr>
          <p:cNvPr id="62471" name="Oval 33"/>
          <p:cNvSpPr>
            <a:spLocks noChangeArrowheads="1"/>
          </p:cNvSpPr>
          <p:nvPr/>
        </p:nvSpPr>
        <p:spPr bwMode="auto">
          <a:xfrm>
            <a:off x="3033713" y="4586288"/>
            <a:ext cx="239712" cy="257175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2472" name="Oval 34"/>
          <p:cNvSpPr>
            <a:spLocks noChangeArrowheads="1"/>
          </p:cNvSpPr>
          <p:nvPr/>
        </p:nvSpPr>
        <p:spPr bwMode="auto">
          <a:xfrm>
            <a:off x="3033713" y="5616575"/>
            <a:ext cx="239712" cy="257175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2473" name="Oval 35"/>
          <p:cNvSpPr>
            <a:spLocks noChangeArrowheads="1"/>
          </p:cNvSpPr>
          <p:nvPr/>
        </p:nvSpPr>
        <p:spPr bwMode="auto">
          <a:xfrm>
            <a:off x="4114800" y="5616575"/>
            <a:ext cx="241300" cy="257175"/>
          </a:xfrm>
          <a:prstGeom prst="ellipse">
            <a:avLst/>
          </a:prstGeom>
          <a:solidFill>
            <a:srgbClr val="0070C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2474" name="Oval 36"/>
          <p:cNvSpPr>
            <a:spLocks noChangeArrowheads="1"/>
          </p:cNvSpPr>
          <p:nvPr/>
        </p:nvSpPr>
        <p:spPr bwMode="auto">
          <a:xfrm>
            <a:off x="4476750" y="4714875"/>
            <a:ext cx="239713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2475" name="Oval 37"/>
          <p:cNvSpPr>
            <a:spLocks noChangeArrowheads="1"/>
          </p:cNvSpPr>
          <p:nvPr/>
        </p:nvSpPr>
        <p:spPr bwMode="auto">
          <a:xfrm>
            <a:off x="5437188" y="4457700"/>
            <a:ext cx="241300" cy="257175"/>
          </a:xfrm>
          <a:prstGeom prst="ellipse">
            <a:avLst/>
          </a:prstGeom>
          <a:solidFill>
            <a:srgbClr val="0070C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2476" name="Oval 38"/>
          <p:cNvSpPr>
            <a:spLocks noChangeArrowheads="1"/>
          </p:cNvSpPr>
          <p:nvPr/>
        </p:nvSpPr>
        <p:spPr bwMode="auto">
          <a:xfrm>
            <a:off x="3635375" y="4972050"/>
            <a:ext cx="239713" cy="258763"/>
          </a:xfrm>
          <a:prstGeom prst="ellipse">
            <a:avLst/>
          </a:prstGeom>
          <a:solidFill>
            <a:srgbClr val="0070C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2477" name="Oval 39"/>
          <p:cNvSpPr>
            <a:spLocks noChangeArrowheads="1"/>
          </p:cNvSpPr>
          <p:nvPr/>
        </p:nvSpPr>
        <p:spPr bwMode="auto">
          <a:xfrm>
            <a:off x="4716463" y="5616575"/>
            <a:ext cx="239712" cy="257175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2478" name="Oval 40"/>
          <p:cNvSpPr>
            <a:spLocks noChangeArrowheads="1"/>
          </p:cNvSpPr>
          <p:nvPr/>
        </p:nvSpPr>
        <p:spPr bwMode="auto">
          <a:xfrm>
            <a:off x="5678488" y="4972050"/>
            <a:ext cx="239712" cy="258763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2479" name="Line 41"/>
          <p:cNvSpPr>
            <a:spLocks noChangeShapeType="1"/>
          </p:cNvSpPr>
          <p:nvPr/>
        </p:nvSpPr>
        <p:spPr bwMode="auto">
          <a:xfrm flipV="1">
            <a:off x="3273425" y="4586288"/>
            <a:ext cx="2163763" cy="128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480" name="Line 42"/>
          <p:cNvSpPr>
            <a:spLocks noChangeShapeType="1"/>
          </p:cNvSpPr>
          <p:nvPr/>
        </p:nvSpPr>
        <p:spPr bwMode="auto">
          <a:xfrm flipV="1">
            <a:off x="3273425" y="5230813"/>
            <a:ext cx="420688" cy="514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481" name="Line 43"/>
          <p:cNvSpPr>
            <a:spLocks noChangeShapeType="1"/>
          </p:cNvSpPr>
          <p:nvPr/>
        </p:nvSpPr>
        <p:spPr bwMode="auto">
          <a:xfrm flipV="1">
            <a:off x="3875088" y="4843463"/>
            <a:ext cx="6016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482" name="Line 44"/>
          <p:cNvSpPr>
            <a:spLocks noChangeShapeType="1"/>
          </p:cNvSpPr>
          <p:nvPr/>
        </p:nvSpPr>
        <p:spPr bwMode="auto">
          <a:xfrm flipV="1">
            <a:off x="3273425" y="5745163"/>
            <a:ext cx="841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483" name="Line 45"/>
          <p:cNvSpPr>
            <a:spLocks noChangeShapeType="1"/>
          </p:cNvSpPr>
          <p:nvPr/>
        </p:nvSpPr>
        <p:spPr bwMode="auto">
          <a:xfrm flipV="1">
            <a:off x="3154363" y="4843463"/>
            <a:ext cx="0" cy="773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484" name="Line 46"/>
          <p:cNvSpPr>
            <a:spLocks noChangeShapeType="1"/>
          </p:cNvSpPr>
          <p:nvPr/>
        </p:nvSpPr>
        <p:spPr bwMode="auto">
          <a:xfrm flipV="1">
            <a:off x="4956175" y="5230813"/>
            <a:ext cx="842963" cy="514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485" name="Line 47"/>
          <p:cNvSpPr>
            <a:spLocks noChangeShapeType="1"/>
          </p:cNvSpPr>
          <p:nvPr/>
        </p:nvSpPr>
        <p:spPr bwMode="auto">
          <a:xfrm flipV="1">
            <a:off x="4235450" y="4972050"/>
            <a:ext cx="303213" cy="644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486" name="Line 48"/>
          <p:cNvSpPr>
            <a:spLocks noChangeShapeType="1"/>
          </p:cNvSpPr>
          <p:nvPr/>
        </p:nvSpPr>
        <p:spPr bwMode="auto">
          <a:xfrm>
            <a:off x="4716463" y="4843463"/>
            <a:ext cx="962025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487" name="Line 51"/>
          <p:cNvSpPr>
            <a:spLocks noChangeShapeType="1"/>
          </p:cNvSpPr>
          <p:nvPr/>
        </p:nvSpPr>
        <p:spPr bwMode="auto">
          <a:xfrm>
            <a:off x="4356100" y="5745163"/>
            <a:ext cx="3603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488" name="Line 45"/>
          <p:cNvSpPr>
            <a:spLocks noChangeShapeType="1"/>
          </p:cNvSpPr>
          <p:nvPr/>
        </p:nvSpPr>
        <p:spPr bwMode="auto">
          <a:xfrm flipH="1" flipV="1">
            <a:off x="5557838" y="4714875"/>
            <a:ext cx="241300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489" name="Line 45"/>
          <p:cNvSpPr>
            <a:spLocks noChangeShapeType="1"/>
          </p:cNvSpPr>
          <p:nvPr/>
        </p:nvSpPr>
        <p:spPr bwMode="auto">
          <a:xfrm flipH="1" flipV="1">
            <a:off x="4614863" y="4956175"/>
            <a:ext cx="220662" cy="660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634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634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B21AF4D6-ABFC-40D9-9896-DBAFA73F6725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51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634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cs typeface="Times New Roman" pitchFamily="18" charset="0"/>
              </a:rPr>
              <a:t>§10.8: Graph Coloring</a:t>
            </a:r>
          </a:p>
        </p:txBody>
      </p:sp>
      <p:sp>
        <p:nvSpPr>
          <p:cNvPr id="83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910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sym typeface="Wingdings" pitchFamily="2" charset="2"/>
              </a:rPr>
              <a:t>The </a:t>
            </a:r>
            <a:r>
              <a:rPr lang="en-US" b="1" dirty="0">
                <a:sym typeface="Wingdings" pitchFamily="2" charset="2"/>
              </a:rPr>
              <a:t>chromatic number </a:t>
            </a:r>
            <a:r>
              <a:rPr lang="en-US" dirty="0">
                <a:sym typeface="Wingdings" pitchFamily="2" charset="2"/>
              </a:rPr>
              <a:t>of G, denoted by </a:t>
            </a:r>
            <a:r>
              <a:rPr lang="el-GR" dirty="0">
                <a:cs typeface="Times New Roman" pitchFamily="18" charset="0"/>
                <a:sym typeface="Wingdings" pitchFamily="2" charset="2"/>
              </a:rPr>
              <a:t>χ</a:t>
            </a:r>
            <a:r>
              <a:rPr lang="en-US" dirty="0">
                <a:cs typeface="Times New Roman" pitchFamily="18" charset="0"/>
                <a:sym typeface="Wingdings" pitchFamily="2" charset="2"/>
              </a:rPr>
              <a:t>(G),</a:t>
            </a:r>
            <a:r>
              <a:rPr lang="en-US" dirty="0">
                <a:sym typeface="Wingdings" pitchFamily="2" charset="2"/>
              </a:rPr>
              <a:t> is the minimum number of colors G can have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>
                <a:sym typeface="Wingdings" pitchFamily="2" charset="2"/>
              </a:rPr>
              <a:t>E.g. Find </a:t>
            </a:r>
            <a:r>
              <a:rPr lang="el-GR" dirty="0">
                <a:cs typeface="Times New Roman" pitchFamily="18" charset="0"/>
                <a:sym typeface="Wingdings" pitchFamily="2" charset="2"/>
              </a:rPr>
              <a:t>χ</a:t>
            </a:r>
            <a:r>
              <a:rPr lang="en-US" dirty="0">
                <a:cs typeface="Times New Roman" pitchFamily="18" charset="0"/>
                <a:sym typeface="Wingdings" pitchFamily="2" charset="2"/>
              </a:rPr>
              <a:t>(G</a:t>
            </a:r>
            <a:r>
              <a:rPr lang="en-US" dirty="0" smtClean="0">
                <a:cs typeface="Times New Roman" pitchFamily="18" charset="0"/>
                <a:sym typeface="Wingdings" pitchFamily="2" charset="2"/>
              </a:rPr>
              <a:t>).</a:t>
            </a:r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endParaRPr lang="en-US" dirty="0" smtClean="0">
              <a:cs typeface="Times New Roman" pitchFamily="18" charset="0"/>
              <a:sym typeface="Wingdings" pitchFamily="2" charset="2"/>
            </a:endParaRPr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r>
              <a:rPr lang="en-US" dirty="0" smtClean="0">
                <a:cs typeface="Times New Roman" pitchFamily="18" charset="0"/>
                <a:sym typeface="Wingdings" pitchFamily="2" charset="2"/>
              </a:rPr>
              <a:t>	     G:</a:t>
            </a:r>
            <a:endParaRPr lang="en-US" dirty="0" smtClean="0">
              <a:sym typeface="Wingdings" pitchFamily="2" charset="2"/>
            </a:endParaRPr>
          </a:p>
        </p:txBody>
      </p:sp>
      <p:sp>
        <p:nvSpPr>
          <p:cNvPr id="63495" name="Oval 33"/>
          <p:cNvSpPr>
            <a:spLocks noChangeArrowheads="1"/>
          </p:cNvSpPr>
          <p:nvPr/>
        </p:nvSpPr>
        <p:spPr bwMode="auto">
          <a:xfrm>
            <a:off x="3001963" y="4200525"/>
            <a:ext cx="239712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3496" name="Oval 34"/>
          <p:cNvSpPr>
            <a:spLocks noChangeArrowheads="1"/>
          </p:cNvSpPr>
          <p:nvPr/>
        </p:nvSpPr>
        <p:spPr bwMode="auto">
          <a:xfrm>
            <a:off x="3001963" y="5230813"/>
            <a:ext cx="239712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3497" name="Oval 35"/>
          <p:cNvSpPr>
            <a:spLocks noChangeArrowheads="1"/>
          </p:cNvSpPr>
          <p:nvPr/>
        </p:nvSpPr>
        <p:spPr bwMode="auto">
          <a:xfrm>
            <a:off x="4083050" y="5230813"/>
            <a:ext cx="241300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3498" name="Oval 36"/>
          <p:cNvSpPr>
            <a:spLocks noChangeArrowheads="1"/>
          </p:cNvSpPr>
          <p:nvPr/>
        </p:nvSpPr>
        <p:spPr bwMode="auto">
          <a:xfrm>
            <a:off x="4445000" y="4329113"/>
            <a:ext cx="239713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3499" name="Oval 37"/>
          <p:cNvSpPr>
            <a:spLocks noChangeArrowheads="1"/>
          </p:cNvSpPr>
          <p:nvPr/>
        </p:nvSpPr>
        <p:spPr bwMode="auto">
          <a:xfrm>
            <a:off x="5405438" y="4071938"/>
            <a:ext cx="241300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3500" name="Oval 38"/>
          <p:cNvSpPr>
            <a:spLocks noChangeArrowheads="1"/>
          </p:cNvSpPr>
          <p:nvPr/>
        </p:nvSpPr>
        <p:spPr bwMode="auto">
          <a:xfrm>
            <a:off x="3603625" y="4586288"/>
            <a:ext cx="239713" cy="258762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3501" name="Oval 39"/>
          <p:cNvSpPr>
            <a:spLocks noChangeArrowheads="1"/>
          </p:cNvSpPr>
          <p:nvPr/>
        </p:nvSpPr>
        <p:spPr bwMode="auto">
          <a:xfrm>
            <a:off x="4684713" y="5230813"/>
            <a:ext cx="239712" cy="257175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3502" name="Oval 40"/>
          <p:cNvSpPr>
            <a:spLocks noChangeArrowheads="1"/>
          </p:cNvSpPr>
          <p:nvPr/>
        </p:nvSpPr>
        <p:spPr bwMode="auto">
          <a:xfrm>
            <a:off x="5646738" y="4586288"/>
            <a:ext cx="239712" cy="258762"/>
          </a:xfrm>
          <a:prstGeom prst="ellipse">
            <a:avLst/>
          </a:prstGeom>
          <a:solidFill>
            <a:srgbClr val="96969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3503" name="Line 41"/>
          <p:cNvSpPr>
            <a:spLocks noChangeShapeType="1"/>
          </p:cNvSpPr>
          <p:nvPr/>
        </p:nvSpPr>
        <p:spPr bwMode="auto">
          <a:xfrm flipV="1">
            <a:off x="3241675" y="4200525"/>
            <a:ext cx="2163763" cy="128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3504" name="Line 42"/>
          <p:cNvSpPr>
            <a:spLocks noChangeShapeType="1"/>
          </p:cNvSpPr>
          <p:nvPr/>
        </p:nvSpPr>
        <p:spPr bwMode="auto">
          <a:xfrm flipV="1">
            <a:off x="3241675" y="4845050"/>
            <a:ext cx="420688" cy="514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3505" name="Line 43"/>
          <p:cNvSpPr>
            <a:spLocks noChangeShapeType="1"/>
          </p:cNvSpPr>
          <p:nvPr/>
        </p:nvSpPr>
        <p:spPr bwMode="auto">
          <a:xfrm flipV="1">
            <a:off x="3843338" y="4457700"/>
            <a:ext cx="6016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3506" name="Line 44"/>
          <p:cNvSpPr>
            <a:spLocks noChangeShapeType="1"/>
          </p:cNvSpPr>
          <p:nvPr/>
        </p:nvSpPr>
        <p:spPr bwMode="auto">
          <a:xfrm flipV="1">
            <a:off x="3241675" y="5359400"/>
            <a:ext cx="841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3507" name="Line 45"/>
          <p:cNvSpPr>
            <a:spLocks noChangeShapeType="1"/>
          </p:cNvSpPr>
          <p:nvPr/>
        </p:nvSpPr>
        <p:spPr bwMode="auto">
          <a:xfrm flipV="1">
            <a:off x="3122613" y="4457700"/>
            <a:ext cx="0" cy="773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3508" name="Line 46"/>
          <p:cNvSpPr>
            <a:spLocks noChangeShapeType="1"/>
          </p:cNvSpPr>
          <p:nvPr/>
        </p:nvSpPr>
        <p:spPr bwMode="auto">
          <a:xfrm flipV="1">
            <a:off x="4924425" y="4845050"/>
            <a:ext cx="842963" cy="514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3509" name="Line 47"/>
          <p:cNvSpPr>
            <a:spLocks noChangeShapeType="1"/>
          </p:cNvSpPr>
          <p:nvPr/>
        </p:nvSpPr>
        <p:spPr bwMode="auto">
          <a:xfrm flipV="1">
            <a:off x="4203700" y="4586288"/>
            <a:ext cx="303213" cy="644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3510" name="Line 48"/>
          <p:cNvSpPr>
            <a:spLocks noChangeShapeType="1"/>
          </p:cNvSpPr>
          <p:nvPr/>
        </p:nvSpPr>
        <p:spPr bwMode="auto">
          <a:xfrm>
            <a:off x="4684713" y="4457700"/>
            <a:ext cx="962025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3511" name="Line 51"/>
          <p:cNvSpPr>
            <a:spLocks noChangeShapeType="1"/>
          </p:cNvSpPr>
          <p:nvPr/>
        </p:nvSpPr>
        <p:spPr bwMode="auto">
          <a:xfrm>
            <a:off x="4324350" y="5359400"/>
            <a:ext cx="3603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3512" name="Line 45"/>
          <p:cNvSpPr>
            <a:spLocks noChangeShapeType="1"/>
          </p:cNvSpPr>
          <p:nvPr/>
        </p:nvSpPr>
        <p:spPr bwMode="auto">
          <a:xfrm flipH="1" flipV="1">
            <a:off x="5553075" y="4327525"/>
            <a:ext cx="214313" cy="258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3513" name="Line 45"/>
          <p:cNvSpPr>
            <a:spLocks noChangeShapeType="1"/>
          </p:cNvSpPr>
          <p:nvPr/>
        </p:nvSpPr>
        <p:spPr bwMode="auto">
          <a:xfrm flipH="1" flipV="1">
            <a:off x="4565650" y="4422776"/>
            <a:ext cx="239712" cy="93662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ate Placeholder 3"/>
          <p:cNvSpPr txBox="1">
            <a:spLocks noGrp="1"/>
          </p:cNvSpPr>
          <p:nvPr/>
        </p:nvSpPr>
        <p:spPr bwMode="auto">
          <a:xfrm>
            <a:off x="762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64CB7B5-42D4-4398-9D34-63B10E6F10C2}" type="datetime1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4/22/2020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64515" name="Footer Placeholder 4"/>
          <p:cNvSpPr txBox="1">
            <a:spLocks noGrp="1"/>
          </p:cNvSpPr>
          <p:nvPr/>
        </p:nvSpPr>
        <p:spPr bwMode="auto">
          <a:xfrm>
            <a:off x="3124200" y="64770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64516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1ABDE670-7DF4-4CDB-996D-6CEE7EC5F0DF}" type="slidenum">
              <a:rPr lang="ar-SA" altLang="en-US" sz="1400">
                <a:solidFill>
                  <a:schemeClr val="bg1"/>
                </a:solidFill>
                <a:cs typeface="Times New Roman" pitchFamily="18" charset="0"/>
              </a:rPr>
              <a:pPr algn="r">
                <a:spcBef>
                  <a:spcPct val="0"/>
                </a:spcBef>
                <a:buFontTx/>
                <a:buNone/>
              </a:pPr>
              <a:t>52</a:t>
            </a:fld>
            <a:endParaRPr lang="en-US" altLang="en-US" sz="140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cs typeface="Times New Roman" pitchFamily="18" charset="0"/>
              </a:rPr>
              <a:t>Graph Coloring Example</a:t>
            </a:r>
          </a:p>
        </p:txBody>
      </p:sp>
      <p:sp>
        <p:nvSpPr>
          <p:cNvPr id="8335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E.g. </a:t>
            </a:r>
            <a:r>
              <a:rPr lang="en-US" sz="2800" smtClean="0"/>
              <a:t>Find </a:t>
            </a:r>
            <a:r>
              <a:rPr lang="el-GR" smtClean="0">
                <a:cs typeface="Times New Roman" pitchFamily="18" charset="0"/>
                <a:sym typeface="Wingdings" pitchFamily="2" charset="2"/>
              </a:rPr>
              <a:t>χ</a:t>
            </a:r>
            <a:r>
              <a:rPr lang="en-US" smtClean="0"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2800" smtClean="0"/>
              <a:t>W</a:t>
            </a:r>
            <a:r>
              <a:rPr lang="en-US" sz="2800" baseline="-25000" smtClean="0"/>
              <a:t>5</a:t>
            </a:r>
            <a:r>
              <a:rPr lang="en-US" smtClean="0">
                <a:cs typeface="Times New Roman" pitchFamily="18" charset="0"/>
                <a:sym typeface="Wingdings" pitchFamily="2" charset="2"/>
              </a:rPr>
              <a:t>)</a:t>
            </a:r>
            <a:endParaRPr lang="en-US" sz="2800" baseline="-2500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98FAF9-DEA8-4079-B445-EFF32C19B4BC}" type="slidenum">
              <a:rPr lang="ar-SA" smtClean="0"/>
              <a:pPr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ate Placeholder 3"/>
          <p:cNvSpPr txBox="1">
            <a:spLocks noGrp="1"/>
          </p:cNvSpPr>
          <p:nvPr/>
        </p:nvSpPr>
        <p:spPr bwMode="auto">
          <a:xfrm>
            <a:off x="762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CEBED87-07E1-40EF-95EE-672374C916F5}" type="datetime1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4/22/2020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65539" name="Footer Placeholder 4"/>
          <p:cNvSpPr txBox="1">
            <a:spLocks noGrp="1"/>
          </p:cNvSpPr>
          <p:nvPr/>
        </p:nvSpPr>
        <p:spPr bwMode="auto">
          <a:xfrm>
            <a:off x="3124200" y="64770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65540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A5884295-4600-4E06-8B12-F010F94D9DBE}" type="slidenum">
              <a:rPr lang="ar-SA" altLang="en-US" sz="1400">
                <a:solidFill>
                  <a:schemeClr val="bg1"/>
                </a:solidFill>
                <a:cs typeface="Times New Roman" pitchFamily="18" charset="0"/>
              </a:rPr>
              <a:pPr algn="r">
                <a:spcBef>
                  <a:spcPct val="0"/>
                </a:spcBef>
                <a:buFontTx/>
                <a:buNone/>
              </a:pPr>
              <a:t>53</a:t>
            </a:fld>
            <a:endParaRPr lang="en-US" altLang="en-US" sz="140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cs typeface="Times New Roman" pitchFamily="18" charset="0"/>
              </a:rPr>
              <a:t>Exer: Graph Coloring</a:t>
            </a:r>
          </a:p>
        </p:txBody>
      </p:sp>
      <p:sp>
        <p:nvSpPr>
          <p:cNvPr id="8335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Exer</a:t>
            </a:r>
            <a:r>
              <a:rPr lang="en-US" dirty="0" smtClean="0"/>
              <a:t>: </a:t>
            </a:r>
            <a:r>
              <a:rPr lang="en-US" sz="2800" dirty="0" smtClean="0"/>
              <a:t>Find </a:t>
            </a:r>
            <a:r>
              <a:rPr lang="el-GR" dirty="0" smtClean="0">
                <a:cs typeface="Times New Roman" pitchFamily="18" charset="0"/>
                <a:sym typeface="Wingdings" pitchFamily="2" charset="2"/>
              </a:rPr>
              <a:t>χ</a:t>
            </a:r>
            <a:r>
              <a:rPr lang="en-US" dirty="0" smtClean="0">
                <a:cs typeface="Times New Roman" pitchFamily="18" charset="0"/>
                <a:sym typeface="Wingdings" pitchFamily="2" charset="2"/>
              </a:rPr>
              <a:t>(G) where G is:</a:t>
            </a:r>
            <a:endParaRPr lang="en-US" sz="2800" dirty="0" smtClean="0"/>
          </a:p>
          <a:p>
            <a:pPr>
              <a:defRPr/>
            </a:pPr>
            <a:r>
              <a:rPr lang="en-US" sz="2800" dirty="0" smtClean="0"/>
              <a:t>W</a:t>
            </a:r>
            <a:r>
              <a:rPr lang="en-US" sz="2800" baseline="-25000" dirty="0" smtClean="0"/>
              <a:t>8</a:t>
            </a:r>
            <a:endParaRPr lang="en-US" sz="2800" dirty="0" smtClean="0"/>
          </a:p>
          <a:p>
            <a:pPr>
              <a:defRPr/>
            </a:pPr>
            <a:endParaRPr lang="en-US" sz="2800" dirty="0" smtClean="0"/>
          </a:p>
          <a:p>
            <a:pPr>
              <a:defRPr/>
            </a:pPr>
            <a:r>
              <a:rPr lang="en-US" sz="2800" dirty="0" smtClean="0"/>
              <a:t>K</a:t>
            </a:r>
            <a:r>
              <a:rPr lang="en-US" sz="2800" baseline="-25000" dirty="0" smtClean="0"/>
              <a:t>5</a:t>
            </a:r>
            <a:endParaRPr lang="en-US" sz="2800" dirty="0" smtClean="0"/>
          </a:p>
          <a:p>
            <a:pPr>
              <a:defRPr/>
            </a:pPr>
            <a:endParaRPr lang="en-US" sz="2800" dirty="0" smtClean="0"/>
          </a:p>
          <a:p>
            <a:pPr>
              <a:defRPr/>
            </a:pPr>
            <a:r>
              <a:rPr lang="en-US" sz="2800" dirty="0" smtClean="0"/>
              <a:t>K</a:t>
            </a:r>
            <a:r>
              <a:rPr lang="en-US" sz="2800" baseline="-25000" dirty="0" smtClean="0"/>
              <a:t>5,3</a:t>
            </a:r>
            <a:endParaRPr lang="en-US" dirty="0" smtClean="0">
              <a:sym typeface="Wingdings" pitchFamily="2" charset="2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98FAF9-DEA8-4079-B445-EFF32C19B4BC}" type="slidenum">
              <a:rPr lang="ar-SA" smtClean="0"/>
              <a:pPr>
                <a:defRPr/>
              </a:pPr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ate Placeholder 3"/>
          <p:cNvSpPr txBox="1">
            <a:spLocks noGrp="1"/>
          </p:cNvSpPr>
          <p:nvPr/>
        </p:nvSpPr>
        <p:spPr bwMode="auto">
          <a:xfrm>
            <a:off x="762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CEBED87-07E1-40EF-95EE-672374C916F5}" type="datetime1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4/22/2020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65539" name="Footer Placeholder 4"/>
          <p:cNvSpPr txBox="1">
            <a:spLocks noGrp="1"/>
          </p:cNvSpPr>
          <p:nvPr/>
        </p:nvSpPr>
        <p:spPr bwMode="auto">
          <a:xfrm>
            <a:off x="3124200" y="64770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65540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A5884295-4600-4E06-8B12-F010F94D9DBE}" type="slidenum">
              <a:rPr lang="ar-SA" altLang="en-US" sz="1400">
                <a:solidFill>
                  <a:schemeClr val="bg1"/>
                </a:solidFill>
                <a:cs typeface="Times New Roman" pitchFamily="18" charset="0"/>
              </a:rPr>
              <a:pPr algn="r">
                <a:spcBef>
                  <a:spcPct val="0"/>
                </a:spcBef>
                <a:buFontTx/>
                <a:buNone/>
              </a:pPr>
              <a:t>54</a:t>
            </a:fld>
            <a:endParaRPr lang="en-US" altLang="en-US" sz="140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cs typeface="Times New Roman" pitchFamily="18" charset="0"/>
              </a:rPr>
              <a:t>Graph Coloring</a:t>
            </a:r>
          </a:p>
        </p:txBody>
      </p:sp>
      <p:sp>
        <p:nvSpPr>
          <p:cNvPr id="8335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Theorems on </a:t>
            </a:r>
            <a:r>
              <a:rPr lang="el-GR" dirty="0">
                <a:cs typeface="Times New Roman" pitchFamily="18" charset="0"/>
                <a:sym typeface="Wingdings" pitchFamily="2" charset="2"/>
              </a:rPr>
              <a:t>χ</a:t>
            </a:r>
            <a:r>
              <a:rPr lang="en-US" dirty="0">
                <a:cs typeface="Times New Roman" pitchFamily="18" charset="0"/>
                <a:sym typeface="Wingdings" pitchFamily="2" charset="2"/>
              </a:rPr>
              <a:t>(G</a:t>
            </a:r>
            <a:r>
              <a:rPr lang="en-US" dirty="0" smtClean="0">
                <a:cs typeface="Times New Roman" pitchFamily="18" charset="0"/>
                <a:sym typeface="Wingdings" pitchFamily="2" charset="2"/>
              </a:rPr>
              <a:t>)</a:t>
            </a:r>
            <a:r>
              <a:rPr lang="en-US" dirty="0" smtClean="0"/>
              <a:t>:</a:t>
            </a:r>
          </a:p>
          <a:p>
            <a:pPr lvl="1">
              <a:defRPr/>
            </a:pPr>
            <a:r>
              <a:rPr lang="en-US" dirty="0" smtClean="0">
                <a:cs typeface="Times New Roman" pitchFamily="18" charset="0"/>
                <a:sym typeface="Wingdings" pitchFamily="2" charset="2"/>
              </a:rPr>
              <a:t>If G is bipartite, then </a:t>
            </a:r>
          </a:p>
          <a:p>
            <a:pPr marL="457200" lvl="1" indent="0">
              <a:buNone/>
              <a:defRPr/>
            </a:pPr>
            <a:r>
              <a:rPr lang="en-US" dirty="0">
                <a:cs typeface="Times New Roman" pitchFamily="18" charset="0"/>
                <a:sym typeface="Wingdings" pitchFamily="2" charset="2"/>
              </a:rPr>
              <a:t>	</a:t>
            </a:r>
            <a:r>
              <a:rPr lang="en-US" dirty="0" smtClean="0">
                <a:cs typeface="Times New Roman" pitchFamily="18" charset="0"/>
                <a:sym typeface="Wingdings" pitchFamily="2" charset="2"/>
              </a:rPr>
              <a:t>	</a:t>
            </a:r>
            <a:r>
              <a:rPr lang="el-GR" dirty="0" smtClean="0">
                <a:cs typeface="Times New Roman" pitchFamily="18" charset="0"/>
                <a:sym typeface="Wingdings" pitchFamily="2" charset="2"/>
              </a:rPr>
              <a:t>χ</a:t>
            </a:r>
            <a:r>
              <a:rPr lang="en-US" dirty="0">
                <a:cs typeface="Times New Roman" pitchFamily="18" charset="0"/>
                <a:sym typeface="Wingdings" pitchFamily="2" charset="2"/>
              </a:rPr>
              <a:t>(G) ≤ </a:t>
            </a:r>
            <a:r>
              <a:rPr lang="en-US" dirty="0" smtClean="0">
                <a:cs typeface="Times New Roman" pitchFamily="18" charset="0"/>
                <a:sym typeface="Wingdings" pitchFamily="2" charset="2"/>
              </a:rPr>
              <a:t>2</a:t>
            </a:r>
          </a:p>
          <a:p>
            <a:pPr lvl="1">
              <a:defRPr/>
            </a:pPr>
            <a:r>
              <a:rPr lang="en-US" dirty="0">
                <a:sym typeface="Wingdings" pitchFamily="2" charset="2"/>
              </a:rPr>
              <a:t>If G is a </a:t>
            </a:r>
            <a:r>
              <a:rPr lang="en-US" dirty="0" err="1">
                <a:sym typeface="Wingdings" pitchFamily="2" charset="2"/>
              </a:rPr>
              <a:t>plannar</a:t>
            </a:r>
            <a:r>
              <a:rPr lang="en-US" dirty="0">
                <a:sym typeface="Wingdings" pitchFamily="2" charset="2"/>
              </a:rPr>
              <a:t> graph, </a:t>
            </a:r>
            <a:r>
              <a:rPr lang="en-US" dirty="0" smtClean="0">
                <a:sym typeface="Wingdings" pitchFamily="2" charset="2"/>
              </a:rPr>
              <a:t>then</a:t>
            </a:r>
          </a:p>
          <a:p>
            <a:pPr marL="457200" lvl="1" indent="0">
              <a:buNone/>
              <a:defRPr/>
            </a:pPr>
            <a:r>
              <a:rPr lang="en-US" dirty="0">
                <a:cs typeface="Times New Roman" pitchFamily="18" charset="0"/>
                <a:sym typeface="Wingdings" pitchFamily="2" charset="2"/>
              </a:rPr>
              <a:t>	</a:t>
            </a:r>
            <a:r>
              <a:rPr lang="en-US" dirty="0" smtClean="0">
                <a:cs typeface="Times New Roman" pitchFamily="18" charset="0"/>
                <a:sym typeface="Wingdings" pitchFamily="2" charset="2"/>
              </a:rPr>
              <a:t>	</a:t>
            </a:r>
            <a:r>
              <a:rPr lang="el-GR" dirty="0" smtClean="0">
                <a:cs typeface="Times New Roman" pitchFamily="18" charset="0"/>
                <a:sym typeface="Wingdings" pitchFamily="2" charset="2"/>
              </a:rPr>
              <a:t>χ</a:t>
            </a:r>
            <a:r>
              <a:rPr lang="en-US" dirty="0">
                <a:cs typeface="Times New Roman" pitchFamily="18" charset="0"/>
                <a:sym typeface="Wingdings" pitchFamily="2" charset="2"/>
              </a:rPr>
              <a:t>(G) ≤ </a:t>
            </a:r>
            <a:r>
              <a:rPr lang="en-US" dirty="0" smtClean="0">
                <a:cs typeface="Times New Roman" pitchFamily="18" charset="0"/>
                <a:sym typeface="Wingdings" pitchFamily="2" charset="2"/>
              </a:rPr>
              <a:t>4	</a:t>
            </a:r>
            <a:r>
              <a:rPr lang="en-US" sz="2000" dirty="0" smtClean="0">
                <a:cs typeface="Times New Roman" pitchFamily="18" charset="0"/>
                <a:sym typeface="Wingdings" pitchFamily="2" charset="2"/>
              </a:rPr>
              <a:t>(Map coloring of the dual graph*)</a:t>
            </a:r>
            <a:endParaRPr lang="en-US" sz="2000" dirty="0">
              <a:cs typeface="Times New Roman" pitchFamily="18" charset="0"/>
              <a:sym typeface="Wingdings" pitchFamily="2" charset="2"/>
            </a:endParaRPr>
          </a:p>
          <a:p>
            <a:pPr marL="457200" lvl="1" indent="0">
              <a:buNone/>
              <a:defRPr/>
            </a:pPr>
            <a:endParaRPr lang="en-US" dirty="0" smtClean="0">
              <a:sym typeface="Wingdings" pitchFamily="2" charset="2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98FAF9-DEA8-4079-B445-EFF32C19B4BC}" type="slidenum">
              <a:rPr lang="ar-SA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12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ate Placeholder 3"/>
          <p:cNvSpPr txBox="1">
            <a:spLocks noGrp="1"/>
          </p:cNvSpPr>
          <p:nvPr/>
        </p:nvSpPr>
        <p:spPr bwMode="auto">
          <a:xfrm>
            <a:off x="762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CEBED87-07E1-40EF-95EE-672374C916F5}" type="datetime1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4/22/2020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65539" name="Footer Placeholder 4"/>
          <p:cNvSpPr txBox="1">
            <a:spLocks noGrp="1"/>
          </p:cNvSpPr>
          <p:nvPr/>
        </p:nvSpPr>
        <p:spPr bwMode="auto">
          <a:xfrm>
            <a:off x="3124200" y="64770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65540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A5884295-4600-4E06-8B12-F010F94D9DBE}" type="slidenum">
              <a:rPr lang="ar-SA" altLang="en-US" sz="1400">
                <a:solidFill>
                  <a:schemeClr val="bg1"/>
                </a:solidFill>
                <a:cs typeface="Times New Roman" pitchFamily="18" charset="0"/>
              </a:rPr>
              <a:pPr algn="r">
                <a:spcBef>
                  <a:spcPct val="0"/>
                </a:spcBef>
                <a:buFontTx/>
                <a:buNone/>
              </a:pPr>
              <a:t>55</a:t>
            </a:fld>
            <a:endParaRPr lang="en-US" altLang="en-US" sz="140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cs typeface="Times New Roman" pitchFamily="18" charset="0"/>
              </a:rPr>
              <a:t>Graph Coloring</a:t>
            </a:r>
          </a:p>
        </p:txBody>
      </p:sp>
      <p:sp>
        <p:nvSpPr>
          <p:cNvPr id="8335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Dual graph of a map: G = (V, E)</a:t>
            </a:r>
          </a:p>
          <a:p>
            <a:pPr lvl="1">
              <a:defRPr/>
            </a:pPr>
            <a:r>
              <a:rPr lang="en-US" dirty="0" smtClean="0"/>
              <a:t>V has a vertex for each region.</a:t>
            </a:r>
          </a:p>
          <a:p>
            <a:pPr lvl="1">
              <a:defRPr/>
            </a:pPr>
            <a:r>
              <a:rPr lang="en-US" dirty="0" smtClean="0"/>
              <a:t>E has edges for adjacent regions.</a:t>
            </a:r>
          </a:p>
          <a:p>
            <a:pPr marL="0" indent="0">
              <a:buNone/>
              <a:defRPr/>
            </a:pPr>
            <a:endParaRPr lang="en-US" dirty="0" smtClean="0"/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 smtClean="0"/>
          </a:p>
          <a:p>
            <a:pPr marL="0" indent="0">
              <a:buNone/>
              <a:defRPr/>
            </a:pPr>
            <a:r>
              <a:rPr lang="en-US" dirty="0" smtClean="0"/>
              <a:t>	</a:t>
            </a:r>
            <a:r>
              <a:rPr lang="en-US" sz="2400" dirty="0" smtClean="0"/>
              <a:t>map				dual graph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98FAF9-DEA8-4079-B445-EFF32C19B4BC}" type="slidenum">
              <a:rPr lang="ar-SA" smtClean="0"/>
              <a:pPr>
                <a:defRPr/>
              </a:pPr>
              <a:t>55</a:t>
            </a:fld>
            <a:endParaRPr lang="en-US"/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567112"/>
            <a:ext cx="263111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694" y="3711904"/>
            <a:ext cx="2566706" cy="174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256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665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665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BB001312-CFF8-480A-A43B-E8AE01ECB726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56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cs typeface="Times New Roman" pitchFamily="18" charset="0"/>
              </a:rPr>
              <a:t>§11.1: Introduction to Trees</a:t>
            </a:r>
          </a:p>
        </p:txBody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/>
              <a:t>A </a:t>
            </a:r>
            <a:r>
              <a:rPr lang="en-US" i="1" dirty="0" smtClean="0"/>
              <a:t>tree</a:t>
            </a:r>
            <a:r>
              <a:rPr lang="en-US" dirty="0" smtClean="0"/>
              <a:t> is a connected undirected graph that contains no circuits.</a:t>
            </a:r>
          </a:p>
          <a:p>
            <a:pPr>
              <a:lnSpc>
                <a:spcPct val="90000"/>
              </a:lnSpc>
              <a:defRPr/>
            </a:pPr>
            <a:r>
              <a:rPr lang="en-US" b="1" dirty="0" smtClean="0"/>
              <a:t>Thrm1: </a:t>
            </a:r>
            <a:r>
              <a:rPr lang="en-US" dirty="0" smtClean="0"/>
              <a:t>There is a unique simple path between any two of its nodes.</a:t>
            </a:r>
          </a:p>
          <a:p>
            <a:pPr>
              <a:lnSpc>
                <a:spcPct val="90000"/>
              </a:lnSpc>
              <a:defRPr/>
            </a:pPr>
            <a:r>
              <a:rPr lang="en-US" b="1" dirty="0" smtClean="0"/>
              <a:t>Thrm2: </a:t>
            </a:r>
            <a:r>
              <a:rPr lang="en-US" dirty="0" smtClean="0"/>
              <a:t>T=(V,E) is a tree </a:t>
            </a:r>
            <a:r>
              <a:rPr lang="en-US" dirty="0" err="1" smtClean="0"/>
              <a:t>iff</a:t>
            </a:r>
            <a:r>
              <a:rPr lang="en-US" dirty="0" smtClean="0"/>
              <a:t> |E| = |V| - 1 </a:t>
            </a:r>
            <a:endParaRPr lang="en-US" b="1" dirty="0" smtClean="0"/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A (not-necessarily-connected) undirected graph without simple circuits is called a </a:t>
            </a:r>
            <a:r>
              <a:rPr lang="en-US" i="1" dirty="0" smtClean="0"/>
              <a:t>forest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A forest is a bunch of trees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67587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6758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7B2FF355-6120-49CD-A8ED-9CE321768D39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57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Tree and Forest Examples</a:t>
            </a:r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Tree:</a:t>
            </a:r>
          </a:p>
        </p:txBody>
      </p:sp>
      <p:sp>
        <p:nvSpPr>
          <p:cNvPr id="85299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Forest:</a:t>
            </a:r>
          </a:p>
        </p:txBody>
      </p:sp>
      <p:sp>
        <p:nvSpPr>
          <p:cNvPr id="67592" name="Oval 5"/>
          <p:cNvSpPr>
            <a:spLocks noChangeArrowheads="1"/>
          </p:cNvSpPr>
          <p:nvPr/>
        </p:nvSpPr>
        <p:spPr bwMode="auto">
          <a:xfrm>
            <a:off x="2438400" y="3886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593" name="Oval 6"/>
          <p:cNvSpPr>
            <a:spLocks noChangeArrowheads="1"/>
          </p:cNvSpPr>
          <p:nvPr/>
        </p:nvSpPr>
        <p:spPr bwMode="auto">
          <a:xfrm>
            <a:off x="1905000" y="3505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cxnSp>
        <p:nvCxnSpPr>
          <p:cNvPr id="67594" name="AutoShape 7"/>
          <p:cNvCxnSpPr>
            <a:cxnSpLocks noChangeShapeType="1"/>
            <a:stCxn id="67593" idx="6"/>
            <a:endCxn id="67592" idx="0"/>
          </p:cNvCxnSpPr>
          <p:nvPr/>
        </p:nvCxnSpPr>
        <p:spPr bwMode="auto">
          <a:xfrm>
            <a:off x="2057400" y="3581400"/>
            <a:ext cx="4572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595" name="Oval 8"/>
          <p:cNvSpPr>
            <a:spLocks noChangeArrowheads="1"/>
          </p:cNvSpPr>
          <p:nvPr/>
        </p:nvSpPr>
        <p:spPr bwMode="auto">
          <a:xfrm>
            <a:off x="1981200" y="4572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596" name="Oval 9"/>
          <p:cNvSpPr>
            <a:spLocks noChangeArrowheads="1"/>
          </p:cNvSpPr>
          <p:nvPr/>
        </p:nvSpPr>
        <p:spPr bwMode="auto">
          <a:xfrm>
            <a:off x="1752600" y="41148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597" name="Oval 10"/>
          <p:cNvSpPr>
            <a:spLocks noChangeArrowheads="1"/>
          </p:cNvSpPr>
          <p:nvPr/>
        </p:nvSpPr>
        <p:spPr bwMode="auto">
          <a:xfrm>
            <a:off x="3581400" y="39624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598" name="Oval 11"/>
          <p:cNvSpPr>
            <a:spLocks noChangeArrowheads="1"/>
          </p:cNvSpPr>
          <p:nvPr/>
        </p:nvSpPr>
        <p:spPr bwMode="auto">
          <a:xfrm>
            <a:off x="2743200" y="4191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599" name="Oval 12"/>
          <p:cNvSpPr>
            <a:spLocks noChangeArrowheads="1"/>
          </p:cNvSpPr>
          <p:nvPr/>
        </p:nvSpPr>
        <p:spPr bwMode="auto">
          <a:xfrm>
            <a:off x="2514600" y="31242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00" name="Oval 13"/>
          <p:cNvSpPr>
            <a:spLocks noChangeArrowheads="1"/>
          </p:cNvSpPr>
          <p:nvPr/>
        </p:nvSpPr>
        <p:spPr bwMode="auto">
          <a:xfrm>
            <a:off x="2514600" y="47244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01" name="Oval 14"/>
          <p:cNvSpPr>
            <a:spLocks noChangeArrowheads="1"/>
          </p:cNvSpPr>
          <p:nvPr/>
        </p:nvSpPr>
        <p:spPr bwMode="auto">
          <a:xfrm>
            <a:off x="3124200" y="48768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02" name="Oval 15"/>
          <p:cNvSpPr>
            <a:spLocks noChangeArrowheads="1"/>
          </p:cNvSpPr>
          <p:nvPr/>
        </p:nvSpPr>
        <p:spPr bwMode="auto">
          <a:xfrm>
            <a:off x="3048000" y="3505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03" name="Oval 16"/>
          <p:cNvSpPr>
            <a:spLocks noChangeArrowheads="1"/>
          </p:cNvSpPr>
          <p:nvPr/>
        </p:nvSpPr>
        <p:spPr bwMode="auto">
          <a:xfrm>
            <a:off x="1295400" y="47244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cxnSp>
        <p:nvCxnSpPr>
          <p:cNvPr id="67604" name="AutoShape 17"/>
          <p:cNvCxnSpPr>
            <a:cxnSpLocks noChangeShapeType="1"/>
            <a:stCxn id="67592" idx="6"/>
            <a:endCxn id="67602" idx="2"/>
          </p:cNvCxnSpPr>
          <p:nvPr/>
        </p:nvCxnSpPr>
        <p:spPr bwMode="auto">
          <a:xfrm flipV="1">
            <a:off x="2590800" y="3581400"/>
            <a:ext cx="457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05" name="AutoShape 18"/>
          <p:cNvCxnSpPr>
            <a:cxnSpLocks noChangeShapeType="1"/>
            <a:stCxn id="67602" idx="0"/>
            <a:endCxn id="67599" idx="6"/>
          </p:cNvCxnSpPr>
          <p:nvPr/>
        </p:nvCxnSpPr>
        <p:spPr bwMode="auto">
          <a:xfrm flipH="1" flipV="1">
            <a:off x="2667000" y="3200400"/>
            <a:ext cx="4572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06" name="AutoShape 19"/>
          <p:cNvCxnSpPr>
            <a:cxnSpLocks noChangeShapeType="1"/>
            <a:stCxn id="67602" idx="6"/>
            <a:endCxn id="67597" idx="2"/>
          </p:cNvCxnSpPr>
          <p:nvPr/>
        </p:nvCxnSpPr>
        <p:spPr bwMode="auto">
          <a:xfrm>
            <a:off x="3200400" y="3581400"/>
            <a:ext cx="3810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07" name="AutoShape 20"/>
          <p:cNvCxnSpPr>
            <a:cxnSpLocks noChangeShapeType="1"/>
            <a:stCxn id="67592" idx="6"/>
            <a:endCxn id="67598" idx="0"/>
          </p:cNvCxnSpPr>
          <p:nvPr/>
        </p:nvCxnSpPr>
        <p:spPr bwMode="auto">
          <a:xfrm>
            <a:off x="2590800" y="3962400"/>
            <a:ext cx="2286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08" name="AutoShape 21"/>
          <p:cNvCxnSpPr>
            <a:cxnSpLocks noChangeShapeType="1"/>
            <a:stCxn id="67598" idx="4"/>
            <a:endCxn id="67601" idx="0"/>
          </p:cNvCxnSpPr>
          <p:nvPr/>
        </p:nvCxnSpPr>
        <p:spPr bwMode="auto">
          <a:xfrm>
            <a:off x="2819400" y="4343400"/>
            <a:ext cx="3810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09" name="AutoShape 22"/>
          <p:cNvCxnSpPr>
            <a:cxnSpLocks noChangeShapeType="1"/>
            <a:stCxn id="67598" idx="2"/>
            <a:endCxn id="67595" idx="6"/>
          </p:cNvCxnSpPr>
          <p:nvPr/>
        </p:nvCxnSpPr>
        <p:spPr bwMode="auto">
          <a:xfrm flipH="1">
            <a:off x="2133600" y="4267200"/>
            <a:ext cx="609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10" name="AutoShape 23"/>
          <p:cNvCxnSpPr>
            <a:cxnSpLocks noChangeShapeType="1"/>
            <a:stCxn id="67596" idx="7"/>
            <a:endCxn id="67593" idx="4"/>
          </p:cNvCxnSpPr>
          <p:nvPr/>
        </p:nvCxnSpPr>
        <p:spPr bwMode="auto">
          <a:xfrm flipV="1">
            <a:off x="1882775" y="3657600"/>
            <a:ext cx="98425" cy="479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11" name="AutoShape 24"/>
          <p:cNvCxnSpPr>
            <a:cxnSpLocks noChangeShapeType="1"/>
            <a:stCxn id="67600" idx="6"/>
            <a:endCxn id="67601" idx="2"/>
          </p:cNvCxnSpPr>
          <p:nvPr/>
        </p:nvCxnSpPr>
        <p:spPr bwMode="auto">
          <a:xfrm>
            <a:off x="2667000" y="4800600"/>
            <a:ext cx="4572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12" name="AutoShape 25"/>
          <p:cNvCxnSpPr>
            <a:cxnSpLocks noChangeShapeType="1"/>
            <a:stCxn id="67603" idx="6"/>
            <a:endCxn id="67595" idx="2"/>
          </p:cNvCxnSpPr>
          <p:nvPr/>
        </p:nvCxnSpPr>
        <p:spPr bwMode="auto">
          <a:xfrm flipV="1">
            <a:off x="1447800" y="4648200"/>
            <a:ext cx="5334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613" name="Oval 26"/>
          <p:cNvSpPr>
            <a:spLocks noChangeArrowheads="1"/>
          </p:cNvSpPr>
          <p:nvPr/>
        </p:nvSpPr>
        <p:spPr bwMode="auto">
          <a:xfrm>
            <a:off x="3124200" y="29718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14" name="Oval 27"/>
          <p:cNvSpPr>
            <a:spLocks noChangeArrowheads="1"/>
          </p:cNvSpPr>
          <p:nvPr/>
        </p:nvSpPr>
        <p:spPr bwMode="auto">
          <a:xfrm>
            <a:off x="3429000" y="44196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15" name="Oval 28"/>
          <p:cNvSpPr>
            <a:spLocks noChangeArrowheads="1"/>
          </p:cNvSpPr>
          <p:nvPr/>
        </p:nvSpPr>
        <p:spPr bwMode="auto">
          <a:xfrm>
            <a:off x="3962400" y="50292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16" name="Oval 29"/>
          <p:cNvSpPr>
            <a:spLocks noChangeArrowheads="1"/>
          </p:cNvSpPr>
          <p:nvPr/>
        </p:nvSpPr>
        <p:spPr bwMode="auto">
          <a:xfrm>
            <a:off x="1981200" y="50292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17" name="Oval 30"/>
          <p:cNvSpPr>
            <a:spLocks noChangeArrowheads="1"/>
          </p:cNvSpPr>
          <p:nvPr/>
        </p:nvSpPr>
        <p:spPr bwMode="auto">
          <a:xfrm>
            <a:off x="1143000" y="41148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18" name="Oval 31"/>
          <p:cNvSpPr>
            <a:spLocks noChangeArrowheads="1"/>
          </p:cNvSpPr>
          <p:nvPr/>
        </p:nvSpPr>
        <p:spPr bwMode="auto">
          <a:xfrm>
            <a:off x="1143000" y="34290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19" name="Oval 32"/>
          <p:cNvSpPr>
            <a:spLocks noChangeArrowheads="1"/>
          </p:cNvSpPr>
          <p:nvPr/>
        </p:nvSpPr>
        <p:spPr bwMode="auto">
          <a:xfrm>
            <a:off x="1981200" y="30480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20" name="Oval 33"/>
          <p:cNvSpPr>
            <a:spLocks noChangeArrowheads="1"/>
          </p:cNvSpPr>
          <p:nvPr/>
        </p:nvSpPr>
        <p:spPr bwMode="auto">
          <a:xfrm>
            <a:off x="2819400" y="51816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cxnSp>
        <p:nvCxnSpPr>
          <p:cNvPr id="67621" name="AutoShape 34"/>
          <p:cNvCxnSpPr>
            <a:cxnSpLocks noChangeShapeType="1"/>
            <a:stCxn id="67614" idx="6"/>
            <a:endCxn id="67615" idx="2"/>
          </p:cNvCxnSpPr>
          <p:nvPr/>
        </p:nvCxnSpPr>
        <p:spPr bwMode="auto">
          <a:xfrm>
            <a:off x="3581400" y="4495800"/>
            <a:ext cx="38100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22" name="AutoShape 35"/>
          <p:cNvCxnSpPr>
            <a:cxnSpLocks noChangeShapeType="1"/>
            <a:stCxn id="67601" idx="4"/>
            <a:endCxn id="67620" idx="7"/>
          </p:cNvCxnSpPr>
          <p:nvPr/>
        </p:nvCxnSpPr>
        <p:spPr bwMode="auto">
          <a:xfrm flipH="1">
            <a:off x="2949575" y="5029200"/>
            <a:ext cx="250825" cy="174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23" name="AutoShape 36"/>
          <p:cNvCxnSpPr>
            <a:cxnSpLocks noChangeShapeType="1"/>
            <a:stCxn id="67602" idx="7"/>
            <a:endCxn id="67613" idx="4"/>
          </p:cNvCxnSpPr>
          <p:nvPr/>
        </p:nvCxnSpPr>
        <p:spPr bwMode="auto">
          <a:xfrm flipV="1">
            <a:off x="3178175" y="3124200"/>
            <a:ext cx="22225" cy="403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24" name="AutoShape 37"/>
          <p:cNvCxnSpPr>
            <a:cxnSpLocks noChangeShapeType="1"/>
            <a:stCxn id="67593" idx="0"/>
            <a:endCxn id="67619" idx="4"/>
          </p:cNvCxnSpPr>
          <p:nvPr/>
        </p:nvCxnSpPr>
        <p:spPr bwMode="auto">
          <a:xfrm flipV="1">
            <a:off x="1981200" y="3200400"/>
            <a:ext cx="762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25" name="AutoShape 38"/>
          <p:cNvCxnSpPr>
            <a:cxnSpLocks noChangeShapeType="1"/>
            <a:stCxn id="67593" idx="2"/>
            <a:endCxn id="67618" idx="6"/>
          </p:cNvCxnSpPr>
          <p:nvPr/>
        </p:nvCxnSpPr>
        <p:spPr bwMode="auto">
          <a:xfrm flipH="1" flipV="1">
            <a:off x="1295400" y="3505200"/>
            <a:ext cx="60960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26" name="AutoShape 39"/>
          <p:cNvCxnSpPr>
            <a:cxnSpLocks noChangeShapeType="1"/>
            <a:stCxn id="67617" idx="6"/>
            <a:endCxn id="67596" idx="2"/>
          </p:cNvCxnSpPr>
          <p:nvPr/>
        </p:nvCxnSpPr>
        <p:spPr bwMode="auto">
          <a:xfrm>
            <a:off x="1295400" y="41910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27" name="AutoShape 40"/>
          <p:cNvCxnSpPr>
            <a:cxnSpLocks noChangeShapeType="1"/>
            <a:stCxn id="67595" idx="4"/>
            <a:endCxn id="67616" idx="7"/>
          </p:cNvCxnSpPr>
          <p:nvPr/>
        </p:nvCxnSpPr>
        <p:spPr bwMode="auto">
          <a:xfrm>
            <a:off x="2057400" y="4724400"/>
            <a:ext cx="53975" cy="32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28" name="AutoShape 41"/>
          <p:cNvCxnSpPr>
            <a:cxnSpLocks noChangeShapeType="1"/>
            <a:stCxn id="67598" idx="6"/>
            <a:endCxn id="67614" idx="2"/>
          </p:cNvCxnSpPr>
          <p:nvPr/>
        </p:nvCxnSpPr>
        <p:spPr bwMode="auto">
          <a:xfrm>
            <a:off x="2895600" y="4267200"/>
            <a:ext cx="5334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629" name="Oval 42"/>
          <p:cNvSpPr>
            <a:spLocks noChangeArrowheads="1"/>
          </p:cNvSpPr>
          <p:nvPr/>
        </p:nvSpPr>
        <p:spPr bwMode="auto">
          <a:xfrm>
            <a:off x="5410200" y="31242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30" name="Oval 43"/>
          <p:cNvSpPr>
            <a:spLocks noChangeArrowheads="1"/>
          </p:cNvSpPr>
          <p:nvPr/>
        </p:nvSpPr>
        <p:spPr bwMode="auto">
          <a:xfrm>
            <a:off x="6172200" y="46482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31" name="Oval 44"/>
          <p:cNvSpPr>
            <a:spLocks noChangeArrowheads="1"/>
          </p:cNvSpPr>
          <p:nvPr/>
        </p:nvSpPr>
        <p:spPr bwMode="auto">
          <a:xfrm>
            <a:off x="7010400" y="39624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32" name="Oval 45"/>
          <p:cNvSpPr>
            <a:spLocks noChangeArrowheads="1"/>
          </p:cNvSpPr>
          <p:nvPr/>
        </p:nvSpPr>
        <p:spPr bwMode="auto">
          <a:xfrm>
            <a:off x="5334000" y="37338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33" name="Oval 46"/>
          <p:cNvSpPr>
            <a:spLocks noChangeArrowheads="1"/>
          </p:cNvSpPr>
          <p:nvPr/>
        </p:nvSpPr>
        <p:spPr bwMode="auto">
          <a:xfrm>
            <a:off x="5791200" y="3505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34" name="Oval 47"/>
          <p:cNvSpPr>
            <a:spLocks noChangeArrowheads="1"/>
          </p:cNvSpPr>
          <p:nvPr/>
        </p:nvSpPr>
        <p:spPr bwMode="auto">
          <a:xfrm>
            <a:off x="5943600" y="51054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35" name="Oval 48"/>
          <p:cNvSpPr>
            <a:spLocks noChangeArrowheads="1"/>
          </p:cNvSpPr>
          <p:nvPr/>
        </p:nvSpPr>
        <p:spPr bwMode="auto">
          <a:xfrm>
            <a:off x="6400800" y="5029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36" name="Oval 49"/>
          <p:cNvSpPr>
            <a:spLocks noChangeArrowheads="1"/>
          </p:cNvSpPr>
          <p:nvPr/>
        </p:nvSpPr>
        <p:spPr bwMode="auto">
          <a:xfrm>
            <a:off x="5257800" y="47244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37" name="Oval 50"/>
          <p:cNvSpPr>
            <a:spLocks noChangeArrowheads="1"/>
          </p:cNvSpPr>
          <p:nvPr/>
        </p:nvSpPr>
        <p:spPr bwMode="auto">
          <a:xfrm>
            <a:off x="5257800" y="5029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38" name="Oval 51"/>
          <p:cNvSpPr>
            <a:spLocks noChangeArrowheads="1"/>
          </p:cNvSpPr>
          <p:nvPr/>
        </p:nvSpPr>
        <p:spPr bwMode="auto">
          <a:xfrm>
            <a:off x="5181600" y="54102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39" name="Oval 52"/>
          <p:cNvSpPr>
            <a:spLocks noChangeArrowheads="1"/>
          </p:cNvSpPr>
          <p:nvPr/>
        </p:nvSpPr>
        <p:spPr bwMode="auto">
          <a:xfrm>
            <a:off x="7620000" y="55626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40" name="Oval 53"/>
          <p:cNvSpPr>
            <a:spLocks noChangeArrowheads="1"/>
          </p:cNvSpPr>
          <p:nvPr/>
        </p:nvSpPr>
        <p:spPr bwMode="auto">
          <a:xfrm>
            <a:off x="7772400" y="51054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41" name="Oval 54"/>
          <p:cNvSpPr>
            <a:spLocks noChangeArrowheads="1"/>
          </p:cNvSpPr>
          <p:nvPr/>
        </p:nvSpPr>
        <p:spPr bwMode="auto">
          <a:xfrm>
            <a:off x="7391400" y="5105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42" name="Oval 55"/>
          <p:cNvSpPr>
            <a:spLocks noChangeArrowheads="1"/>
          </p:cNvSpPr>
          <p:nvPr/>
        </p:nvSpPr>
        <p:spPr bwMode="auto">
          <a:xfrm>
            <a:off x="7315200" y="3581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43" name="Oval 56"/>
          <p:cNvSpPr>
            <a:spLocks noChangeArrowheads="1"/>
          </p:cNvSpPr>
          <p:nvPr/>
        </p:nvSpPr>
        <p:spPr bwMode="auto">
          <a:xfrm>
            <a:off x="6934200" y="32766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44" name="Oval 57"/>
          <p:cNvSpPr>
            <a:spLocks noChangeArrowheads="1"/>
          </p:cNvSpPr>
          <p:nvPr/>
        </p:nvSpPr>
        <p:spPr bwMode="auto">
          <a:xfrm>
            <a:off x="7696200" y="3810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45" name="Oval 58"/>
          <p:cNvSpPr>
            <a:spLocks noChangeArrowheads="1"/>
          </p:cNvSpPr>
          <p:nvPr/>
        </p:nvSpPr>
        <p:spPr bwMode="auto">
          <a:xfrm>
            <a:off x="7620000" y="32766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46" name="Oval 59"/>
          <p:cNvSpPr>
            <a:spLocks noChangeArrowheads="1"/>
          </p:cNvSpPr>
          <p:nvPr/>
        </p:nvSpPr>
        <p:spPr bwMode="auto">
          <a:xfrm>
            <a:off x="7543800" y="41910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47" name="Oval 60"/>
          <p:cNvSpPr>
            <a:spLocks noChangeArrowheads="1"/>
          </p:cNvSpPr>
          <p:nvPr/>
        </p:nvSpPr>
        <p:spPr bwMode="auto">
          <a:xfrm>
            <a:off x="4953000" y="4953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48" name="Oval 61"/>
          <p:cNvSpPr>
            <a:spLocks noChangeArrowheads="1"/>
          </p:cNvSpPr>
          <p:nvPr/>
        </p:nvSpPr>
        <p:spPr bwMode="auto">
          <a:xfrm>
            <a:off x="6324600" y="54102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cxnSp>
        <p:nvCxnSpPr>
          <p:cNvPr id="67649" name="AutoShape 62"/>
          <p:cNvCxnSpPr>
            <a:cxnSpLocks noChangeShapeType="1"/>
            <a:stCxn id="67629" idx="6"/>
            <a:endCxn id="67633" idx="1"/>
          </p:cNvCxnSpPr>
          <p:nvPr/>
        </p:nvCxnSpPr>
        <p:spPr bwMode="auto">
          <a:xfrm>
            <a:off x="5562600" y="3200400"/>
            <a:ext cx="250825" cy="32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50" name="AutoShape 63"/>
          <p:cNvCxnSpPr>
            <a:cxnSpLocks noChangeShapeType="1"/>
            <a:stCxn id="67632" idx="6"/>
            <a:endCxn id="67633" idx="3"/>
          </p:cNvCxnSpPr>
          <p:nvPr/>
        </p:nvCxnSpPr>
        <p:spPr bwMode="auto">
          <a:xfrm flipV="1">
            <a:off x="5486400" y="3635375"/>
            <a:ext cx="327025" cy="174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51" name="AutoShape 64"/>
          <p:cNvCxnSpPr>
            <a:cxnSpLocks noChangeShapeType="1"/>
            <a:stCxn id="67643" idx="5"/>
            <a:endCxn id="67642" idx="2"/>
          </p:cNvCxnSpPr>
          <p:nvPr/>
        </p:nvCxnSpPr>
        <p:spPr bwMode="auto">
          <a:xfrm>
            <a:off x="7064375" y="3406775"/>
            <a:ext cx="250825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52" name="AutoShape 65"/>
          <p:cNvCxnSpPr>
            <a:cxnSpLocks noChangeShapeType="1"/>
            <a:stCxn id="67645" idx="3"/>
            <a:endCxn id="67644" idx="0"/>
          </p:cNvCxnSpPr>
          <p:nvPr/>
        </p:nvCxnSpPr>
        <p:spPr bwMode="auto">
          <a:xfrm>
            <a:off x="7642225" y="3406775"/>
            <a:ext cx="130175" cy="403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53" name="AutoShape 66"/>
          <p:cNvCxnSpPr>
            <a:cxnSpLocks noChangeShapeType="1"/>
            <a:stCxn id="67644" idx="1"/>
            <a:endCxn id="67642" idx="5"/>
          </p:cNvCxnSpPr>
          <p:nvPr/>
        </p:nvCxnSpPr>
        <p:spPr bwMode="auto">
          <a:xfrm flipH="1" flipV="1">
            <a:off x="7445375" y="3711575"/>
            <a:ext cx="273050" cy="120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54" name="AutoShape 67"/>
          <p:cNvCxnSpPr>
            <a:cxnSpLocks noChangeShapeType="1"/>
            <a:stCxn id="67646" idx="0"/>
            <a:endCxn id="67642" idx="4"/>
          </p:cNvCxnSpPr>
          <p:nvPr/>
        </p:nvCxnSpPr>
        <p:spPr bwMode="auto">
          <a:xfrm flipH="1" flipV="1">
            <a:off x="7391400" y="3733800"/>
            <a:ext cx="228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55" name="AutoShape 68"/>
          <p:cNvCxnSpPr>
            <a:cxnSpLocks noChangeShapeType="1"/>
            <a:stCxn id="67631" idx="7"/>
            <a:endCxn id="67642" idx="3"/>
          </p:cNvCxnSpPr>
          <p:nvPr/>
        </p:nvCxnSpPr>
        <p:spPr bwMode="auto">
          <a:xfrm flipV="1">
            <a:off x="7140575" y="3711575"/>
            <a:ext cx="1968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56" name="AutoShape 70"/>
          <p:cNvCxnSpPr>
            <a:cxnSpLocks noChangeShapeType="1"/>
            <a:stCxn id="67641" idx="6"/>
            <a:endCxn id="67640" idx="2"/>
          </p:cNvCxnSpPr>
          <p:nvPr/>
        </p:nvCxnSpPr>
        <p:spPr bwMode="auto">
          <a:xfrm>
            <a:off x="7543800" y="5181600"/>
            <a:ext cx="228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57" name="AutoShape 71"/>
          <p:cNvCxnSpPr>
            <a:cxnSpLocks noChangeShapeType="1"/>
            <a:stCxn id="67641" idx="5"/>
            <a:endCxn id="67639" idx="0"/>
          </p:cNvCxnSpPr>
          <p:nvPr/>
        </p:nvCxnSpPr>
        <p:spPr bwMode="auto">
          <a:xfrm>
            <a:off x="7521575" y="5235575"/>
            <a:ext cx="174625" cy="32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58" name="AutoShape 72"/>
          <p:cNvCxnSpPr>
            <a:cxnSpLocks noChangeShapeType="1"/>
            <a:stCxn id="67635" idx="0"/>
            <a:endCxn id="67630" idx="5"/>
          </p:cNvCxnSpPr>
          <p:nvPr/>
        </p:nvCxnSpPr>
        <p:spPr bwMode="auto">
          <a:xfrm flipH="1" flipV="1">
            <a:off x="6302375" y="4778375"/>
            <a:ext cx="174625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59" name="AutoShape 73"/>
          <p:cNvCxnSpPr>
            <a:cxnSpLocks noChangeShapeType="1"/>
            <a:stCxn id="67634" idx="6"/>
            <a:endCxn id="67635" idx="2"/>
          </p:cNvCxnSpPr>
          <p:nvPr/>
        </p:nvCxnSpPr>
        <p:spPr bwMode="auto">
          <a:xfrm flipV="1">
            <a:off x="6096000" y="5105400"/>
            <a:ext cx="30480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60" name="AutoShape 74"/>
          <p:cNvCxnSpPr>
            <a:cxnSpLocks noChangeShapeType="1"/>
            <a:stCxn id="67648" idx="0"/>
            <a:endCxn id="67635" idx="4"/>
          </p:cNvCxnSpPr>
          <p:nvPr/>
        </p:nvCxnSpPr>
        <p:spPr bwMode="auto">
          <a:xfrm flipV="1">
            <a:off x="6400800" y="5181600"/>
            <a:ext cx="762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61" name="AutoShape 75"/>
          <p:cNvCxnSpPr>
            <a:cxnSpLocks noChangeShapeType="1"/>
            <a:stCxn id="67647" idx="6"/>
            <a:endCxn id="67637" idx="2"/>
          </p:cNvCxnSpPr>
          <p:nvPr/>
        </p:nvCxnSpPr>
        <p:spPr bwMode="auto">
          <a:xfrm>
            <a:off x="5105400" y="5029200"/>
            <a:ext cx="15240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62" name="AutoShape 76"/>
          <p:cNvCxnSpPr>
            <a:cxnSpLocks noChangeShapeType="1"/>
            <a:stCxn id="67636" idx="4"/>
            <a:endCxn id="67637" idx="0"/>
          </p:cNvCxnSpPr>
          <p:nvPr/>
        </p:nvCxnSpPr>
        <p:spPr bwMode="auto">
          <a:xfrm>
            <a:off x="5334000" y="4876800"/>
            <a:ext cx="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63" name="AutoShape 77"/>
          <p:cNvCxnSpPr>
            <a:cxnSpLocks noChangeShapeType="1"/>
            <a:stCxn id="67647" idx="4"/>
            <a:endCxn id="67638" idx="1"/>
          </p:cNvCxnSpPr>
          <p:nvPr/>
        </p:nvCxnSpPr>
        <p:spPr bwMode="auto">
          <a:xfrm>
            <a:off x="5029200" y="5105400"/>
            <a:ext cx="174625" cy="32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664" name="Oval 78"/>
          <p:cNvSpPr>
            <a:spLocks noChangeArrowheads="1"/>
          </p:cNvSpPr>
          <p:nvPr/>
        </p:nvSpPr>
        <p:spPr bwMode="auto">
          <a:xfrm>
            <a:off x="6400800" y="38862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65" name="Oval 79"/>
          <p:cNvSpPr>
            <a:spLocks noChangeArrowheads="1"/>
          </p:cNvSpPr>
          <p:nvPr/>
        </p:nvSpPr>
        <p:spPr bwMode="auto">
          <a:xfrm>
            <a:off x="5715000" y="40386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66" name="Oval 80"/>
          <p:cNvSpPr>
            <a:spLocks noChangeArrowheads="1"/>
          </p:cNvSpPr>
          <p:nvPr/>
        </p:nvSpPr>
        <p:spPr bwMode="auto">
          <a:xfrm>
            <a:off x="6019800" y="3124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67" name="Oval 81"/>
          <p:cNvSpPr>
            <a:spLocks noChangeArrowheads="1"/>
          </p:cNvSpPr>
          <p:nvPr/>
        </p:nvSpPr>
        <p:spPr bwMode="auto">
          <a:xfrm>
            <a:off x="5715000" y="28194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7668" name="Oval 82"/>
          <p:cNvSpPr>
            <a:spLocks noChangeArrowheads="1"/>
          </p:cNvSpPr>
          <p:nvPr/>
        </p:nvSpPr>
        <p:spPr bwMode="auto">
          <a:xfrm>
            <a:off x="6324600" y="29718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cxnSp>
        <p:nvCxnSpPr>
          <p:cNvPr id="67669" name="AutoShape 83"/>
          <p:cNvCxnSpPr>
            <a:cxnSpLocks noChangeShapeType="1"/>
            <a:stCxn id="67666" idx="6"/>
            <a:endCxn id="67668" idx="3"/>
          </p:cNvCxnSpPr>
          <p:nvPr/>
        </p:nvCxnSpPr>
        <p:spPr bwMode="auto">
          <a:xfrm flipV="1">
            <a:off x="6172200" y="3101975"/>
            <a:ext cx="174625" cy="9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70" name="AutoShape 84"/>
          <p:cNvCxnSpPr>
            <a:cxnSpLocks noChangeShapeType="1"/>
            <a:stCxn id="67666" idx="1"/>
            <a:endCxn id="67667" idx="4"/>
          </p:cNvCxnSpPr>
          <p:nvPr/>
        </p:nvCxnSpPr>
        <p:spPr bwMode="auto">
          <a:xfrm flipH="1" flipV="1">
            <a:off x="5791200" y="2971800"/>
            <a:ext cx="250825" cy="174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71" name="AutoShape 85"/>
          <p:cNvCxnSpPr>
            <a:cxnSpLocks noChangeShapeType="1"/>
            <a:stCxn id="67666" idx="3"/>
            <a:endCxn id="67633" idx="0"/>
          </p:cNvCxnSpPr>
          <p:nvPr/>
        </p:nvCxnSpPr>
        <p:spPr bwMode="auto">
          <a:xfrm flipH="1">
            <a:off x="5867400" y="3254375"/>
            <a:ext cx="174625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672" name="AutoShape 86"/>
          <p:cNvCxnSpPr>
            <a:cxnSpLocks noChangeShapeType="1"/>
            <a:stCxn id="67633" idx="4"/>
            <a:endCxn id="67665" idx="0"/>
          </p:cNvCxnSpPr>
          <p:nvPr/>
        </p:nvCxnSpPr>
        <p:spPr bwMode="auto">
          <a:xfrm flipH="1">
            <a:off x="5791200" y="3657600"/>
            <a:ext cx="76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673" name="Text Box 87"/>
          <p:cNvSpPr txBox="1">
            <a:spLocks noChangeArrowheads="1"/>
          </p:cNvSpPr>
          <p:nvPr/>
        </p:nvSpPr>
        <p:spPr bwMode="auto">
          <a:xfrm>
            <a:off x="1905000" y="1565275"/>
            <a:ext cx="5253038" cy="485775"/>
          </a:xfrm>
          <a:prstGeom prst="rect">
            <a:avLst/>
          </a:prstGeom>
          <a:solidFill>
            <a:srgbClr val="FFFFCC"/>
          </a:solidFill>
          <a:ln w="28575">
            <a:solidFill>
              <a:srgbClr val="0066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Leaves in green, internal nodes in brown.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686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686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7202B221-55CD-4D69-8604-6D65B65BFD38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58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Rooted Trees</a:t>
            </a:r>
          </a:p>
        </p:txBody>
      </p:sp>
      <p:sp>
        <p:nvSpPr>
          <p:cNvPr id="84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 </a:t>
            </a:r>
            <a:r>
              <a:rPr lang="en-US" i="1" dirty="0" smtClean="0"/>
              <a:t>rooted tree</a:t>
            </a:r>
            <a:r>
              <a:rPr lang="en-US" dirty="0" smtClean="0"/>
              <a:t> is a tree in which one node has been designated the </a:t>
            </a:r>
            <a:r>
              <a:rPr lang="en-US" i="1" dirty="0" smtClean="0"/>
              <a:t>root</a:t>
            </a:r>
            <a:r>
              <a:rPr lang="en-US" dirty="0" smtClean="0"/>
              <a:t>.</a:t>
            </a:r>
          </a:p>
          <a:p>
            <a:pPr lvl="1">
              <a:defRPr/>
            </a:pPr>
            <a:r>
              <a:rPr lang="en-US" dirty="0" smtClean="0"/>
              <a:t>Every edge is directed away from the root.</a:t>
            </a:r>
          </a:p>
          <a:p>
            <a:pPr>
              <a:defRPr/>
            </a:pPr>
            <a:r>
              <a:rPr lang="en-US" dirty="0" smtClean="0"/>
              <a:t>Keywords about rooted trees:</a:t>
            </a:r>
          </a:p>
          <a:p>
            <a:pPr lvl="1">
              <a:defRPr/>
            </a:pPr>
            <a:r>
              <a:rPr lang="en-US" dirty="0" smtClean="0"/>
              <a:t>Parent, child, siblings, ancestors, </a:t>
            </a:r>
            <a:r>
              <a:rPr lang="en-US" dirty="0" err="1" smtClean="0"/>
              <a:t>descendents</a:t>
            </a:r>
            <a:r>
              <a:rPr lang="en-US" dirty="0" smtClean="0"/>
              <a:t>, leaf, internal node, subtree.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696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696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B2D40E4E-5FEF-4FB6-B0BA-B26B1CED6152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59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696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Rooted Tree Examples</a:t>
            </a:r>
          </a:p>
        </p:txBody>
      </p:sp>
      <p:sp>
        <p:nvSpPr>
          <p:cNvPr id="85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Note that a given unrooted tree with </a:t>
            </a:r>
            <a:r>
              <a:rPr lang="en-US" i="1" smtClean="0"/>
              <a:t>n</a:t>
            </a:r>
            <a:r>
              <a:rPr lang="en-US" smtClean="0"/>
              <a:t> nodes yields </a:t>
            </a:r>
            <a:r>
              <a:rPr lang="en-US" i="1" smtClean="0"/>
              <a:t>n</a:t>
            </a:r>
            <a:r>
              <a:rPr lang="en-US" smtClean="0"/>
              <a:t> different rooted trees.</a:t>
            </a:r>
          </a:p>
        </p:txBody>
      </p:sp>
      <p:sp>
        <p:nvSpPr>
          <p:cNvPr id="69639" name="Oval 4"/>
          <p:cNvSpPr>
            <a:spLocks noChangeArrowheads="1"/>
          </p:cNvSpPr>
          <p:nvPr/>
        </p:nvSpPr>
        <p:spPr bwMode="auto">
          <a:xfrm>
            <a:off x="2362200" y="4267200"/>
            <a:ext cx="228600" cy="2286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40" name="Oval 5"/>
          <p:cNvSpPr>
            <a:spLocks noChangeArrowheads="1"/>
          </p:cNvSpPr>
          <p:nvPr/>
        </p:nvSpPr>
        <p:spPr bwMode="auto">
          <a:xfrm>
            <a:off x="1828800" y="3962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cxnSp>
        <p:nvCxnSpPr>
          <p:cNvPr id="69641" name="AutoShape 6"/>
          <p:cNvCxnSpPr>
            <a:cxnSpLocks noChangeShapeType="1"/>
            <a:stCxn id="69640" idx="6"/>
            <a:endCxn id="69639" idx="1"/>
          </p:cNvCxnSpPr>
          <p:nvPr/>
        </p:nvCxnSpPr>
        <p:spPr bwMode="auto">
          <a:xfrm>
            <a:off x="1981200" y="4038600"/>
            <a:ext cx="414338" cy="233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642" name="Oval 7"/>
          <p:cNvSpPr>
            <a:spLocks noChangeArrowheads="1"/>
          </p:cNvSpPr>
          <p:nvPr/>
        </p:nvSpPr>
        <p:spPr bwMode="auto">
          <a:xfrm>
            <a:off x="1905000" y="5029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43" name="Oval 8"/>
          <p:cNvSpPr>
            <a:spLocks noChangeArrowheads="1"/>
          </p:cNvSpPr>
          <p:nvPr/>
        </p:nvSpPr>
        <p:spPr bwMode="auto">
          <a:xfrm>
            <a:off x="1676400" y="4572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44" name="Oval 9"/>
          <p:cNvSpPr>
            <a:spLocks noChangeArrowheads="1"/>
          </p:cNvSpPr>
          <p:nvPr/>
        </p:nvSpPr>
        <p:spPr bwMode="auto">
          <a:xfrm>
            <a:off x="3505200" y="44196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45" name="Oval 10"/>
          <p:cNvSpPr>
            <a:spLocks noChangeArrowheads="1"/>
          </p:cNvSpPr>
          <p:nvPr/>
        </p:nvSpPr>
        <p:spPr bwMode="auto">
          <a:xfrm>
            <a:off x="2667000" y="4648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46" name="Oval 11"/>
          <p:cNvSpPr>
            <a:spLocks noChangeArrowheads="1"/>
          </p:cNvSpPr>
          <p:nvPr/>
        </p:nvSpPr>
        <p:spPr bwMode="auto">
          <a:xfrm>
            <a:off x="2438400" y="35814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47" name="Oval 12"/>
          <p:cNvSpPr>
            <a:spLocks noChangeArrowheads="1"/>
          </p:cNvSpPr>
          <p:nvPr/>
        </p:nvSpPr>
        <p:spPr bwMode="auto">
          <a:xfrm>
            <a:off x="2438400" y="51816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48" name="Oval 13"/>
          <p:cNvSpPr>
            <a:spLocks noChangeArrowheads="1"/>
          </p:cNvSpPr>
          <p:nvPr/>
        </p:nvSpPr>
        <p:spPr bwMode="auto">
          <a:xfrm>
            <a:off x="3048000" y="5334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49" name="Oval 14"/>
          <p:cNvSpPr>
            <a:spLocks noChangeArrowheads="1"/>
          </p:cNvSpPr>
          <p:nvPr/>
        </p:nvSpPr>
        <p:spPr bwMode="auto">
          <a:xfrm>
            <a:off x="2971800" y="3962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50" name="Oval 15"/>
          <p:cNvSpPr>
            <a:spLocks noChangeArrowheads="1"/>
          </p:cNvSpPr>
          <p:nvPr/>
        </p:nvSpPr>
        <p:spPr bwMode="auto">
          <a:xfrm>
            <a:off x="1219200" y="51816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cxnSp>
        <p:nvCxnSpPr>
          <p:cNvPr id="69651" name="AutoShape 16"/>
          <p:cNvCxnSpPr>
            <a:cxnSpLocks noChangeShapeType="1"/>
            <a:stCxn id="69639" idx="6"/>
            <a:endCxn id="69649" idx="2"/>
          </p:cNvCxnSpPr>
          <p:nvPr/>
        </p:nvCxnSpPr>
        <p:spPr bwMode="auto">
          <a:xfrm flipV="1">
            <a:off x="2619375" y="4038600"/>
            <a:ext cx="352425" cy="34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52" name="AutoShape 17"/>
          <p:cNvCxnSpPr>
            <a:cxnSpLocks noChangeShapeType="1"/>
            <a:stCxn id="69649" idx="0"/>
            <a:endCxn id="69646" idx="6"/>
          </p:cNvCxnSpPr>
          <p:nvPr/>
        </p:nvCxnSpPr>
        <p:spPr bwMode="auto">
          <a:xfrm flipH="1" flipV="1">
            <a:off x="2590800" y="3657600"/>
            <a:ext cx="4572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53" name="AutoShape 18"/>
          <p:cNvCxnSpPr>
            <a:cxnSpLocks noChangeShapeType="1"/>
            <a:stCxn id="69649" idx="6"/>
            <a:endCxn id="69644" idx="2"/>
          </p:cNvCxnSpPr>
          <p:nvPr/>
        </p:nvCxnSpPr>
        <p:spPr bwMode="auto">
          <a:xfrm>
            <a:off x="3124200" y="4038600"/>
            <a:ext cx="3810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54" name="AutoShape 19"/>
          <p:cNvCxnSpPr>
            <a:cxnSpLocks noChangeShapeType="1"/>
            <a:stCxn id="69639" idx="5"/>
            <a:endCxn id="69645" idx="0"/>
          </p:cNvCxnSpPr>
          <p:nvPr/>
        </p:nvCxnSpPr>
        <p:spPr bwMode="auto">
          <a:xfrm>
            <a:off x="2557463" y="4491038"/>
            <a:ext cx="185737" cy="157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55" name="AutoShape 20"/>
          <p:cNvCxnSpPr>
            <a:cxnSpLocks noChangeShapeType="1"/>
            <a:stCxn id="69645" idx="4"/>
            <a:endCxn id="69648" idx="0"/>
          </p:cNvCxnSpPr>
          <p:nvPr/>
        </p:nvCxnSpPr>
        <p:spPr bwMode="auto">
          <a:xfrm>
            <a:off x="2743200" y="4800600"/>
            <a:ext cx="3810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56" name="AutoShape 21"/>
          <p:cNvCxnSpPr>
            <a:cxnSpLocks noChangeShapeType="1"/>
            <a:stCxn id="69645" idx="2"/>
            <a:endCxn id="69642" idx="6"/>
          </p:cNvCxnSpPr>
          <p:nvPr/>
        </p:nvCxnSpPr>
        <p:spPr bwMode="auto">
          <a:xfrm flipH="1">
            <a:off x="2057400" y="4724400"/>
            <a:ext cx="609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57" name="AutoShape 22"/>
          <p:cNvCxnSpPr>
            <a:cxnSpLocks noChangeShapeType="1"/>
            <a:stCxn id="69643" idx="7"/>
            <a:endCxn id="69640" idx="4"/>
          </p:cNvCxnSpPr>
          <p:nvPr/>
        </p:nvCxnSpPr>
        <p:spPr bwMode="auto">
          <a:xfrm flipV="1">
            <a:off x="1806575" y="4114800"/>
            <a:ext cx="98425" cy="479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58" name="AutoShape 23"/>
          <p:cNvCxnSpPr>
            <a:cxnSpLocks noChangeShapeType="1"/>
            <a:stCxn id="69647" idx="6"/>
            <a:endCxn id="69648" idx="2"/>
          </p:cNvCxnSpPr>
          <p:nvPr/>
        </p:nvCxnSpPr>
        <p:spPr bwMode="auto">
          <a:xfrm>
            <a:off x="2590800" y="5257800"/>
            <a:ext cx="4572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59" name="AutoShape 24"/>
          <p:cNvCxnSpPr>
            <a:cxnSpLocks noChangeShapeType="1"/>
            <a:stCxn id="69650" idx="6"/>
            <a:endCxn id="69642" idx="2"/>
          </p:cNvCxnSpPr>
          <p:nvPr/>
        </p:nvCxnSpPr>
        <p:spPr bwMode="auto">
          <a:xfrm flipV="1">
            <a:off x="1371600" y="5105400"/>
            <a:ext cx="5334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660" name="Oval 25"/>
          <p:cNvSpPr>
            <a:spLocks noChangeArrowheads="1"/>
          </p:cNvSpPr>
          <p:nvPr/>
        </p:nvSpPr>
        <p:spPr bwMode="auto">
          <a:xfrm>
            <a:off x="3048000" y="34290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61" name="Oval 26"/>
          <p:cNvSpPr>
            <a:spLocks noChangeArrowheads="1"/>
          </p:cNvSpPr>
          <p:nvPr/>
        </p:nvSpPr>
        <p:spPr bwMode="auto">
          <a:xfrm>
            <a:off x="3352800" y="48768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62" name="Oval 27"/>
          <p:cNvSpPr>
            <a:spLocks noChangeArrowheads="1"/>
          </p:cNvSpPr>
          <p:nvPr/>
        </p:nvSpPr>
        <p:spPr bwMode="auto">
          <a:xfrm>
            <a:off x="3886200" y="54864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63" name="Oval 28"/>
          <p:cNvSpPr>
            <a:spLocks noChangeArrowheads="1"/>
          </p:cNvSpPr>
          <p:nvPr/>
        </p:nvSpPr>
        <p:spPr bwMode="auto">
          <a:xfrm>
            <a:off x="1905000" y="54864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64" name="Oval 29"/>
          <p:cNvSpPr>
            <a:spLocks noChangeArrowheads="1"/>
          </p:cNvSpPr>
          <p:nvPr/>
        </p:nvSpPr>
        <p:spPr bwMode="auto">
          <a:xfrm>
            <a:off x="1066800" y="45720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65" name="Oval 30"/>
          <p:cNvSpPr>
            <a:spLocks noChangeArrowheads="1"/>
          </p:cNvSpPr>
          <p:nvPr/>
        </p:nvSpPr>
        <p:spPr bwMode="auto">
          <a:xfrm>
            <a:off x="1066800" y="38862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66" name="Oval 31"/>
          <p:cNvSpPr>
            <a:spLocks noChangeArrowheads="1"/>
          </p:cNvSpPr>
          <p:nvPr/>
        </p:nvSpPr>
        <p:spPr bwMode="auto">
          <a:xfrm>
            <a:off x="1905000" y="35052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67" name="Oval 32"/>
          <p:cNvSpPr>
            <a:spLocks noChangeArrowheads="1"/>
          </p:cNvSpPr>
          <p:nvPr/>
        </p:nvSpPr>
        <p:spPr bwMode="auto">
          <a:xfrm>
            <a:off x="2743200" y="56388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cxnSp>
        <p:nvCxnSpPr>
          <p:cNvPr id="69668" name="AutoShape 33"/>
          <p:cNvCxnSpPr>
            <a:cxnSpLocks noChangeShapeType="1"/>
            <a:stCxn id="69661" idx="6"/>
            <a:endCxn id="69662" idx="2"/>
          </p:cNvCxnSpPr>
          <p:nvPr/>
        </p:nvCxnSpPr>
        <p:spPr bwMode="auto">
          <a:xfrm>
            <a:off x="3505200" y="4953000"/>
            <a:ext cx="38100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69" name="AutoShape 34"/>
          <p:cNvCxnSpPr>
            <a:cxnSpLocks noChangeShapeType="1"/>
            <a:stCxn id="69648" idx="4"/>
            <a:endCxn id="69667" idx="7"/>
          </p:cNvCxnSpPr>
          <p:nvPr/>
        </p:nvCxnSpPr>
        <p:spPr bwMode="auto">
          <a:xfrm flipH="1">
            <a:off x="2873375" y="5486400"/>
            <a:ext cx="250825" cy="174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70" name="AutoShape 35"/>
          <p:cNvCxnSpPr>
            <a:cxnSpLocks noChangeShapeType="1"/>
            <a:stCxn id="69649" idx="7"/>
            <a:endCxn id="69660" idx="4"/>
          </p:cNvCxnSpPr>
          <p:nvPr/>
        </p:nvCxnSpPr>
        <p:spPr bwMode="auto">
          <a:xfrm flipV="1">
            <a:off x="3101975" y="3581400"/>
            <a:ext cx="22225" cy="403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71" name="AutoShape 36"/>
          <p:cNvCxnSpPr>
            <a:cxnSpLocks noChangeShapeType="1"/>
            <a:stCxn id="69640" idx="0"/>
            <a:endCxn id="69666" idx="4"/>
          </p:cNvCxnSpPr>
          <p:nvPr/>
        </p:nvCxnSpPr>
        <p:spPr bwMode="auto">
          <a:xfrm flipV="1">
            <a:off x="1905000" y="3657600"/>
            <a:ext cx="762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72" name="AutoShape 37"/>
          <p:cNvCxnSpPr>
            <a:cxnSpLocks noChangeShapeType="1"/>
            <a:stCxn id="69640" idx="2"/>
            <a:endCxn id="69665" idx="6"/>
          </p:cNvCxnSpPr>
          <p:nvPr/>
        </p:nvCxnSpPr>
        <p:spPr bwMode="auto">
          <a:xfrm flipH="1" flipV="1">
            <a:off x="1219200" y="3962400"/>
            <a:ext cx="60960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73" name="AutoShape 38"/>
          <p:cNvCxnSpPr>
            <a:cxnSpLocks noChangeShapeType="1"/>
            <a:stCxn id="69664" idx="6"/>
            <a:endCxn id="69643" idx="2"/>
          </p:cNvCxnSpPr>
          <p:nvPr/>
        </p:nvCxnSpPr>
        <p:spPr bwMode="auto">
          <a:xfrm>
            <a:off x="1219200" y="46482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74" name="AutoShape 39"/>
          <p:cNvCxnSpPr>
            <a:cxnSpLocks noChangeShapeType="1"/>
            <a:stCxn id="69642" idx="4"/>
            <a:endCxn id="69663" idx="7"/>
          </p:cNvCxnSpPr>
          <p:nvPr/>
        </p:nvCxnSpPr>
        <p:spPr bwMode="auto">
          <a:xfrm>
            <a:off x="1981200" y="5181600"/>
            <a:ext cx="53975" cy="32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75" name="AutoShape 40"/>
          <p:cNvCxnSpPr>
            <a:cxnSpLocks noChangeShapeType="1"/>
            <a:stCxn id="69645" idx="6"/>
            <a:endCxn id="69661" idx="2"/>
          </p:cNvCxnSpPr>
          <p:nvPr/>
        </p:nvCxnSpPr>
        <p:spPr bwMode="auto">
          <a:xfrm>
            <a:off x="2819400" y="4724400"/>
            <a:ext cx="5334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676" name="Oval 41"/>
          <p:cNvSpPr>
            <a:spLocks noChangeArrowheads="1"/>
          </p:cNvSpPr>
          <p:nvPr/>
        </p:nvSpPr>
        <p:spPr bwMode="auto">
          <a:xfrm>
            <a:off x="6477000" y="4267200"/>
            <a:ext cx="152400" cy="152400"/>
          </a:xfrm>
          <a:prstGeom prst="ellipse">
            <a:avLst/>
          </a:prstGeom>
          <a:solidFill>
            <a:srgbClr val="9933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77" name="Oval 42"/>
          <p:cNvSpPr>
            <a:spLocks noChangeArrowheads="1"/>
          </p:cNvSpPr>
          <p:nvPr/>
        </p:nvSpPr>
        <p:spPr bwMode="auto">
          <a:xfrm>
            <a:off x="5867400" y="3962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cxnSp>
        <p:nvCxnSpPr>
          <p:cNvPr id="69678" name="AutoShape 43"/>
          <p:cNvCxnSpPr>
            <a:cxnSpLocks noChangeShapeType="1"/>
            <a:stCxn id="69677" idx="6"/>
            <a:endCxn id="69676" idx="1"/>
          </p:cNvCxnSpPr>
          <p:nvPr/>
        </p:nvCxnSpPr>
        <p:spPr bwMode="auto">
          <a:xfrm>
            <a:off x="6019800" y="4038600"/>
            <a:ext cx="479425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679" name="Oval 44"/>
          <p:cNvSpPr>
            <a:spLocks noChangeArrowheads="1"/>
          </p:cNvSpPr>
          <p:nvPr/>
        </p:nvSpPr>
        <p:spPr bwMode="auto">
          <a:xfrm>
            <a:off x="5943600" y="5029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80" name="Oval 45"/>
          <p:cNvSpPr>
            <a:spLocks noChangeArrowheads="1"/>
          </p:cNvSpPr>
          <p:nvPr/>
        </p:nvSpPr>
        <p:spPr bwMode="auto">
          <a:xfrm>
            <a:off x="5715000" y="4572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81" name="Oval 46"/>
          <p:cNvSpPr>
            <a:spLocks noChangeArrowheads="1"/>
          </p:cNvSpPr>
          <p:nvPr/>
        </p:nvSpPr>
        <p:spPr bwMode="auto">
          <a:xfrm>
            <a:off x="7543800" y="44196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82" name="Oval 47"/>
          <p:cNvSpPr>
            <a:spLocks noChangeArrowheads="1"/>
          </p:cNvSpPr>
          <p:nvPr/>
        </p:nvSpPr>
        <p:spPr bwMode="auto">
          <a:xfrm>
            <a:off x="6705600" y="4648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83" name="Oval 48"/>
          <p:cNvSpPr>
            <a:spLocks noChangeArrowheads="1"/>
          </p:cNvSpPr>
          <p:nvPr/>
        </p:nvSpPr>
        <p:spPr bwMode="auto">
          <a:xfrm>
            <a:off x="6477000" y="35814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84" name="Oval 49"/>
          <p:cNvSpPr>
            <a:spLocks noChangeArrowheads="1"/>
          </p:cNvSpPr>
          <p:nvPr/>
        </p:nvSpPr>
        <p:spPr bwMode="auto">
          <a:xfrm>
            <a:off x="6477000" y="51816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85" name="Oval 50"/>
          <p:cNvSpPr>
            <a:spLocks noChangeArrowheads="1"/>
          </p:cNvSpPr>
          <p:nvPr/>
        </p:nvSpPr>
        <p:spPr bwMode="auto">
          <a:xfrm>
            <a:off x="7086600" y="5334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86" name="Oval 51"/>
          <p:cNvSpPr>
            <a:spLocks noChangeArrowheads="1"/>
          </p:cNvSpPr>
          <p:nvPr/>
        </p:nvSpPr>
        <p:spPr bwMode="auto">
          <a:xfrm>
            <a:off x="7010400" y="3962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87" name="Oval 52"/>
          <p:cNvSpPr>
            <a:spLocks noChangeArrowheads="1"/>
          </p:cNvSpPr>
          <p:nvPr/>
        </p:nvSpPr>
        <p:spPr bwMode="auto">
          <a:xfrm>
            <a:off x="5257800" y="51816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cxnSp>
        <p:nvCxnSpPr>
          <p:cNvPr id="69688" name="AutoShape 53"/>
          <p:cNvCxnSpPr>
            <a:cxnSpLocks noChangeShapeType="1"/>
            <a:stCxn id="69676" idx="6"/>
            <a:endCxn id="69686" idx="2"/>
          </p:cNvCxnSpPr>
          <p:nvPr/>
        </p:nvCxnSpPr>
        <p:spPr bwMode="auto">
          <a:xfrm flipV="1">
            <a:off x="6629400" y="4038600"/>
            <a:ext cx="3810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89" name="AutoShape 54"/>
          <p:cNvCxnSpPr>
            <a:cxnSpLocks noChangeShapeType="1"/>
            <a:stCxn id="69686" idx="0"/>
            <a:endCxn id="69683" idx="6"/>
          </p:cNvCxnSpPr>
          <p:nvPr/>
        </p:nvCxnSpPr>
        <p:spPr bwMode="auto">
          <a:xfrm flipH="1" flipV="1">
            <a:off x="6629400" y="3657600"/>
            <a:ext cx="4572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90" name="AutoShape 55"/>
          <p:cNvCxnSpPr>
            <a:cxnSpLocks noChangeShapeType="1"/>
            <a:stCxn id="69686" idx="6"/>
            <a:endCxn id="69681" idx="2"/>
          </p:cNvCxnSpPr>
          <p:nvPr/>
        </p:nvCxnSpPr>
        <p:spPr bwMode="auto">
          <a:xfrm>
            <a:off x="7162800" y="4038600"/>
            <a:ext cx="3810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91" name="AutoShape 56"/>
          <p:cNvCxnSpPr>
            <a:cxnSpLocks noChangeShapeType="1"/>
            <a:stCxn id="69676" idx="5"/>
            <a:endCxn id="69682" idx="0"/>
          </p:cNvCxnSpPr>
          <p:nvPr/>
        </p:nvCxnSpPr>
        <p:spPr bwMode="auto">
          <a:xfrm>
            <a:off x="6607175" y="4397375"/>
            <a:ext cx="174625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92" name="AutoShape 57"/>
          <p:cNvCxnSpPr>
            <a:cxnSpLocks noChangeShapeType="1"/>
            <a:stCxn id="69682" idx="4"/>
            <a:endCxn id="69685" idx="0"/>
          </p:cNvCxnSpPr>
          <p:nvPr/>
        </p:nvCxnSpPr>
        <p:spPr bwMode="auto">
          <a:xfrm>
            <a:off x="6781800" y="4800600"/>
            <a:ext cx="3810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93" name="AutoShape 58"/>
          <p:cNvCxnSpPr>
            <a:cxnSpLocks noChangeShapeType="1"/>
            <a:stCxn id="69682" idx="2"/>
            <a:endCxn id="69679" idx="6"/>
          </p:cNvCxnSpPr>
          <p:nvPr/>
        </p:nvCxnSpPr>
        <p:spPr bwMode="auto">
          <a:xfrm flipH="1">
            <a:off x="6096000" y="4724400"/>
            <a:ext cx="609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94" name="AutoShape 59"/>
          <p:cNvCxnSpPr>
            <a:cxnSpLocks noChangeShapeType="1"/>
            <a:stCxn id="69680" idx="7"/>
            <a:endCxn id="69677" idx="4"/>
          </p:cNvCxnSpPr>
          <p:nvPr/>
        </p:nvCxnSpPr>
        <p:spPr bwMode="auto">
          <a:xfrm flipV="1">
            <a:off x="5845175" y="4114800"/>
            <a:ext cx="98425" cy="479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95" name="AutoShape 60"/>
          <p:cNvCxnSpPr>
            <a:cxnSpLocks noChangeShapeType="1"/>
            <a:stCxn id="69684" idx="6"/>
            <a:endCxn id="69685" idx="2"/>
          </p:cNvCxnSpPr>
          <p:nvPr/>
        </p:nvCxnSpPr>
        <p:spPr bwMode="auto">
          <a:xfrm>
            <a:off x="6629400" y="5257800"/>
            <a:ext cx="4572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96" name="AutoShape 61"/>
          <p:cNvCxnSpPr>
            <a:cxnSpLocks noChangeShapeType="1"/>
            <a:stCxn id="69687" idx="6"/>
            <a:endCxn id="69679" idx="2"/>
          </p:cNvCxnSpPr>
          <p:nvPr/>
        </p:nvCxnSpPr>
        <p:spPr bwMode="auto">
          <a:xfrm flipV="1">
            <a:off x="5410200" y="5105400"/>
            <a:ext cx="5334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697" name="Oval 62"/>
          <p:cNvSpPr>
            <a:spLocks noChangeArrowheads="1"/>
          </p:cNvSpPr>
          <p:nvPr/>
        </p:nvSpPr>
        <p:spPr bwMode="auto">
          <a:xfrm>
            <a:off x="7086600" y="34290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98" name="Oval 63"/>
          <p:cNvSpPr>
            <a:spLocks noChangeArrowheads="1"/>
          </p:cNvSpPr>
          <p:nvPr/>
        </p:nvSpPr>
        <p:spPr bwMode="auto">
          <a:xfrm>
            <a:off x="7391400" y="4876800"/>
            <a:ext cx="228600" cy="2286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699" name="Oval 64"/>
          <p:cNvSpPr>
            <a:spLocks noChangeArrowheads="1"/>
          </p:cNvSpPr>
          <p:nvPr/>
        </p:nvSpPr>
        <p:spPr bwMode="auto">
          <a:xfrm>
            <a:off x="7924800" y="54864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700" name="Oval 65"/>
          <p:cNvSpPr>
            <a:spLocks noChangeArrowheads="1"/>
          </p:cNvSpPr>
          <p:nvPr/>
        </p:nvSpPr>
        <p:spPr bwMode="auto">
          <a:xfrm>
            <a:off x="5943600" y="54864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701" name="Oval 66"/>
          <p:cNvSpPr>
            <a:spLocks noChangeArrowheads="1"/>
          </p:cNvSpPr>
          <p:nvPr/>
        </p:nvSpPr>
        <p:spPr bwMode="auto">
          <a:xfrm>
            <a:off x="5105400" y="45720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702" name="Oval 67"/>
          <p:cNvSpPr>
            <a:spLocks noChangeArrowheads="1"/>
          </p:cNvSpPr>
          <p:nvPr/>
        </p:nvSpPr>
        <p:spPr bwMode="auto">
          <a:xfrm>
            <a:off x="5105400" y="38862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703" name="Oval 68"/>
          <p:cNvSpPr>
            <a:spLocks noChangeArrowheads="1"/>
          </p:cNvSpPr>
          <p:nvPr/>
        </p:nvSpPr>
        <p:spPr bwMode="auto">
          <a:xfrm>
            <a:off x="5943600" y="35052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704" name="Oval 69"/>
          <p:cNvSpPr>
            <a:spLocks noChangeArrowheads="1"/>
          </p:cNvSpPr>
          <p:nvPr/>
        </p:nvSpPr>
        <p:spPr bwMode="auto">
          <a:xfrm>
            <a:off x="6781800" y="5638800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cxnSp>
        <p:nvCxnSpPr>
          <p:cNvPr id="69705" name="AutoShape 70"/>
          <p:cNvCxnSpPr>
            <a:cxnSpLocks noChangeShapeType="1"/>
            <a:stCxn id="69698" idx="6"/>
            <a:endCxn id="69699" idx="2"/>
          </p:cNvCxnSpPr>
          <p:nvPr/>
        </p:nvCxnSpPr>
        <p:spPr bwMode="auto">
          <a:xfrm>
            <a:off x="7648575" y="4991100"/>
            <a:ext cx="276225" cy="571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706" name="AutoShape 71"/>
          <p:cNvCxnSpPr>
            <a:cxnSpLocks noChangeShapeType="1"/>
            <a:stCxn id="69685" idx="4"/>
            <a:endCxn id="69704" idx="7"/>
          </p:cNvCxnSpPr>
          <p:nvPr/>
        </p:nvCxnSpPr>
        <p:spPr bwMode="auto">
          <a:xfrm flipH="1">
            <a:off x="6911975" y="5486400"/>
            <a:ext cx="250825" cy="174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707" name="AutoShape 72"/>
          <p:cNvCxnSpPr>
            <a:cxnSpLocks noChangeShapeType="1"/>
            <a:stCxn id="69686" idx="7"/>
            <a:endCxn id="69697" idx="4"/>
          </p:cNvCxnSpPr>
          <p:nvPr/>
        </p:nvCxnSpPr>
        <p:spPr bwMode="auto">
          <a:xfrm flipV="1">
            <a:off x="7140575" y="3581400"/>
            <a:ext cx="22225" cy="403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708" name="AutoShape 73"/>
          <p:cNvCxnSpPr>
            <a:cxnSpLocks noChangeShapeType="1"/>
            <a:stCxn id="69677" idx="0"/>
            <a:endCxn id="69703" idx="4"/>
          </p:cNvCxnSpPr>
          <p:nvPr/>
        </p:nvCxnSpPr>
        <p:spPr bwMode="auto">
          <a:xfrm flipV="1">
            <a:off x="5943600" y="3657600"/>
            <a:ext cx="762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709" name="AutoShape 74"/>
          <p:cNvCxnSpPr>
            <a:cxnSpLocks noChangeShapeType="1"/>
            <a:stCxn id="69677" idx="2"/>
            <a:endCxn id="69702" idx="6"/>
          </p:cNvCxnSpPr>
          <p:nvPr/>
        </p:nvCxnSpPr>
        <p:spPr bwMode="auto">
          <a:xfrm flipH="1" flipV="1">
            <a:off x="5257800" y="3962400"/>
            <a:ext cx="60960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710" name="AutoShape 75"/>
          <p:cNvCxnSpPr>
            <a:cxnSpLocks noChangeShapeType="1"/>
            <a:stCxn id="69701" idx="6"/>
            <a:endCxn id="69680" idx="2"/>
          </p:cNvCxnSpPr>
          <p:nvPr/>
        </p:nvCxnSpPr>
        <p:spPr bwMode="auto">
          <a:xfrm>
            <a:off x="5257800" y="46482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711" name="AutoShape 76"/>
          <p:cNvCxnSpPr>
            <a:cxnSpLocks noChangeShapeType="1"/>
            <a:stCxn id="69679" idx="4"/>
            <a:endCxn id="69700" idx="7"/>
          </p:cNvCxnSpPr>
          <p:nvPr/>
        </p:nvCxnSpPr>
        <p:spPr bwMode="auto">
          <a:xfrm>
            <a:off x="6019800" y="5181600"/>
            <a:ext cx="53975" cy="32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712" name="AutoShape 77"/>
          <p:cNvCxnSpPr>
            <a:cxnSpLocks noChangeShapeType="1"/>
            <a:stCxn id="69682" idx="6"/>
            <a:endCxn id="69698" idx="2"/>
          </p:cNvCxnSpPr>
          <p:nvPr/>
        </p:nvCxnSpPr>
        <p:spPr bwMode="auto">
          <a:xfrm>
            <a:off x="6858000" y="4724400"/>
            <a:ext cx="504825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713" name="Text Box 78"/>
          <p:cNvSpPr txBox="1">
            <a:spLocks noChangeArrowheads="1"/>
          </p:cNvSpPr>
          <p:nvPr/>
        </p:nvSpPr>
        <p:spPr bwMode="auto">
          <a:xfrm>
            <a:off x="2209800" y="3810000"/>
            <a:ext cx="674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root</a:t>
            </a:r>
          </a:p>
        </p:txBody>
      </p:sp>
      <p:sp>
        <p:nvSpPr>
          <p:cNvPr id="69714" name="Text Box 79"/>
          <p:cNvSpPr txBox="1">
            <a:spLocks noChangeArrowheads="1"/>
          </p:cNvSpPr>
          <p:nvPr/>
        </p:nvSpPr>
        <p:spPr bwMode="auto">
          <a:xfrm>
            <a:off x="7620000" y="4648200"/>
            <a:ext cx="674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root</a:t>
            </a:r>
          </a:p>
        </p:txBody>
      </p:sp>
      <p:sp>
        <p:nvSpPr>
          <p:cNvPr id="69715" name="AutoShape 80"/>
          <p:cNvSpPr>
            <a:spLocks noChangeArrowheads="1"/>
          </p:cNvSpPr>
          <p:nvPr/>
        </p:nvSpPr>
        <p:spPr bwMode="auto">
          <a:xfrm>
            <a:off x="3886200" y="4724400"/>
            <a:ext cx="1066800" cy="533400"/>
          </a:xfrm>
          <a:prstGeom prst="leftRightArrow">
            <a:avLst>
              <a:gd name="adj1" fmla="val 50000"/>
              <a:gd name="adj2" fmla="val 4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9716" name="Text Box 81"/>
          <p:cNvSpPr txBox="1">
            <a:spLocks noChangeArrowheads="1"/>
          </p:cNvSpPr>
          <p:nvPr/>
        </p:nvSpPr>
        <p:spPr bwMode="auto">
          <a:xfrm>
            <a:off x="3705225" y="3200400"/>
            <a:ext cx="1468438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</a:rPr>
              <a:t>Same tree </a:t>
            </a:r>
            <a:br>
              <a:rPr lang="en-US" altLang="en-US" sz="2400">
                <a:solidFill>
                  <a:schemeClr val="accent2"/>
                </a:solidFill>
              </a:rPr>
            </a:br>
            <a:r>
              <a:rPr lang="en-US" altLang="en-US" sz="2400">
                <a:solidFill>
                  <a:schemeClr val="accent2"/>
                </a:solidFill>
              </a:rPr>
              <a:t>except</a:t>
            </a:r>
            <a:br>
              <a:rPr lang="en-US" altLang="en-US" sz="2400">
                <a:solidFill>
                  <a:schemeClr val="accent2"/>
                </a:solidFill>
              </a:rPr>
            </a:br>
            <a:r>
              <a:rPr lang="en-US" altLang="en-US" sz="2400">
                <a:solidFill>
                  <a:schemeClr val="accent2"/>
                </a:solidFill>
              </a:rPr>
              <a:t>for choice</a:t>
            </a:r>
            <a:br>
              <a:rPr lang="en-US" altLang="en-US" sz="2400">
                <a:solidFill>
                  <a:schemeClr val="accent2"/>
                </a:solidFill>
              </a:rPr>
            </a:br>
            <a:r>
              <a:rPr lang="en-US" altLang="en-US" sz="2400">
                <a:solidFill>
                  <a:schemeClr val="accent2"/>
                </a:solidFill>
              </a:rPr>
              <a:t>of root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EF900810-83B0-4698-8BED-DCDE99EB2373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7219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>
              <a:defRPr/>
            </a:pPr>
            <a:r>
              <a:rPr lang="en-US" smtClean="0"/>
              <a:t>Let </a:t>
            </a:r>
            <a:r>
              <a:rPr lang="en-US" i="1" smtClean="0"/>
              <a:t>V</a:t>
            </a:r>
            <a:r>
              <a:rPr lang="en-US" smtClean="0"/>
              <a:t> be the set of the 6 GCC states:</a:t>
            </a:r>
          </a:p>
          <a:p>
            <a:pPr marL="566738" lvl="1" indent="-109538">
              <a:defRPr/>
            </a:pP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smtClean="0">
                <a:solidFill>
                  <a:srgbClr val="FF0000"/>
                </a:solidFill>
              </a:rPr>
              <a:t>={KSA, UAE, KWT, OMN, QTR, BAH}</a:t>
            </a:r>
          </a:p>
          <a:p>
            <a:pPr>
              <a:defRPr/>
            </a:pPr>
            <a:r>
              <a:rPr lang="en-US" smtClean="0"/>
              <a:t>Let </a:t>
            </a:r>
            <a:r>
              <a:rPr lang="en-US" i="1" smtClean="0">
                <a:solidFill>
                  <a:srgbClr val="FF0000"/>
                </a:solidFill>
              </a:rPr>
              <a:t>E</a:t>
            </a:r>
            <a:r>
              <a:rPr lang="en-US" smtClean="0">
                <a:solidFill>
                  <a:srgbClr val="FF0000"/>
                </a:solidFill>
              </a:rPr>
              <a:t>={{</a:t>
            </a:r>
            <a:r>
              <a:rPr lang="en-US" i="1" smtClean="0">
                <a:solidFill>
                  <a:srgbClr val="FF0000"/>
                </a:solidFill>
              </a:rPr>
              <a:t>u</a:t>
            </a:r>
            <a:r>
              <a:rPr lang="en-US" smtClean="0">
                <a:solidFill>
                  <a:srgbClr val="FF0000"/>
                </a:solidFill>
              </a:rPr>
              <a:t>,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smtClean="0">
                <a:solidFill>
                  <a:srgbClr val="FF0000"/>
                </a:solidFill>
              </a:rPr>
              <a:t>}| </a:t>
            </a:r>
            <a:r>
              <a:rPr lang="en-US" i="1" smtClean="0">
                <a:solidFill>
                  <a:srgbClr val="FF0000"/>
                </a:solidFill>
              </a:rPr>
              <a:t>u </a:t>
            </a:r>
            <a:r>
              <a:rPr lang="en-US" smtClean="0">
                <a:solidFill>
                  <a:srgbClr val="FF0000"/>
                </a:solidFill>
              </a:rPr>
              <a:t>adjoins </a:t>
            </a:r>
            <a:r>
              <a:rPr lang="en-US" i="1" smtClean="0">
                <a:solidFill>
                  <a:srgbClr val="FF0000"/>
                </a:solidFill>
              </a:rPr>
              <a:t>v</a:t>
            </a:r>
            <a:r>
              <a:rPr lang="en-US" smtClean="0">
                <a:solidFill>
                  <a:srgbClr val="FF0000"/>
                </a:solidFill>
              </a:rPr>
              <a:t>}</a:t>
            </a:r>
          </a:p>
          <a:p>
            <a:pPr marL="566738" lvl="1" indent="-109538">
              <a:buFontTx/>
              <a:buNone/>
              <a:defRPr/>
            </a:pPr>
            <a:r>
              <a:rPr lang="en-US" smtClean="0"/>
              <a:t>E ={{KSA,UAE}, {KSA,KWT}, {KSA,BAH}, {KSA,QTR}, {UAE,OMN}}</a:t>
            </a:r>
          </a:p>
        </p:txBody>
      </p:sp>
      <p:sp>
        <p:nvSpPr>
          <p:cNvPr id="184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of a </a:t>
            </a:r>
            <a:r>
              <a:rPr lang="en-US" altLang="en-US" i="1" smtClean="0"/>
              <a:t>Simple Graph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706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706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C4579565-6FB1-43E9-806B-8934A64D6908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60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Rooted-Tree Terminology Exercise</a:t>
            </a:r>
          </a:p>
        </p:txBody>
      </p:sp>
      <p:sp>
        <p:nvSpPr>
          <p:cNvPr id="85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Find the parent,</a:t>
            </a:r>
            <a:br>
              <a:rPr lang="en-US" smtClean="0"/>
            </a:br>
            <a:r>
              <a:rPr lang="en-US" smtClean="0"/>
              <a:t>children, siblings,</a:t>
            </a:r>
            <a:br>
              <a:rPr lang="en-US" smtClean="0"/>
            </a:br>
            <a:r>
              <a:rPr lang="en-US" smtClean="0"/>
              <a:t>ancestors, &amp; </a:t>
            </a:r>
            <a:br>
              <a:rPr lang="en-US" smtClean="0"/>
            </a:br>
            <a:r>
              <a:rPr lang="en-US" smtClean="0"/>
              <a:t>descendants </a:t>
            </a:r>
            <a:br>
              <a:rPr lang="en-US" smtClean="0"/>
            </a:br>
            <a:r>
              <a:rPr lang="en-US" smtClean="0"/>
              <a:t>of node f.</a:t>
            </a:r>
          </a:p>
        </p:txBody>
      </p:sp>
      <p:sp>
        <p:nvSpPr>
          <p:cNvPr id="70663" name="Oval 4"/>
          <p:cNvSpPr>
            <a:spLocks noChangeArrowheads="1"/>
          </p:cNvSpPr>
          <p:nvPr/>
        </p:nvSpPr>
        <p:spPr bwMode="auto">
          <a:xfrm>
            <a:off x="5410200" y="3962400"/>
            <a:ext cx="304800" cy="304800"/>
          </a:xfrm>
          <a:prstGeom prst="ellipse">
            <a:avLst/>
          </a:prstGeom>
          <a:solidFill>
            <a:srgbClr val="FFCCCC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a</a:t>
            </a:r>
          </a:p>
        </p:txBody>
      </p:sp>
      <p:sp>
        <p:nvSpPr>
          <p:cNvPr id="70664" name="Oval 5"/>
          <p:cNvSpPr>
            <a:spLocks noChangeArrowheads="1"/>
          </p:cNvSpPr>
          <p:nvPr/>
        </p:nvSpPr>
        <p:spPr bwMode="auto">
          <a:xfrm>
            <a:off x="4191000" y="3429000"/>
            <a:ext cx="304800" cy="304800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b</a:t>
            </a:r>
          </a:p>
        </p:txBody>
      </p:sp>
      <p:sp>
        <p:nvSpPr>
          <p:cNvPr id="70665" name="Oval 6"/>
          <p:cNvSpPr>
            <a:spLocks noChangeArrowheads="1"/>
          </p:cNvSpPr>
          <p:nvPr/>
        </p:nvSpPr>
        <p:spPr bwMode="auto">
          <a:xfrm>
            <a:off x="6324600" y="4114800"/>
            <a:ext cx="304800" cy="304800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c</a:t>
            </a:r>
          </a:p>
        </p:txBody>
      </p:sp>
      <p:sp>
        <p:nvSpPr>
          <p:cNvPr id="70666" name="Oval 7"/>
          <p:cNvSpPr>
            <a:spLocks noChangeArrowheads="1"/>
          </p:cNvSpPr>
          <p:nvPr/>
        </p:nvSpPr>
        <p:spPr bwMode="auto">
          <a:xfrm>
            <a:off x="5181600" y="3048000"/>
            <a:ext cx="304800" cy="304800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d</a:t>
            </a:r>
          </a:p>
        </p:txBody>
      </p:sp>
      <p:sp>
        <p:nvSpPr>
          <p:cNvPr id="70667" name="Oval 8"/>
          <p:cNvSpPr>
            <a:spLocks noChangeArrowheads="1"/>
          </p:cNvSpPr>
          <p:nvPr/>
        </p:nvSpPr>
        <p:spPr bwMode="auto">
          <a:xfrm>
            <a:off x="3505200" y="4267200"/>
            <a:ext cx="304800" cy="304800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e</a:t>
            </a:r>
          </a:p>
        </p:txBody>
      </p:sp>
      <p:sp>
        <p:nvSpPr>
          <p:cNvPr id="70668" name="Oval 9"/>
          <p:cNvSpPr>
            <a:spLocks noChangeArrowheads="1"/>
          </p:cNvSpPr>
          <p:nvPr/>
        </p:nvSpPr>
        <p:spPr bwMode="auto">
          <a:xfrm>
            <a:off x="6400800" y="5029200"/>
            <a:ext cx="304800" cy="304800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f</a:t>
            </a:r>
          </a:p>
        </p:txBody>
      </p:sp>
      <p:sp>
        <p:nvSpPr>
          <p:cNvPr id="70669" name="Oval 10"/>
          <p:cNvSpPr>
            <a:spLocks noChangeArrowheads="1"/>
          </p:cNvSpPr>
          <p:nvPr/>
        </p:nvSpPr>
        <p:spPr bwMode="auto">
          <a:xfrm>
            <a:off x="7696200" y="4191000"/>
            <a:ext cx="304800" cy="304800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g</a:t>
            </a:r>
          </a:p>
        </p:txBody>
      </p:sp>
      <p:sp>
        <p:nvSpPr>
          <p:cNvPr id="70670" name="Oval 11"/>
          <p:cNvSpPr>
            <a:spLocks noChangeArrowheads="1"/>
          </p:cNvSpPr>
          <p:nvPr/>
        </p:nvSpPr>
        <p:spPr bwMode="auto">
          <a:xfrm>
            <a:off x="5562600" y="2286000"/>
            <a:ext cx="304800" cy="304800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h</a:t>
            </a:r>
          </a:p>
        </p:txBody>
      </p:sp>
      <p:sp>
        <p:nvSpPr>
          <p:cNvPr id="70671" name="Oval 12"/>
          <p:cNvSpPr>
            <a:spLocks noChangeArrowheads="1"/>
          </p:cNvSpPr>
          <p:nvPr/>
        </p:nvSpPr>
        <p:spPr bwMode="auto">
          <a:xfrm>
            <a:off x="1371600" y="4648200"/>
            <a:ext cx="304800" cy="304800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i</a:t>
            </a:r>
          </a:p>
        </p:txBody>
      </p:sp>
      <p:sp>
        <p:nvSpPr>
          <p:cNvPr id="70672" name="Oval 13"/>
          <p:cNvSpPr>
            <a:spLocks noChangeArrowheads="1"/>
          </p:cNvSpPr>
          <p:nvPr/>
        </p:nvSpPr>
        <p:spPr bwMode="auto">
          <a:xfrm>
            <a:off x="3429000" y="5486400"/>
            <a:ext cx="304800" cy="3048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j</a:t>
            </a:r>
          </a:p>
        </p:txBody>
      </p:sp>
      <p:sp>
        <p:nvSpPr>
          <p:cNvPr id="70673" name="Oval 14"/>
          <p:cNvSpPr>
            <a:spLocks noChangeArrowheads="1"/>
          </p:cNvSpPr>
          <p:nvPr/>
        </p:nvSpPr>
        <p:spPr bwMode="auto">
          <a:xfrm>
            <a:off x="4724400" y="5486400"/>
            <a:ext cx="304800" cy="304800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k</a:t>
            </a:r>
          </a:p>
        </p:txBody>
      </p:sp>
      <p:sp>
        <p:nvSpPr>
          <p:cNvPr id="70674" name="Oval 15"/>
          <p:cNvSpPr>
            <a:spLocks noChangeArrowheads="1"/>
          </p:cNvSpPr>
          <p:nvPr/>
        </p:nvSpPr>
        <p:spPr bwMode="auto">
          <a:xfrm>
            <a:off x="7696200" y="5410200"/>
            <a:ext cx="304800" cy="3048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l</a:t>
            </a:r>
          </a:p>
        </p:txBody>
      </p:sp>
      <p:sp>
        <p:nvSpPr>
          <p:cNvPr id="70675" name="Oval 16"/>
          <p:cNvSpPr>
            <a:spLocks noChangeArrowheads="1"/>
          </p:cNvSpPr>
          <p:nvPr/>
        </p:nvSpPr>
        <p:spPr bwMode="auto">
          <a:xfrm>
            <a:off x="7696200" y="3276600"/>
            <a:ext cx="304800" cy="304800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m</a:t>
            </a:r>
          </a:p>
        </p:txBody>
      </p:sp>
      <p:sp>
        <p:nvSpPr>
          <p:cNvPr id="70676" name="Oval 17"/>
          <p:cNvSpPr>
            <a:spLocks noChangeArrowheads="1"/>
          </p:cNvSpPr>
          <p:nvPr/>
        </p:nvSpPr>
        <p:spPr bwMode="auto">
          <a:xfrm>
            <a:off x="6705600" y="2209800"/>
            <a:ext cx="304800" cy="3048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70677" name="Oval 18"/>
          <p:cNvSpPr>
            <a:spLocks noChangeArrowheads="1"/>
          </p:cNvSpPr>
          <p:nvPr/>
        </p:nvSpPr>
        <p:spPr bwMode="auto">
          <a:xfrm>
            <a:off x="4419600" y="2133600"/>
            <a:ext cx="304800" cy="3048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o</a:t>
            </a:r>
          </a:p>
        </p:txBody>
      </p:sp>
      <p:sp>
        <p:nvSpPr>
          <p:cNvPr id="70678" name="Oval 19"/>
          <p:cNvSpPr>
            <a:spLocks noChangeArrowheads="1"/>
          </p:cNvSpPr>
          <p:nvPr/>
        </p:nvSpPr>
        <p:spPr bwMode="auto">
          <a:xfrm>
            <a:off x="1219200" y="5486400"/>
            <a:ext cx="304800" cy="3048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p</a:t>
            </a:r>
          </a:p>
        </p:txBody>
      </p:sp>
      <p:sp>
        <p:nvSpPr>
          <p:cNvPr id="70679" name="Oval 20"/>
          <p:cNvSpPr>
            <a:spLocks noChangeArrowheads="1"/>
          </p:cNvSpPr>
          <p:nvPr/>
        </p:nvSpPr>
        <p:spPr bwMode="auto">
          <a:xfrm>
            <a:off x="4495800" y="4572000"/>
            <a:ext cx="304800" cy="3048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q</a:t>
            </a:r>
          </a:p>
        </p:txBody>
      </p:sp>
      <p:sp>
        <p:nvSpPr>
          <p:cNvPr id="70680" name="Oval 21"/>
          <p:cNvSpPr>
            <a:spLocks noChangeArrowheads="1"/>
          </p:cNvSpPr>
          <p:nvPr/>
        </p:nvSpPr>
        <p:spPr bwMode="auto">
          <a:xfrm>
            <a:off x="7696200" y="2286000"/>
            <a:ext cx="304800" cy="3048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r</a:t>
            </a:r>
          </a:p>
        </p:txBody>
      </p:sp>
      <p:cxnSp>
        <p:nvCxnSpPr>
          <p:cNvPr id="70681" name="AutoShape 22"/>
          <p:cNvCxnSpPr>
            <a:cxnSpLocks noChangeShapeType="1"/>
            <a:stCxn id="70663" idx="1"/>
            <a:endCxn id="70664" idx="6"/>
          </p:cNvCxnSpPr>
          <p:nvPr/>
        </p:nvCxnSpPr>
        <p:spPr bwMode="auto">
          <a:xfrm flipH="1" flipV="1">
            <a:off x="4495800" y="3581400"/>
            <a:ext cx="958850" cy="396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82" name="AutoShape 23"/>
          <p:cNvCxnSpPr>
            <a:cxnSpLocks noChangeShapeType="1"/>
            <a:stCxn id="70663" idx="6"/>
            <a:endCxn id="70665" idx="2"/>
          </p:cNvCxnSpPr>
          <p:nvPr/>
        </p:nvCxnSpPr>
        <p:spPr bwMode="auto">
          <a:xfrm>
            <a:off x="5743575" y="4114800"/>
            <a:ext cx="581025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83" name="AutoShape 24"/>
          <p:cNvCxnSpPr>
            <a:cxnSpLocks noChangeShapeType="1"/>
            <a:stCxn id="70663" idx="0"/>
            <a:endCxn id="70666" idx="4"/>
          </p:cNvCxnSpPr>
          <p:nvPr/>
        </p:nvCxnSpPr>
        <p:spPr bwMode="auto">
          <a:xfrm flipH="1" flipV="1">
            <a:off x="5334000" y="3352800"/>
            <a:ext cx="228600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84" name="AutoShape 25"/>
          <p:cNvCxnSpPr>
            <a:cxnSpLocks noChangeShapeType="1"/>
            <a:stCxn id="70664" idx="3"/>
            <a:endCxn id="70667" idx="7"/>
          </p:cNvCxnSpPr>
          <p:nvPr/>
        </p:nvCxnSpPr>
        <p:spPr bwMode="auto">
          <a:xfrm flipH="1">
            <a:off x="3765550" y="3689350"/>
            <a:ext cx="469900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85" name="AutoShape 26"/>
          <p:cNvCxnSpPr>
            <a:cxnSpLocks noChangeShapeType="1"/>
            <a:stCxn id="70665" idx="4"/>
            <a:endCxn id="70668" idx="0"/>
          </p:cNvCxnSpPr>
          <p:nvPr/>
        </p:nvCxnSpPr>
        <p:spPr bwMode="auto">
          <a:xfrm>
            <a:off x="6477000" y="4419600"/>
            <a:ext cx="7620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86" name="AutoShape 27"/>
          <p:cNvCxnSpPr>
            <a:cxnSpLocks noChangeShapeType="1"/>
            <a:stCxn id="70665" idx="6"/>
            <a:endCxn id="70669" idx="2"/>
          </p:cNvCxnSpPr>
          <p:nvPr/>
        </p:nvCxnSpPr>
        <p:spPr bwMode="auto">
          <a:xfrm>
            <a:off x="6629400" y="4267200"/>
            <a:ext cx="106680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87" name="AutoShape 28"/>
          <p:cNvCxnSpPr>
            <a:cxnSpLocks noChangeShapeType="1"/>
            <a:stCxn id="70666" idx="7"/>
            <a:endCxn id="70670" idx="3"/>
          </p:cNvCxnSpPr>
          <p:nvPr/>
        </p:nvCxnSpPr>
        <p:spPr bwMode="auto">
          <a:xfrm flipV="1">
            <a:off x="5441950" y="2546350"/>
            <a:ext cx="165100" cy="546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88" name="AutoShape 29"/>
          <p:cNvCxnSpPr>
            <a:cxnSpLocks noChangeShapeType="1"/>
            <a:stCxn id="70667" idx="3"/>
            <a:endCxn id="70671" idx="7"/>
          </p:cNvCxnSpPr>
          <p:nvPr/>
        </p:nvCxnSpPr>
        <p:spPr bwMode="auto">
          <a:xfrm flipH="1">
            <a:off x="1631950" y="4527550"/>
            <a:ext cx="1917700" cy="165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89" name="AutoShape 30"/>
          <p:cNvCxnSpPr>
            <a:cxnSpLocks noChangeShapeType="1"/>
            <a:stCxn id="70667" idx="4"/>
            <a:endCxn id="70672" idx="0"/>
          </p:cNvCxnSpPr>
          <p:nvPr/>
        </p:nvCxnSpPr>
        <p:spPr bwMode="auto">
          <a:xfrm flipH="1">
            <a:off x="3581400" y="4572000"/>
            <a:ext cx="76200" cy="914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90" name="AutoShape 31"/>
          <p:cNvCxnSpPr>
            <a:cxnSpLocks noChangeShapeType="1"/>
            <a:stCxn id="70668" idx="3"/>
            <a:endCxn id="70673" idx="6"/>
          </p:cNvCxnSpPr>
          <p:nvPr/>
        </p:nvCxnSpPr>
        <p:spPr bwMode="auto">
          <a:xfrm flipH="1">
            <a:off x="5029200" y="5289550"/>
            <a:ext cx="1416050" cy="349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91" name="AutoShape 32"/>
          <p:cNvCxnSpPr>
            <a:cxnSpLocks noChangeShapeType="1"/>
            <a:stCxn id="70668" idx="5"/>
            <a:endCxn id="70674" idx="1"/>
          </p:cNvCxnSpPr>
          <p:nvPr/>
        </p:nvCxnSpPr>
        <p:spPr bwMode="auto">
          <a:xfrm>
            <a:off x="6661150" y="5289550"/>
            <a:ext cx="1079500" cy="165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92" name="AutoShape 33"/>
          <p:cNvCxnSpPr>
            <a:cxnSpLocks noChangeShapeType="1"/>
            <a:stCxn id="70673" idx="1"/>
            <a:endCxn id="70679" idx="4"/>
          </p:cNvCxnSpPr>
          <p:nvPr/>
        </p:nvCxnSpPr>
        <p:spPr bwMode="auto">
          <a:xfrm flipH="1" flipV="1">
            <a:off x="4648200" y="4876800"/>
            <a:ext cx="120650" cy="654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93" name="AutoShape 34"/>
          <p:cNvCxnSpPr>
            <a:cxnSpLocks noChangeShapeType="1"/>
            <a:stCxn id="70669" idx="0"/>
            <a:endCxn id="70675" idx="4"/>
          </p:cNvCxnSpPr>
          <p:nvPr/>
        </p:nvCxnSpPr>
        <p:spPr bwMode="auto">
          <a:xfrm flipV="1">
            <a:off x="7848600" y="3581400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94" name="AutoShape 35"/>
          <p:cNvCxnSpPr>
            <a:cxnSpLocks noChangeShapeType="1"/>
            <a:stCxn id="70670" idx="6"/>
            <a:endCxn id="70676" idx="2"/>
          </p:cNvCxnSpPr>
          <p:nvPr/>
        </p:nvCxnSpPr>
        <p:spPr bwMode="auto">
          <a:xfrm flipV="1">
            <a:off x="5867400" y="2362200"/>
            <a:ext cx="83820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95" name="AutoShape 36"/>
          <p:cNvCxnSpPr>
            <a:cxnSpLocks noChangeShapeType="1"/>
            <a:stCxn id="70670" idx="2"/>
            <a:endCxn id="70677" idx="6"/>
          </p:cNvCxnSpPr>
          <p:nvPr/>
        </p:nvCxnSpPr>
        <p:spPr bwMode="auto">
          <a:xfrm flipH="1" flipV="1">
            <a:off x="4724400" y="2286000"/>
            <a:ext cx="8382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96" name="AutoShape 37"/>
          <p:cNvCxnSpPr>
            <a:cxnSpLocks noChangeShapeType="1"/>
            <a:stCxn id="70675" idx="0"/>
            <a:endCxn id="70680" idx="4"/>
          </p:cNvCxnSpPr>
          <p:nvPr/>
        </p:nvCxnSpPr>
        <p:spPr bwMode="auto">
          <a:xfrm flipV="1">
            <a:off x="7848600" y="2590800"/>
            <a:ext cx="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97" name="AutoShape 38"/>
          <p:cNvCxnSpPr>
            <a:cxnSpLocks noChangeShapeType="1"/>
            <a:stCxn id="70671" idx="4"/>
            <a:endCxn id="70678" idx="0"/>
          </p:cNvCxnSpPr>
          <p:nvPr/>
        </p:nvCxnSpPr>
        <p:spPr bwMode="auto">
          <a:xfrm flipH="1">
            <a:off x="1371600" y="4953000"/>
            <a:ext cx="1524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0698" name="Text Box 39"/>
          <p:cNvSpPr txBox="1">
            <a:spLocks noChangeArrowheads="1"/>
          </p:cNvSpPr>
          <p:nvPr/>
        </p:nvSpPr>
        <p:spPr bwMode="auto">
          <a:xfrm>
            <a:off x="5573713" y="3581400"/>
            <a:ext cx="674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root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716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716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0B85FB1A-F87B-4848-92EC-84F4F87C66BE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61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716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 smtClean="0"/>
              <a:t>n</a:t>
            </a:r>
            <a:r>
              <a:rPr lang="en-US" altLang="en-US" smtClean="0"/>
              <a:t>-ary trees</a:t>
            </a:r>
            <a:endParaRPr lang="en-US" altLang="en-US" i="1" smtClean="0"/>
          </a:p>
        </p:txBody>
      </p:sp>
      <p:sp>
        <p:nvSpPr>
          <p:cNvPr id="84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rooted tree is called </a:t>
            </a:r>
            <a:r>
              <a:rPr lang="en-US" i="1" smtClean="0"/>
              <a:t>n</a:t>
            </a:r>
            <a:r>
              <a:rPr lang="en-US" smtClean="0"/>
              <a:t>-ary if every vertex has no more than </a:t>
            </a:r>
            <a:r>
              <a:rPr lang="en-US" i="1" smtClean="0"/>
              <a:t>n</a:t>
            </a:r>
            <a:r>
              <a:rPr lang="en-US" smtClean="0"/>
              <a:t> children.</a:t>
            </a:r>
          </a:p>
          <a:p>
            <a:pPr lvl="1">
              <a:buFontTx/>
              <a:buNone/>
              <a:defRPr/>
            </a:pPr>
            <a:r>
              <a:rPr lang="en-US" smtClean="0"/>
              <a:t>e.g. binary tree for n =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727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727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B939EFA0-CB4D-4959-85C1-5B1CB3A8AF8B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62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727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Rooted-Tree Terminology</a:t>
            </a:r>
          </a:p>
        </p:txBody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b="1" smtClean="0"/>
              <a:t>Definition:</a:t>
            </a:r>
            <a:r>
              <a:rPr lang="en-US" smtClean="0"/>
              <a:t> The </a:t>
            </a:r>
            <a:r>
              <a:rPr lang="en-US" i="1" smtClean="0"/>
              <a:t>level</a:t>
            </a:r>
            <a:r>
              <a:rPr lang="en-US" smtClean="0"/>
              <a:t> of a node is the length of the simple path from the root to the node.</a:t>
            </a:r>
          </a:p>
          <a:p>
            <a:pPr lvl="1">
              <a:defRPr/>
            </a:pPr>
            <a:r>
              <a:rPr lang="en-US" smtClean="0"/>
              <a:t>The </a:t>
            </a:r>
            <a:r>
              <a:rPr lang="en-US" i="1" smtClean="0"/>
              <a:t>height</a:t>
            </a:r>
            <a:r>
              <a:rPr lang="en-US" smtClean="0"/>
              <a:t> of a tree is maximum node level.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737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737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B25493A-5DD2-4619-A0AD-8A2947470F46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63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737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cs typeface="Times New Roman" pitchFamily="18" charset="0"/>
              </a:rPr>
              <a:t>§11.3: Tree Traversal</a:t>
            </a:r>
          </a:p>
        </p:txBody>
      </p:sp>
      <p:sp>
        <p:nvSpPr>
          <p:cNvPr id="83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Preorder traversal</a:t>
            </a:r>
          </a:p>
          <a:p>
            <a:pPr lvl="1">
              <a:defRPr/>
            </a:pPr>
            <a:r>
              <a:rPr lang="en-US" dirty="0" smtClean="0"/>
              <a:t>Root, then subtrees (left-to-right)</a:t>
            </a:r>
          </a:p>
          <a:p>
            <a:pPr>
              <a:defRPr/>
            </a:pPr>
            <a:r>
              <a:rPr lang="en-US" dirty="0" err="1" smtClean="0"/>
              <a:t>Inorder</a:t>
            </a:r>
            <a:r>
              <a:rPr lang="en-US" dirty="0" smtClean="0"/>
              <a:t> traversal</a:t>
            </a:r>
          </a:p>
          <a:p>
            <a:pPr lvl="1">
              <a:defRPr/>
            </a:pPr>
            <a:r>
              <a:rPr lang="en-US" dirty="0" smtClean="0"/>
              <a:t>Left subtree, root, then other subtrees</a:t>
            </a:r>
          </a:p>
          <a:p>
            <a:pPr>
              <a:defRPr/>
            </a:pPr>
            <a:r>
              <a:rPr lang="en-US" dirty="0" err="1" smtClean="0"/>
              <a:t>Postorder</a:t>
            </a:r>
            <a:r>
              <a:rPr lang="en-US" dirty="0" smtClean="0"/>
              <a:t> traversal</a:t>
            </a:r>
          </a:p>
          <a:p>
            <a:pPr lvl="1">
              <a:defRPr/>
            </a:pPr>
            <a:r>
              <a:rPr lang="en-US" dirty="0" smtClean="0"/>
              <a:t>Subtrees (left-to-right) before the root.</a:t>
            </a:r>
          </a:p>
          <a:p>
            <a:pPr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Date Placeholder 3"/>
          <p:cNvSpPr txBox="1">
            <a:spLocks noGrp="1"/>
          </p:cNvSpPr>
          <p:nvPr/>
        </p:nvSpPr>
        <p:spPr bwMode="auto">
          <a:xfrm>
            <a:off x="762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E51343-F725-4625-8B1A-BFD4DF3D06BE}" type="datetime1">
              <a:rPr lang="en-US" altLang="en-US" sz="140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4/22/2020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74755" name="Footer Placeholder 4"/>
          <p:cNvSpPr txBox="1">
            <a:spLocks noGrp="1"/>
          </p:cNvSpPr>
          <p:nvPr/>
        </p:nvSpPr>
        <p:spPr bwMode="auto">
          <a:xfrm>
            <a:off x="3124200" y="64770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74756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3017E129-721A-40C2-9D18-2722C7AC2791}" type="slidenum">
              <a:rPr lang="ar-SA" altLang="en-US" sz="1400">
                <a:solidFill>
                  <a:schemeClr val="bg1"/>
                </a:solidFill>
                <a:cs typeface="Times New Roman" pitchFamily="18" charset="0"/>
              </a:rPr>
              <a:pPr algn="r">
                <a:spcBef>
                  <a:spcPct val="0"/>
                </a:spcBef>
                <a:buFontTx/>
                <a:buNone/>
              </a:pPr>
              <a:t>64</a:t>
            </a:fld>
            <a:endParaRPr lang="en-US" altLang="en-US" sz="140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34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Infix/prefix/postfix notation</a:t>
            </a:r>
          </a:p>
        </p:txBody>
      </p:sp>
      <p:sp>
        <p:nvSpPr>
          <p:cNvPr id="8376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981200"/>
            <a:ext cx="8305800" cy="43434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dirty="0" smtClean="0"/>
              <a:t>E.g. Draw the rooted tree for: </a:t>
            </a:r>
          </a:p>
          <a:p>
            <a:pPr>
              <a:buFontTx/>
              <a:buNone/>
              <a:defRPr/>
            </a:pPr>
            <a:r>
              <a:rPr lang="en-US" dirty="0" smtClean="0"/>
              <a:t>			(x + y) / (x^2)</a:t>
            </a:r>
          </a:p>
          <a:p>
            <a:pPr>
              <a:defRPr/>
            </a:pPr>
            <a:r>
              <a:rPr lang="en-US" dirty="0" smtClean="0"/>
              <a:t>Infix form: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x+y</a:t>
            </a:r>
            <a:r>
              <a:rPr lang="en-US" dirty="0" smtClean="0">
                <a:solidFill>
                  <a:srgbClr val="FF0000"/>
                </a:solidFill>
              </a:rPr>
              <a:t>) / (x^2) </a:t>
            </a:r>
          </a:p>
          <a:p>
            <a:pPr lvl="1">
              <a:defRPr/>
            </a:pPr>
            <a:r>
              <a:rPr lang="en-US" dirty="0" smtClean="0"/>
              <a:t>(need parentheses)</a:t>
            </a:r>
          </a:p>
          <a:p>
            <a:pPr>
              <a:defRPr/>
            </a:pPr>
            <a:r>
              <a:rPr lang="en-US" dirty="0" smtClean="0"/>
              <a:t>Prefix form (polish notation): </a:t>
            </a:r>
            <a:r>
              <a:rPr lang="en-US" dirty="0" smtClean="0">
                <a:solidFill>
                  <a:srgbClr val="FF0000"/>
                </a:solidFill>
              </a:rPr>
              <a:t>/+xy^x2</a:t>
            </a:r>
          </a:p>
          <a:p>
            <a:pPr>
              <a:defRPr/>
            </a:pPr>
            <a:r>
              <a:rPr lang="en-US" dirty="0" smtClean="0"/>
              <a:t>Postfix form (reverse polish notation):</a:t>
            </a:r>
          </a:p>
          <a:p>
            <a:pPr>
              <a:buFontTx/>
              <a:buNone/>
              <a:defRPr/>
            </a:pPr>
            <a:r>
              <a:rPr lang="en-US" dirty="0" smtClean="0"/>
              <a:t>				</a:t>
            </a:r>
            <a:r>
              <a:rPr lang="en-US" dirty="0" smtClean="0">
                <a:solidFill>
                  <a:srgbClr val="FF0000"/>
                </a:solidFill>
              </a:rPr>
              <a:t>xy+x2^/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Sultan Almuhammadi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ICS 254: Graphs and Trees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98FAF9-DEA8-4079-B445-EFF32C19B4BC}" type="slidenum">
              <a:rPr lang="ar-SA" smtClean="0"/>
              <a:pPr>
                <a:defRPr/>
              </a:pPr>
              <a:t>64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A9CED83A-7E99-4F99-AD12-CED2B348E3B9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Multigraphs</a:t>
            </a:r>
          </a:p>
        </p:txBody>
      </p:sp>
      <p:sp>
        <p:nvSpPr>
          <p:cNvPr id="72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217988"/>
          </a:xfrm>
        </p:spPr>
        <p:txBody>
          <a:bodyPr/>
          <a:lstStyle/>
          <a:p>
            <a:pPr>
              <a:defRPr/>
            </a:pPr>
            <a:r>
              <a:rPr lang="en-US" smtClean="0"/>
              <a:t>Like simple graphs, but there may be </a:t>
            </a:r>
            <a:r>
              <a:rPr lang="en-US" i="1" smtClean="0"/>
              <a:t>more than one</a:t>
            </a:r>
            <a:r>
              <a:rPr lang="en-US" smtClean="0"/>
              <a:t> edge connecting two given nodes.</a:t>
            </a:r>
          </a:p>
          <a:p>
            <a:pPr>
              <a:defRPr/>
            </a:pPr>
            <a:r>
              <a:rPr lang="en-US" i="1" smtClean="0">
                <a:solidFill>
                  <a:schemeClr val="accent2"/>
                </a:solidFill>
                <a:sym typeface="Symbol" pitchFamily="18" charset="2"/>
              </a:rPr>
              <a:t>E.g.</a:t>
            </a:r>
            <a:r>
              <a:rPr lang="en-US" smtClean="0">
                <a:solidFill>
                  <a:schemeClr val="accent2"/>
                </a:solidFill>
                <a:sym typeface="Symbol" pitchFamily="18" charset="2"/>
              </a:rPr>
              <a:t>, nodes are cities, edges</a:t>
            </a:r>
            <a:br>
              <a:rPr lang="en-US" smtClean="0">
                <a:solidFill>
                  <a:schemeClr val="accent2"/>
                </a:solidFill>
                <a:sym typeface="Symbol" pitchFamily="18" charset="2"/>
              </a:rPr>
            </a:br>
            <a:r>
              <a:rPr lang="en-US" smtClean="0">
                <a:solidFill>
                  <a:schemeClr val="accent2"/>
                </a:solidFill>
                <a:sym typeface="Symbol" pitchFamily="18" charset="2"/>
              </a:rPr>
              <a:t>are segments of major highways between the cities.</a:t>
            </a:r>
            <a:endParaRPr lang="en-US" smtClean="0">
              <a:solidFill>
                <a:schemeClr val="accent2"/>
              </a:solidFill>
            </a:endParaRPr>
          </a:p>
        </p:txBody>
      </p:sp>
      <p:sp>
        <p:nvSpPr>
          <p:cNvPr id="19463" name="Freeform 4"/>
          <p:cNvSpPr>
            <a:spLocks/>
          </p:cNvSpPr>
          <p:nvPr/>
        </p:nvSpPr>
        <p:spPr bwMode="auto">
          <a:xfrm>
            <a:off x="6629400" y="4384675"/>
            <a:ext cx="914400" cy="390525"/>
          </a:xfrm>
          <a:custGeom>
            <a:avLst/>
            <a:gdLst>
              <a:gd name="T0" fmla="*/ 0 w 576"/>
              <a:gd name="T1" fmla="*/ 2147483647 h 246"/>
              <a:gd name="T2" fmla="*/ 2147483647 w 576"/>
              <a:gd name="T3" fmla="*/ 2147483647 h 246"/>
              <a:gd name="T4" fmla="*/ 2147483647 w 576"/>
              <a:gd name="T5" fmla="*/ 2147483647 h 24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246">
                <a:moveTo>
                  <a:pt x="0" y="246"/>
                </a:moveTo>
                <a:cubicBezTo>
                  <a:pt x="61" y="142"/>
                  <a:pt x="123" y="38"/>
                  <a:pt x="219" y="19"/>
                </a:cubicBezTo>
                <a:cubicBezTo>
                  <a:pt x="315" y="0"/>
                  <a:pt x="445" y="66"/>
                  <a:pt x="576" y="13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4" name="Freeform 5"/>
          <p:cNvSpPr>
            <a:spLocks/>
          </p:cNvSpPr>
          <p:nvPr/>
        </p:nvSpPr>
        <p:spPr bwMode="auto">
          <a:xfrm>
            <a:off x="6642100" y="4646613"/>
            <a:ext cx="914400" cy="306387"/>
          </a:xfrm>
          <a:custGeom>
            <a:avLst/>
            <a:gdLst>
              <a:gd name="T0" fmla="*/ 0 w 576"/>
              <a:gd name="T1" fmla="*/ 2147483647 h 193"/>
              <a:gd name="T2" fmla="*/ 2147483647 w 576"/>
              <a:gd name="T3" fmla="*/ 2147483647 h 193"/>
              <a:gd name="T4" fmla="*/ 2147483647 w 576"/>
              <a:gd name="T5" fmla="*/ 0 h 19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193">
                <a:moveTo>
                  <a:pt x="0" y="89"/>
                </a:moveTo>
                <a:cubicBezTo>
                  <a:pt x="110" y="141"/>
                  <a:pt x="220" y="193"/>
                  <a:pt x="316" y="178"/>
                </a:cubicBezTo>
                <a:cubicBezTo>
                  <a:pt x="412" y="163"/>
                  <a:pt x="494" y="81"/>
                  <a:pt x="576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5" name="Freeform 6"/>
          <p:cNvSpPr>
            <a:spLocks/>
          </p:cNvSpPr>
          <p:nvPr/>
        </p:nvSpPr>
        <p:spPr bwMode="auto">
          <a:xfrm>
            <a:off x="6757988" y="5502275"/>
            <a:ext cx="1249362" cy="187325"/>
          </a:xfrm>
          <a:custGeom>
            <a:avLst/>
            <a:gdLst>
              <a:gd name="T0" fmla="*/ 0 w 787"/>
              <a:gd name="T1" fmla="*/ 2147483647 h 118"/>
              <a:gd name="T2" fmla="*/ 2147483647 w 787"/>
              <a:gd name="T3" fmla="*/ 2147483647 h 118"/>
              <a:gd name="T4" fmla="*/ 2147483647 w 787"/>
              <a:gd name="T5" fmla="*/ 2147483647 h 11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87" h="118">
                <a:moveTo>
                  <a:pt x="0" y="118"/>
                </a:moveTo>
                <a:cubicBezTo>
                  <a:pt x="88" y="63"/>
                  <a:pt x="177" y="8"/>
                  <a:pt x="308" y="4"/>
                </a:cubicBezTo>
                <a:cubicBezTo>
                  <a:pt x="439" y="0"/>
                  <a:pt x="613" y="46"/>
                  <a:pt x="787" y="9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6" name="Text Box 7"/>
          <p:cNvSpPr txBox="1">
            <a:spLocks noChangeArrowheads="1"/>
          </p:cNvSpPr>
          <p:nvPr/>
        </p:nvSpPr>
        <p:spPr bwMode="auto">
          <a:xfrm>
            <a:off x="7851775" y="4164013"/>
            <a:ext cx="11811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i="1"/>
              <a:t>Parallel</a:t>
            </a:r>
            <a:br>
              <a:rPr lang="en-US" altLang="en-US" sz="2400" i="1"/>
            </a:br>
            <a:r>
              <a:rPr lang="en-US" altLang="en-US" sz="2400" i="1"/>
              <a:t>edges</a:t>
            </a:r>
          </a:p>
        </p:txBody>
      </p:sp>
      <p:sp>
        <p:nvSpPr>
          <p:cNvPr id="19467" name="Freeform 8"/>
          <p:cNvSpPr>
            <a:spLocks/>
          </p:cNvSpPr>
          <p:nvPr/>
        </p:nvSpPr>
        <p:spPr bwMode="auto">
          <a:xfrm>
            <a:off x="7581900" y="4581525"/>
            <a:ext cx="452438" cy="1068388"/>
          </a:xfrm>
          <a:custGeom>
            <a:avLst/>
            <a:gdLst>
              <a:gd name="T0" fmla="*/ 0 w 285"/>
              <a:gd name="T1" fmla="*/ 0 h 673"/>
              <a:gd name="T2" fmla="*/ 2147483647 w 285"/>
              <a:gd name="T3" fmla="*/ 2147483647 h 673"/>
              <a:gd name="T4" fmla="*/ 2147483647 w 285"/>
              <a:gd name="T5" fmla="*/ 2147483647 h 67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5" h="673">
                <a:moveTo>
                  <a:pt x="0" y="0"/>
                </a:moveTo>
                <a:cubicBezTo>
                  <a:pt x="108" y="90"/>
                  <a:pt x="217" y="180"/>
                  <a:pt x="251" y="292"/>
                </a:cubicBezTo>
                <a:cubicBezTo>
                  <a:pt x="285" y="404"/>
                  <a:pt x="244" y="538"/>
                  <a:pt x="203" y="6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8" name="Freeform 9"/>
          <p:cNvSpPr>
            <a:spLocks/>
          </p:cNvSpPr>
          <p:nvPr/>
        </p:nvSpPr>
        <p:spPr bwMode="auto">
          <a:xfrm>
            <a:off x="6796088" y="5662613"/>
            <a:ext cx="1108075" cy="182562"/>
          </a:xfrm>
          <a:custGeom>
            <a:avLst/>
            <a:gdLst>
              <a:gd name="T0" fmla="*/ 0 w 698"/>
              <a:gd name="T1" fmla="*/ 0 h 115"/>
              <a:gd name="T2" fmla="*/ 2147483647 w 698"/>
              <a:gd name="T3" fmla="*/ 2147483647 h 115"/>
              <a:gd name="T4" fmla="*/ 2147483647 w 698"/>
              <a:gd name="T5" fmla="*/ 2147483647 h 11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98" h="115">
                <a:moveTo>
                  <a:pt x="0" y="0"/>
                </a:moveTo>
                <a:cubicBezTo>
                  <a:pt x="100" y="56"/>
                  <a:pt x="201" y="113"/>
                  <a:pt x="317" y="114"/>
                </a:cubicBezTo>
                <a:cubicBezTo>
                  <a:pt x="433" y="115"/>
                  <a:pt x="565" y="61"/>
                  <a:pt x="698" y="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9" name="Freeform 10"/>
          <p:cNvSpPr>
            <a:spLocks/>
          </p:cNvSpPr>
          <p:nvPr/>
        </p:nvSpPr>
        <p:spPr bwMode="auto">
          <a:xfrm>
            <a:off x="6796088" y="5649913"/>
            <a:ext cx="1146175" cy="39687"/>
          </a:xfrm>
          <a:custGeom>
            <a:avLst/>
            <a:gdLst>
              <a:gd name="T0" fmla="*/ 0 w 722"/>
              <a:gd name="T1" fmla="*/ 2147483647 h 25"/>
              <a:gd name="T2" fmla="*/ 2147483647 w 722"/>
              <a:gd name="T3" fmla="*/ 0 h 25"/>
              <a:gd name="T4" fmla="*/ 2147483647 w 722"/>
              <a:gd name="T5" fmla="*/ 2147483647 h 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22" h="25">
                <a:moveTo>
                  <a:pt x="0" y="25"/>
                </a:moveTo>
                <a:cubicBezTo>
                  <a:pt x="110" y="12"/>
                  <a:pt x="221" y="0"/>
                  <a:pt x="341" y="0"/>
                </a:cubicBezTo>
                <a:cubicBezTo>
                  <a:pt x="461" y="0"/>
                  <a:pt x="591" y="12"/>
                  <a:pt x="722" y="25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70" name="Freeform 11"/>
          <p:cNvSpPr>
            <a:spLocks/>
          </p:cNvSpPr>
          <p:nvPr/>
        </p:nvSpPr>
        <p:spPr bwMode="auto">
          <a:xfrm>
            <a:off x="6580188" y="4813300"/>
            <a:ext cx="1298575" cy="798513"/>
          </a:xfrm>
          <a:custGeom>
            <a:avLst/>
            <a:gdLst>
              <a:gd name="T0" fmla="*/ 2147483647 w 818"/>
              <a:gd name="T1" fmla="*/ 0 h 503"/>
              <a:gd name="T2" fmla="*/ 2147483647 w 818"/>
              <a:gd name="T3" fmla="*/ 2147483647 h 503"/>
              <a:gd name="T4" fmla="*/ 2147483647 w 818"/>
              <a:gd name="T5" fmla="*/ 2147483647 h 503"/>
              <a:gd name="T6" fmla="*/ 2147483647 w 818"/>
              <a:gd name="T7" fmla="*/ 2147483647 h 50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18" h="503">
                <a:moveTo>
                  <a:pt x="7" y="0"/>
                </a:moveTo>
                <a:cubicBezTo>
                  <a:pt x="3" y="82"/>
                  <a:pt x="0" y="165"/>
                  <a:pt x="88" y="203"/>
                </a:cubicBezTo>
                <a:cubicBezTo>
                  <a:pt x="176" y="241"/>
                  <a:pt x="412" y="177"/>
                  <a:pt x="534" y="227"/>
                </a:cubicBezTo>
                <a:cubicBezTo>
                  <a:pt x="656" y="277"/>
                  <a:pt x="737" y="390"/>
                  <a:pt x="818" y="50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71" name="Oval 12"/>
          <p:cNvSpPr>
            <a:spLocks noChangeArrowheads="1"/>
          </p:cNvSpPr>
          <p:nvPr/>
        </p:nvSpPr>
        <p:spPr bwMode="auto">
          <a:xfrm>
            <a:off x="6529388" y="4691063"/>
            <a:ext cx="228600" cy="2286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472" name="Oval 13"/>
          <p:cNvSpPr>
            <a:spLocks noChangeArrowheads="1"/>
          </p:cNvSpPr>
          <p:nvPr/>
        </p:nvSpPr>
        <p:spPr bwMode="auto">
          <a:xfrm>
            <a:off x="7429500" y="4495800"/>
            <a:ext cx="228600" cy="2286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473" name="Oval 14"/>
          <p:cNvSpPr>
            <a:spLocks noChangeArrowheads="1"/>
          </p:cNvSpPr>
          <p:nvPr/>
        </p:nvSpPr>
        <p:spPr bwMode="auto">
          <a:xfrm>
            <a:off x="7786688" y="5524500"/>
            <a:ext cx="228600" cy="2286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474" name="Oval 15"/>
          <p:cNvSpPr>
            <a:spLocks noChangeArrowheads="1"/>
          </p:cNvSpPr>
          <p:nvPr/>
        </p:nvSpPr>
        <p:spPr bwMode="auto">
          <a:xfrm>
            <a:off x="6667500" y="5564188"/>
            <a:ext cx="228600" cy="2286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475" name="Freeform 16"/>
          <p:cNvSpPr>
            <a:spLocks/>
          </p:cNvSpPr>
          <p:nvPr/>
        </p:nvSpPr>
        <p:spPr bwMode="auto">
          <a:xfrm>
            <a:off x="7286625" y="4124325"/>
            <a:ext cx="668338" cy="252413"/>
          </a:xfrm>
          <a:custGeom>
            <a:avLst/>
            <a:gdLst>
              <a:gd name="T0" fmla="*/ 2147483647 w 421"/>
              <a:gd name="T1" fmla="*/ 2147483647 h 159"/>
              <a:gd name="T2" fmla="*/ 2147483647 w 421"/>
              <a:gd name="T3" fmla="*/ 2147483647 h 159"/>
              <a:gd name="T4" fmla="*/ 0 w 421"/>
              <a:gd name="T5" fmla="*/ 2147483647 h 15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21" h="159">
                <a:moveTo>
                  <a:pt x="421" y="126"/>
                </a:moveTo>
                <a:cubicBezTo>
                  <a:pt x="346" y="63"/>
                  <a:pt x="272" y="0"/>
                  <a:pt x="202" y="5"/>
                </a:cubicBezTo>
                <a:cubicBezTo>
                  <a:pt x="132" y="10"/>
                  <a:pt x="66" y="84"/>
                  <a:pt x="0" y="159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76" name="Freeform 17"/>
          <p:cNvSpPr>
            <a:spLocks/>
          </p:cNvSpPr>
          <p:nvPr/>
        </p:nvSpPr>
        <p:spPr bwMode="auto">
          <a:xfrm>
            <a:off x="7337425" y="4556125"/>
            <a:ext cx="566738" cy="442913"/>
          </a:xfrm>
          <a:custGeom>
            <a:avLst/>
            <a:gdLst>
              <a:gd name="T0" fmla="*/ 2147483647 w 357"/>
              <a:gd name="T1" fmla="*/ 0 h 279"/>
              <a:gd name="T2" fmla="*/ 2147483647 w 357"/>
              <a:gd name="T3" fmla="*/ 2147483647 h 279"/>
              <a:gd name="T4" fmla="*/ 0 w 357"/>
              <a:gd name="T5" fmla="*/ 2147483647 h 2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57" h="279">
                <a:moveTo>
                  <a:pt x="357" y="0"/>
                </a:moveTo>
                <a:cubicBezTo>
                  <a:pt x="313" y="103"/>
                  <a:pt x="270" y="207"/>
                  <a:pt x="211" y="243"/>
                </a:cubicBezTo>
                <a:cubicBezTo>
                  <a:pt x="152" y="279"/>
                  <a:pt x="76" y="249"/>
                  <a:pt x="0" y="219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9ECB2804-9CCC-41F9-8F2E-8CF158E70544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Pseudographs</a:t>
            </a:r>
          </a:p>
        </p:txBody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smtClean="0"/>
              <a:t>Like a multigraph, but edges connecting a node to itself are allowed.  </a:t>
            </a:r>
            <a:r>
              <a:rPr lang="en-US" sz="2800" smtClean="0">
                <a:solidFill>
                  <a:schemeClr val="accent2"/>
                </a:solidFill>
              </a:rPr>
              <a:t>(</a:t>
            </a:r>
            <a:r>
              <a:rPr lang="en-US" sz="2800" i="1" smtClean="0">
                <a:solidFill>
                  <a:schemeClr val="accent2"/>
                </a:solidFill>
              </a:rPr>
              <a:t>R</a:t>
            </a:r>
            <a:r>
              <a:rPr lang="en-US" sz="2800" smtClean="0">
                <a:solidFill>
                  <a:schemeClr val="accent2"/>
                </a:solidFill>
              </a:rPr>
              <a:t> may be reflexive.)</a:t>
            </a:r>
          </a:p>
          <a:p>
            <a:pPr>
              <a:lnSpc>
                <a:spcPct val="90000"/>
              </a:lnSpc>
              <a:defRPr/>
            </a:pPr>
            <a:r>
              <a:rPr lang="en-US" sz="2800" smtClean="0"/>
              <a:t>A </a:t>
            </a:r>
            <a:r>
              <a:rPr lang="en-US" sz="2800" i="1" smtClean="0"/>
              <a:t>pseudograph</a:t>
            </a:r>
            <a:r>
              <a:rPr lang="en-US" sz="2800" smtClean="0"/>
              <a:t> </a:t>
            </a:r>
            <a:r>
              <a:rPr lang="en-US" sz="2800" i="1" smtClean="0">
                <a:solidFill>
                  <a:srgbClr val="FF0000"/>
                </a:solidFill>
              </a:rPr>
              <a:t>G</a:t>
            </a:r>
            <a:r>
              <a:rPr lang="en-US" sz="2800" smtClean="0">
                <a:solidFill>
                  <a:srgbClr val="FF0000"/>
                </a:solidFill>
              </a:rPr>
              <a:t>=(</a:t>
            </a:r>
            <a:r>
              <a:rPr lang="en-US" sz="2800" i="1" smtClean="0">
                <a:solidFill>
                  <a:srgbClr val="FF0000"/>
                </a:solidFill>
              </a:rPr>
              <a:t>V</a:t>
            </a:r>
            <a:r>
              <a:rPr lang="en-US" sz="2800" smtClean="0">
                <a:solidFill>
                  <a:srgbClr val="FF0000"/>
                </a:solidFill>
              </a:rPr>
              <a:t>, </a:t>
            </a:r>
            <a:r>
              <a:rPr lang="en-US" sz="2800" i="1" smtClean="0">
                <a:solidFill>
                  <a:srgbClr val="FF0000"/>
                </a:solidFill>
              </a:rPr>
              <a:t>E</a:t>
            </a:r>
            <a:r>
              <a:rPr lang="en-US" sz="2800" smtClean="0">
                <a:solidFill>
                  <a:srgbClr val="FF0000"/>
                </a:solidFill>
              </a:rPr>
              <a:t>)</a:t>
            </a:r>
            <a:r>
              <a:rPr lang="en-US" sz="2800" smtClean="0"/>
              <a:t> where</a:t>
            </a:r>
            <a:br>
              <a:rPr lang="en-US" sz="2800" smtClean="0"/>
            </a:br>
            <a:r>
              <a:rPr lang="en-US" sz="2800" smtClean="0">
                <a:sym typeface="Symbol" pitchFamily="18" charset="2"/>
              </a:rPr>
              <a:t>Edge 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e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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E</a:t>
            </a:r>
            <a:r>
              <a:rPr lang="en-US" sz="2800" smtClean="0">
                <a:sym typeface="Symbol" pitchFamily="18" charset="2"/>
              </a:rPr>
              <a:t> is a </a:t>
            </a:r>
            <a:r>
              <a:rPr lang="en-US" sz="2800" i="1" smtClean="0">
                <a:sym typeface="Symbol" pitchFamily="18" charset="2"/>
              </a:rPr>
              <a:t>loop</a:t>
            </a:r>
            <a:r>
              <a:rPr lang="en-US" sz="2800" smtClean="0">
                <a:sym typeface="Symbol" pitchFamily="18" charset="2"/>
              </a:rPr>
              <a:t> if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	e 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= {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u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, 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u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} = {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u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}</a:t>
            </a:r>
            <a:r>
              <a:rPr lang="en-US" sz="2800" smtClean="0">
                <a:sym typeface="Symbol" pitchFamily="18" charset="2"/>
              </a:rPr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sz="2800" i="1" smtClean="0">
                <a:sym typeface="Symbol" pitchFamily="18" charset="2"/>
              </a:rPr>
              <a:t>E.g.</a:t>
            </a:r>
            <a:r>
              <a:rPr lang="en-US" sz="2800" smtClean="0">
                <a:sym typeface="Symbol" pitchFamily="18" charset="2"/>
              </a:rPr>
              <a:t>, nodes are the cities </a:t>
            </a:r>
            <a:br>
              <a:rPr lang="en-US" sz="2800" smtClean="0">
                <a:sym typeface="Symbol" pitchFamily="18" charset="2"/>
              </a:rPr>
            </a:br>
            <a:r>
              <a:rPr lang="en-US" sz="2800" smtClean="0">
                <a:sym typeface="Symbol" pitchFamily="18" charset="2"/>
              </a:rPr>
              <a:t>in a state, edges are</a:t>
            </a:r>
            <a:br>
              <a:rPr lang="en-US" sz="2800" smtClean="0">
                <a:sym typeface="Symbol" pitchFamily="18" charset="2"/>
              </a:rPr>
            </a:br>
            <a:r>
              <a:rPr lang="en-US" sz="2800" smtClean="0">
                <a:sym typeface="Symbol" pitchFamily="18" charset="2"/>
              </a:rPr>
              <a:t>the roads serving/connecting</a:t>
            </a:r>
            <a:br>
              <a:rPr lang="en-US" sz="2800" smtClean="0">
                <a:sym typeface="Symbol" pitchFamily="18" charset="2"/>
              </a:rPr>
            </a:br>
            <a:r>
              <a:rPr lang="en-US" sz="2800" smtClean="0">
                <a:sym typeface="Symbol" pitchFamily="18" charset="2"/>
              </a:rPr>
              <a:t>the cities.</a:t>
            </a:r>
          </a:p>
        </p:txBody>
      </p:sp>
      <p:sp>
        <p:nvSpPr>
          <p:cNvPr id="20487" name="Freeform 4"/>
          <p:cNvSpPr>
            <a:spLocks/>
          </p:cNvSpPr>
          <p:nvPr/>
        </p:nvSpPr>
        <p:spPr bwMode="auto">
          <a:xfrm>
            <a:off x="6629400" y="4384675"/>
            <a:ext cx="914400" cy="390525"/>
          </a:xfrm>
          <a:custGeom>
            <a:avLst/>
            <a:gdLst>
              <a:gd name="T0" fmla="*/ 0 w 576"/>
              <a:gd name="T1" fmla="*/ 2147483647 h 246"/>
              <a:gd name="T2" fmla="*/ 2147483647 w 576"/>
              <a:gd name="T3" fmla="*/ 2147483647 h 246"/>
              <a:gd name="T4" fmla="*/ 2147483647 w 576"/>
              <a:gd name="T5" fmla="*/ 2147483647 h 24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246">
                <a:moveTo>
                  <a:pt x="0" y="246"/>
                </a:moveTo>
                <a:cubicBezTo>
                  <a:pt x="61" y="142"/>
                  <a:pt x="123" y="38"/>
                  <a:pt x="219" y="19"/>
                </a:cubicBezTo>
                <a:cubicBezTo>
                  <a:pt x="315" y="0"/>
                  <a:pt x="445" y="66"/>
                  <a:pt x="576" y="13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8" name="Freeform 5"/>
          <p:cNvSpPr>
            <a:spLocks/>
          </p:cNvSpPr>
          <p:nvPr/>
        </p:nvSpPr>
        <p:spPr bwMode="auto">
          <a:xfrm>
            <a:off x="6642100" y="4646613"/>
            <a:ext cx="914400" cy="306387"/>
          </a:xfrm>
          <a:custGeom>
            <a:avLst/>
            <a:gdLst>
              <a:gd name="T0" fmla="*/ 0 w 576"/>
              <a:gd name="T1" fmla="*/ 2147483647 h 193"/>
              <a:gd name="T2" fmla="*/ 2147483647 w 576"/>
              <a:gd name="T3" fmla="*/ 2147483647 h 193"/>
              <a:gd name="T4" fmla="*/ 2147483647 w 576"/>
              <a:gd name="T5" fmla="*/ 0 h 19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193">
                <a:moveTo>
                  <a:pt x="0" y="89"/>
                </a:moveTo>
                <a:cubicBezTo>
                  <a:pt x="110" y="141"/>
                  <a:pt x="220" y="193"/>
                  <a:pt x="316" y="178"/>
                </a:cubicBezTo>
                <a:cubicBezTo>
                  <a:pt x="412" y="163"/>
                  <a:pt x="494" y="81"/>
                  <a:pt x="576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9" name="Freeform 6"/>
          <p:cNvSpPr>
            <a:spLocks/>
          </p:cNvSpPr>
          <p:nvPr/>
        </p:nvSpPr>
        <p:spPr bwMode="auto">
          <a:xfrm>
            <a:off x="6757988" y="5502275"/>
            <a:ext cx="1249362" cy="187325"/>
          </a:xfrm>
          <a:custGeom>
            <a:avLst/>
            <a:gdLst>
              <a:gd name="T0" fmla="*/ 0 w 787"/>
              <a:gd name="T1" fmla="*/ 2147483647 h 118"/>
              <a:gd name="T2" fmla="*/ 2147483647 w 787"/>
              <a:gd name="T3" fmla="*/ 2147483647 h 118"/>
              <a:gd name="T4" fmla="*/ 2147483647 w 787"/>
              <a:gd name="T5" fmla="*/ 2147483647 h 11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87" h="118">
                <a:moveTo>
                  <a:pt x="0" y="118"/>
                </a:moveTo>
                <a:cubicBezTo>
                  <a:pt x="88" y="63"/>
                  <a:pt x="177" y="8"/>
                  <a:pt x="308" y="4"/>
                </a:cubicBezTo>
                <a:cubicBezTo>
                  <a:pt x="439" y="0"/>
                  <a:pt x="613" y="46"/>
                  <a:pt x="787" y="9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0" name="Freeform 7"/>
          <p:cNvSpPr>
            <a:spLocks/>
          </p:cNvSpPr>
          <p:nvPr/>
        </p:nvSpPr>
        <p:spPr bwMode="auto">
          <a:xfrm>
            <a:off x="7581900" y="4581525"/>
            <a:ext cx="452438" cy="1068388"/>
          </a:xfrm>
          <a:custGeom>
            <a:avLst/>
            <a:gdLst>
              <a:gd name="T0" fmla="*/ 0 w 285"/>
              <a:gd name="T1" fmla="*/ 0 h 673"/>
              <a:gd name="T2" fmla="*/ 2147483647 w 285"/>
              <a:gd name="T3" fmla="*/ 2147483647 h 673"/>
              <a:gd name="T4" fmla="*/ 2147483647 w 285"/>
              <a:gd name="T5" fmla="*/ 2147483647 h 67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5" h="673">
                <a:moveTo>
                  <a:pt x="0" y="0"/>
                </a:moveTo>
                <a:cubicBezTo>
                  <a:pt x="108" y="90"/>
                  <a:pt x="217" y="180"/>
                  <a:pt x="251" y="292"/>
                </a:cubicBezTo>
                <a:cubicBezTo>
                  <a:pt x="285" y="404"/>
                  <a:pt x="244" y="538"/>
                  <a:pt x="203" y="6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Freeform 8"/>
          <p:cNvSpPr>
            <a:spLocks/>
          </p:cNvSpPr>
          <p:nvPr/>
        </p:nvSpPr>
        <p:spPr bwMode="auto">
          <a:xfrm>
            <a:off x="6796088" y="5662613"/>
            <a:ext cx="1108075" cy="182562"/>
          </a:xfrm>
          <a:custGeom>
            <a:avLst/>
            <a:gdLst>
              <a:gd name="T0" fmla="*/ 0 w 698"/>
              <a:gd name="T1" fmla="*/ 0 h 115"/>
              <a:gd name="T2" fmla="*/ 2147483647 w 698"/>
              <a:gd name="T3" fmla="*/ 2147483647 h 115"/>
              <a:gd name="T4" fmla="*/ 2147483647 w 698"/>
              <a:gd name="T5" fmla="*/ 2147483647 h 11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98" h="115">
                <a:moveTo>
                  <a:pt x="0" y="0"/>
                </a:moveTo>
                <a:cubicBezTo>
                  <a:pt x="100" y="56"/>
                  <a:pt x="201" y="113"/>
                  <a:pt x="317" y="114"/>
                </a:cubicBezTo>
                <a:cubicBezTo>
                  <a:pt x="433" y="115"/>
                  <a:pt x="565" y="61"/>
                  <a:pt x="698" y="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2" name="Freeform 9"/>
          <p:cNvSpPr>
            <a:spLocks/>
          </p:cNvSpPr>
          <p:nvPr/>
        </p:nvSpPr>
        <p:spPr bwMode="auto">
          <a:xfrm>
            <a:off x="6796088" y="5649913"/>
            <a:ext cx="1146175" cy="39687"/>
          </a:xfrm>
          <a:custGeom>
            <a:avLst/>
            <a:gdLst>
              <a:gd name="T0" fmla="*/ 0 w 722"/>
              <a:gd name="T1" fmla="*/ 2147483647 h 25"/>
              <a:gd name="T2" fmla="*/ 2147483647 w 722"/>
              <a:gd name="T3" fmla="*/ 0 h 25"/>
              <a:gd name="T4" fmla="*/ 2147483647 w 722"/>
              <a:gd name="T5" fmla="*/ 2147483647 h 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22" h="25">
                <a:moveTo>
                  <a:pt x="0" y="25"/>
                </a:moveTo>
                <a:cubicBezTo>
                  <a:pt x="110" y="12"/>
                  <a:pt x="221" y="0"/>
                  <a:pt x="341" y="0"/>
                </a:cubicBezTo>
                <a:cubicBezTo>
                  <a:pt x="461" y="0"/>
                  <a:pt x="591" y="12"/>
                  <a:pt x="722" y="25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3" name="Freeform 10"/>
          <p:cNvSpPr>
            <a:spLocks/>
          </p:cNvSpPr>
          <p:nvPr/>
        </p:nvSpPr>
        <p:spPr bwMode="auto">
          <a:xfrm>
            <a:off x="6580188" y="4813300"/>
            <a:ext cx="1298575" cy="798513"/>
          </a:xfrm>
          <a:custGeom>
            <a:avLst/>
            <a:gdLst>
              <a:gd name="T0" fmla="*/ 2147483647 w 818"/>
              <a:gd name="T1" fmla="*/ 0 h 503"/>
              <a:gd name="T2" fmla="*/ 2147483647 w 818"/>
              <a:gd name="T3" fmla="*/ 2147483647 h 503"/>
              <a:gd name="T4" fmla="*/ 2147483647 w 818"/>
              <a:gd name="T5" fmla="*/ 2147483647 h 503"/>
              <a:gd name="T6" fmla="*/ 2147483647 w 818"/>
              <a:gd name="T7" fmla="*/ 2147483647 h 50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18" h="503">
                <a:moveTo>
                  <a:pt x="7" y="0"/>
                </a:moveTo>
                <a:cubicBezTo>
                  <a:pt x="3" y="82"/>
                  <a:pt x="0" y="165"/>
                  <a:pt x="88" y="203"/>
                </a:cubicBezTo>
                <a:cubicBezTo>
                  <a:pt x="176" y="241"/>
                  <a:pt x="412" y="177"/>
                  <a:pt x="534" y="227"/>
                </a:cubicBezTo>
                <a:cubicBezTo>
                  <a:pt x="656" y="277"/>
                  <a:pt x="737" y="390"/>
                  <a:pt x="818" y="50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4" name="Oval 11"/>
          <p:cNvSpPr>
            <a:spLocks noChangeArrowheads="1"/>
          </p:cNvSpPr>
          <p:nvPr/>
        </p:nvSpPr>
        <p:spPr bwMode="auto">
          <a:xfrm>
            <a:off x="6529388" y="4691063"/>
            <a:ext cx="228600" cy="2286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95" name="Oval 12"/>
          <p:cNvSpPr>
            <a:spLocks noChangeArrowheads="1"/>
          </p:cNvSpPr>
          <p:nvPr/>
        </p:nvSpPr>
        <p:spPr bwMode="auto">
          <a:xfrm>
            <a:off x="7786688" y="5524500"/>
            <a:ext cx="228600" cy="2286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96" name="Freeform 13"/>
          <p:cNvSpPr>
            <a:spLocks/>
          </p:cNvSpPr>
          <p:nvPr/>
        </p:nvSpPr>
        <p:spPr bwMode="auto">
          <a:xfrm>
            <a:off x="7481888" y="4197350"/>
            <a:ext cx="496887" cy="395288"/>
          </a:xfrm>
          <a:custGeom>
            <a:avLst/>
            <a:gdLst>
              <a:gd name="T0" fmla="*/ 2147483647 w 313"/>
              <a:gd name="T1" fmla="*/ 2147483647 h 249"/>
              <a:gd name="T2" fmla="*/ 2147483647 w 313"/>
              <a:gd name="T3" fmla="*/ 2147483647 h 249"/>
              <a:gd name="T4" fmla="*/ 2147483647 w 313"/>
              <a:gd name="T5" fmla="*/ 2147483647 h 249"/>
              <a:gd name="T6" fmla="*/ 2147483647 w 313"/>
              <a:gd name="T7" fmla="*/ 2147483647 h 249"/>
              <a:gd name="T8" fmla="*/ 2147483647 w 313"/>
              <a:gd name="T9" fmla="*/ 2147483647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3" h="249">
                <a:moveTo>
                  <a:pt x="31" y="234"/>
                </a:moveTo>
                <a:cubicBezTo>
                  <a:pt x="0" y="219"/>
                  <a:pt x="48" y="84"/>
                  <a:pt x="87" y="48"/>
                </a:cubicBezTo>
                <a:cubicBezTo>
                  <a:pt x="126" y="12"/>
                  <a:pt x="235" y="0"/>
                  <a:pt x="266" y="15"/>
                </a:cubicBezTo>
                <a:cubicBezTo>
                  <a:pt x="297" y="30"/>
                  <a:pt x="313" y="95"/>
                  <a:pt x="274" y="137"/>
                </a:cubicBezTo>
                <a:cubicBezTo>
                  <a:pt x="235" y="179"/>
                  <a:pt x="62" y="249"/>
                  <a:pt x="31" y="234"/>
                </a:cubicBezTo>
                <a:close/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7" name="Freeform 14"/>
          <p:cNvSpPr>
            <a:spLocks/>
          </p:cNvSpPr>
          <p:nvPr/>
        </p:nvSpPr>
        <p:spPr bwMode="auto">
          <a:xfrm>
            <a:off x="6110288" y="5348288"/>
            <a:ext cx="665162" cy="609600"/>
          </a:xfrm>
          <a:custGeom>
            <a:avLst/>
            <a:gdLst>
              <a:gd name="T0" fmla="*/ 2147483647 w 419"/>
              <a:gd name="T1" fmla="*/ 2147483647 h 384"/>
              <a:gd name="T2" fmla="*/ 2147483647 w 419"/>
              <a:gd name="T3" fmla="*/ 2147483647 h 384"/>
              <a:gd name="T4" fmla="*/ 2147483647 w 419"/>
              <a:gd name="T5" fmla="*/ 2147483647 h 384"/>
              <a:gd name="T6" fmla="*/ 2147483647 w 419"/>
              <a:gd name="T7" fmla="*/ 2147483647 h 384"/>
              <a:gd name="T8" fmla="*/ 2147483647 w 419"/>
              <a:gd name="T9" fmla="*/ 2147483647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9" h="384">
                <a:moveTo>
                  <a:pt x="416" y="190"/>
                </a:moveTo>
                <a:cubicBezTo>
                  <a:pt x="419" y="131"/>
                  <a:pt x="307" y="24"/>
                  <a:pt x="238" y="12"/>
                </a:cubicBezTo>
                <a:cubicBezTo>
                  <a:pt x="169" y="0"/>
                  <a:pt x="6" y="58"/>
                  <a:pt x="3" y="117"/>
                </a:cubicBezTo>
                <a:cubicBezTo>
                  <a:pt x="0" y="176"/>
                  <a:pt x="153" y="354"/>
                  <a:pt x="222" y="369"/>
                </a:cubicBezTo>
                <a:cubicBezTo>
                  <a:pt x="291" y="384"/>
                  <a:pt x="413" y="249"/>
                  <a:pt x="416" y="190"/>
                </a:cubicBezTo>
                <a:close/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8" name="Oval 15"/>
          <p:cNvSpPr>
            <a:spLocks noChangeArrowheads="1"/>
          </p:cNvSpPr>
          <p:nvPr/>
        </p:nvSpPr>
        <p:spPr bwMode="auto">
          <a:xfrm>
            <a:off x="7429500" y="4495800"/>
            <a:ext cx="228600" cy="2286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99" name="Oval 16"/>
          <p:cNvSpPr>
            <a:spLocks noChangeArrowheads="1"/>
          </p:cNvSpPr>
          <p:nvPr/>
        </p:nvSpPr>
        <p:spPr bwMode="auto">
          <a:xfrm>
            <a:off x="6667500" y="5564188"/>
            <a:ext cx="228600" cy="2286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500" name="Freeform 17"/>
          <p:cNvSpPr>
            <a:spLocks/>
          </p:cNvSpPr>
          <p:nvPr/>
        </p:nvSpPr>
        <p:spPr bwMode="auto">
          <a:xfrm>
            <a:off x="6111875" y="3962400"/>
            <a:ext cx="517525" cy="1430338"/>
          </a:xfrm>
          <a:custGeom>
            <a:avLst/>
            <a:gdLst>
              <a:gd name="T0" fmla="*/ 2147483647 w 634"/>
              <a:gd name="T1" fmla="*/ 0 h 843"/>
              <a:gd name="T2" fmla="*/ 2147483647 w 634"/>
              <a:gd name="T3" fmla="*/ 2147483647 h 843"/>
              <a:gd name="T4" fmla="*/ 2147483647 w 634"/>
              <a:gd name="T5" fmla="*/ 2147483647 h 843"/>
              <a:gd name="T6" fmla="*/ 2147483647 w 634"/>
              <a:gd name="T7" fmla="*/ 2147483647 h 8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34" h="843">
                <a:moveTo>
                  <a:pt x="634" y="0"/>
                </a:moveTo>
                <a:cubicBezTo>
                  <a:pt x="474" y="80"/>
                  <a:pt x="314" y="160"/>
                  <a:pt x="213" y="251"/>
                </a:cubicBezTo>
                <a:cubicBezTo>
                  <a:pt x="112" y="342"/>
                  <a:pt x="52" y="444"/>
                  <a:pt x="26" y="543"/>
                </a:cubicBezTo>
                <a:cubicBezTo>
                  <a:pt x="0" y="642"/>
                  <a:pt x="29" y="742"/>
                  <a:pt x="58" y="843"/>
                </a:cubicBezTo>
              </a:path>
            </a:pathLst>
          </a:custGeom>
          <a:noFill/>
          <a:ln w="5715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501" name="Freeform 18"/>
          <p:cNvSpPr>
            <a:spLocks/>
          </p:cNvSpPr>
          <p:nvPr/>
        </p:nvSpPr>
        <p:spPr bwMode="auto">
          <a:xfrm>
            <a:off x="7162800" y="3048000"/>
            <a:ext cx="1219200" cy="1436688"/>
          </a:xfrm>
          <a:custGeom>
            <a:avLst/>
            <a:gdLst>
              <a:gd name="T0" fmla="*/ 0 w 1382"/>
              <a:gd name="T1" fmla="*/ 2147483647 h 953"/>
              <a:gd name="T2" fmla="*/ 2147483647 w 1382"/>
              <a:gd name="T3" fmla="*/ 2147483647 h 953"/>
              <a:gd name="T4" fmla="*/ 2147483647 w 1382"/>
              <a:gd name="T5" fmla="*/ 2147483647 h 953"/>
              <a:gd name="T6" fmla="*/ 2147483647 w 1382"/>
              <a:gd name="T7" fmla="*/ 2147483647 h 953"/>
              <a:gd name="T8" fmla="*/ 2147483647 w 1382"/>
              <a:gd name="T9" fmla="*/ 2147483647 h 953"/>
              <a:gd name="T10" fmla="*/ 2147483647 w 1382"/>
              <a:gd name="T11" fmla="*/ 2147483647 h 9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82" h="953">
                <a:moveTo>
                  <a:pt x="0" y="347"/>
                </a:moveTo>
                <a:cubicBezTo>
                  <a:pt x="71" y="297"/>
                  <a:pt x="263" y="90"/>
                  <a:pt x="427" y="45"/>
                </a:cubicBezTo>
                <a:cubicBezTo>
                  <a:pt x="591" y="0"/>
                  <a:pt x="827" y="23"/>
                  <a:pt x="982" y="78"/>
                </a:cubicBezTo>
                <a:cubicBezTo>
                  <a:pt x="1137" y="133"/>
                  <a:pt x="1336" y="243"/>
                  <a:pt x="1359" y="374"/>
                </a:cubicBezTo>
                <a:cubicBezTo>
                  <a:pt x="1382" y="505"/>
                  <a:pt x="1202" y="775"/>
                  <a:pt x="1118" y="864"/>
                </a:cubicBezTo>
                <a:cubicBezTo>
                  <a:pt x="1034" y="953"/>
                  <a:pt x="907" y="900"/>
                  <a:pt x="851" y="909"/>
                </a:cubicBezTo>
              </a:path>
            </a:pathLst>
          </a:custGeom>
          <a:noFill/>
          <a:ln w="5715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23987" name="Rectangle 19"/>
          <p:cNvSpPr>
            <a:spLocks noChangeArrowheads="1"/>
          </p:cNvSpPr>
          <p:nvPr/>
        </p:nvSpPr>
        <p:spPr bwMode="auto">
          <a:xfrm>
            <a:off x="6378575" y="3505200"/>
            <a:ext cx="844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loops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Sultan Almuhammadi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chemeClr val="bg1"/>
                </a:solidFill>
              </a:rPr>
              <a:t>ICS 254: Graphs and Trees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78BB3AC0-2E09-4358-A27B-E1D77E7C476D}" type="slidenum">
              <a:rPr lang="ar-SA" altLang="en-US" sz="1400" smtClean="0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>
              <a:solidFill>
                <a:schemeClr val="bg1"/>
              </a:solidFill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Directed Graphs</a:t>
            </a:r>
          </a:p>
        </p:txBody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Correspond to arbitrary binary relations </a:t>
            </a:r>
            <a:r>
              <a:rPr lang="en-US" i="1" smtClean="0"/>
              <a:t>R</a:t>
            </a:r>
            <a:r>
              <a:rPr lang="en-US" smtClean="0"/>
              <a:t>, which may not be symmetric.</a:t>
            </a:r>
          </a:p>
          <a:p>
            <a:pPr>
              <a:defRPr/>
            </a:pPr>
            <a:r>
              <a:rPr lang="en-US" smtClean="0"/>
              <a:t>A </a:t>
            </a:r>
            <a:r>
              <a:rPr lang="en-US" i="1" smtClean="0"/>
              <a:t>directed graph</a:t>
            </a:r>
            <a:r>
              <a:rPr lang="en-US" smtClean="0"/>
              <a:t> (</a:t>
            </a:r>
            <a:r>
              <a:rPr lang="en-US" i="1" smtClean="0"/>
              <a:t>V</a:t>
            </a:r>
            <a:r>
              <a:rPr lang="en-US" smtClean="0"/>
              <a:t>,</a:t>
            </a:r>
            <a:r>
              <a:rPr lang="en-US" i="1" smtClean="0"/>
              <a:t>E</a:t>
            </a:r>
            <a:r>
              <a:rPr lang="en-US" smtClean="0"/>
              <a:t>) consists of a set of vertices </a:t>
            </a:r>
            <a:r>
              <a:rPr lang="en-US" i="1" smtClean="0"/>
              <a:t>V</a:t>
            </a:r>
            <a:r>
              <a:rPr lang="en-US" smtClean="0"/>
              <a:t> and a binary relation </a:t>
            </a:r>
            <a:r>
              <a:rPr lang="en-US" i="1" smtClean="0"/>
              <a:t>E</a:t>
            </a:r>
            <a:r>
              <a:rPr lang="en-US" smtClean="0"/>
              <a:t> on </a:t>
            </a:r>
            <a:r>
              <a:rPr lang="en-US" i="1" smtClean="0"/>
              <a:t>V</a:t>
            </a:r>
            <a:r>
              <a:rPr lang="en-US" smtClean="0"/>
              <a:t>.</a:t>
            </a:r>
          </a:p>
          <a:p>
            <a:pPr>
              <a:defRPr/>
            </a:pPr>
            <a:r>
              <a:rPr lang="en-US" i="1" smtClean="0"/>
              <a:t>E.g.</a:t>
            </a:r>
            <a:r>
              <a:rPr lang="en-US" smtClean="0"/>
              <a:t>: </a:t>
            </a:r>
            <a:r>
              <a:rPr lang="en-US" i="1" smtClean="0"/>
              <a:t>V</a:t>
            </a:r>
            <a:r>
              <a:rPr lang="en-US" smtClean="0"/>
              <a:t> = set of People,</a:t>
            </a:r>
            <a:br>
              <a:rPr lang="en-US" smtClean="0"/>
            </a:br>
            <a:r>
              <a:rPr lang="en-US" i="1" smtClean="0">
                <a:solidFill>
                  <a:srgbClr val="FF0000"/>
                </a:solidFill>
              </a:rPr>
              <a:t>E</a:t>
            </a:r>
            <a:r>
              <a:rPr lang="en-US" smtClean="0">
                <a:solidFill>
                  <a:srgbClr val="FF0000"/>
                </a:solidFill>
              </a:rPr>
              <a:t>={(</a:t>
            </a:r>
            <a:r>
              <a:rPr lang="en-US" i="1" smtClean="0">
                <a:solidFill>
                  <a:srgbClr val="FF0000"/>
                </a:solidFill>
              </a:rPr>
              <a:t>x</a:t>
            </a:r>
            <a:r>
              <a:rPr lang="en-US" smtClean="0">
                <a:solidFill>
                  <a:srgbClr val="FF0000"/>
                </a:solidFill>
              </a:rPr>
              <a:t>,</a:t>
            </a:r>
            <a:r>
              <a:rPr lang="en-US" i="1" smtClean="0">
                <a:solidFill>
                  <a:srgbClr val="FF0000"/>
                </a:solidFill>
              </a:rPr>
              <a:t>y</a:t>
            </a:r>
            <a:r>
              <a:rPr lang="en-US" smtClean="0">
                <a:solidFill>
                  <a:srgbClr val="FF0000"/>
                </a:solidFill>
              </a:rPr>
              <a:t>) | </a:t>
            </a:r>
            <a:r>
              <a:rPr lang="en-US" i="1" smtClean="0">
                <a:solidFill>
                  <a:srgbClr val="FF0000"/>
                </a:solidFill>
              </a:rPr>
              <a:t>x</a:t>
            </a:r>
            <a:r>
              <a:rPr lang="en-US" smtClean="0">
                <a:solidFill>
                  <a:srgbClr val="FF0000"/>
                </a:solidFill>
              </a:rPr>
              <a:t> loves </a:t>
            </a:r>
            <a:r>
              <a:rPr lang="en-US" i="1" smtClean="0">
                <a:solidFill>
                  <a:srgbClr val="FF0000"/>
                </a:solidFill>
              </a:rPr>
              <a:t>y</a:t>
            </a:r>
            <a:r>
              <a:rPr lang="en-US" smtClean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21511" name="Freeform 4"/>
          <p:cNvSpPr>
            <a:spLocks/>
          </p:cNvSpPr>
          <p:nvPr/>
        </p:nvSpPr>
        <p:spPr bwMode="auto">
          <a:xfrm>
            <a:off x="6629400" y="4384675"/>
            <a:ext cx="836613" cy="390525"/>
          </a:xfrm>
          <a:custGeom>
            <a:avLst/>
            <a:gdLst>
              <a:gd name="T0" fmla="*/ 0 w 576"/>
              <a:gd name="T1" fmla="*/ 2147483647 h 246"/>
              <a:gd name="T2" fmla="*/ 2147483647 w 576"/>
              <a:gd name="T3" fmla="*/ 2147483647 h 246"/>
              <a:gd name="T4" fmla="*/ 2147483647 w 576"/>
              <a:gd name="T5" fmla="*/ 2147483647 h 24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246">
                <a:moveTo>
                  <a:pt x="0" y="246"/>
                </a:moveTo>
                <a:cubicBezTo>
                  <a:pt x="61" y="142"/>
                  <a:pt x="123" y="38"/>
                  <a:pt x="219" y="19"/>
                </a:cubicBezTo>
                <a:cubicBezTo>
                  <a:pt x="315" y="0"/>
                  <a:pt x="445" y="66"/>
                  <a:pt x="576" y="13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2" name="Freeform 5"/>
          <p:cNvSpPr>
            <a:spLocks/>
          </p:cNvSpPr>
          <p:nvPr/>
        </p:nvSpPr>
        <p:spPr bwMode="auto">
          <a:xfrm>
            <a:off x="7542213" y="4708525"/>
            <a:ext cx="517525" cy="850900"/>
          </a:xfrm>
          <a:custGeom>
            <a:avLst/>
            <a:gdLst>
              <a:gd name="T0" fmla="*/ 0 w 285"/>
              <a:gd name="T1" fmla="*/ 0 h 673"/>
              <a:gd name="T2" fmla="*/ 2147483647 w 285"/>
              <a:gd name="T3" fmla="*/ 2147483647 h 673"/>
              <a:gd name="T4" fmla="*/ 2147483647 w 285"/>
              <a:gd name="T5" fmla="*/ 2147483647 h 67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5" h="673">
                <a:moveTo>
                  <a:pt x="0" y="0"/>
                </a:moveTo>
                <a:cubicBezTo>
                  <a:pt x="108" y="90"/>
                  <a:pt x="217" y="180"/>
                  <a:pt x="251" y="292"/>
                </a:cubicBezTo>
                <a:cubicBezTo>
                  <a:pt x="285" y="404"/>
                  <a:pt x="244" y="538"/>
                  <a:pt x="203" y="6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3" name="Freeform 6"/>
          <p:cNvSpPr>
            <a:spLocks/>
          </p:cNvSpPr>
          <p:nvPr/>
        </p:nvSpPr>
        <p:spPr bwMode="auto">
          <a:xfrm>
            <a:off x="6796088" y="5676900"/>
            <a:ext cx="1004887" cy="168275"/>
          </a:xfrm>
          <a:custGeom>
            <a:avLst/>
            <a:gdLst>
              <a:gd name="T0" fmla="*/ 0 w 698"/>
              <a:gd name="T1" fmla="*/ 0 h 115"/>
              <a:gd name="T2" fmla="*/ 2147483647 w 698"/>
              <a:gd name="T3" fmla="*/ 2147483647 h 115"/>
              <a:gd name="T4" fmla="*/ 2147483647 w 698"/>
              <a:gd name="T5" fmla="*/ 2147483647 h 11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98" h="115">
                <a:moveTo>
                  <a:pt x="0" y="0"/>
                </a:moveTo>
                <a:cubicBezTo>
                  <a:pt x="100" y="56"/>
                  <a:pt x="201" y="113"/>
                  <a:pt x="317" y="114"/>
                </a:cubicBezTo>
                <a:cubicBezTo>
                  <a:pt x="433" y="115"/>
                  <a:pt x="565" y="61"/>
                  <a:pt x="698" y="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4" name="Freeform 7"/>
          <p:cNvSpPr>
            <a:spLocks/>
          </p:cNvSpPr>
          <p:nvPr/>
        </p:nvSpPr>
        <p:spPr bwMode="auto">
          <a:xfrm>
            <a:off x="6580188" y="4813300"/>
            <a:ext cx="1246187" cy="733425"/>
          </a:xfrm>
          <a:custGeom>
            <a:avLst/>
            <a:gdLst>
              <a:gd name="T0" fmla="*/ 2147483647 w 818"/>
              <a:gd name="T1" fmla="*/ 0 h 503"/>
              <a:gd name="T2" fmla="*/ 2147483647 w 818"/>
              <a:gd name="T3" fmla="*/ 2147483647 h 503"/>
              <a:gd name="T4" fmla="*/ 2147483647 w 818"/>
              <a:gd name="T5" fmla="*/ 2147483647 h 503"/>
              <a:gd name="T6" fmla="*/ 2147483647 w 818"/>
              <a:gd name="T7" fmla="*/ 2147483647 h 50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18" h="503">
                <a:moveTo>
                  <a:pt x="7" y="0"/>
                </a:moveTo>
                <a:cubicBezTo>
                  <a:pt x="3" y="82"/>
                  <a:pt x="0" y="165"/>
                  <a:pt x="88" y="203"/>
                </a:cubicBezTo>
                <a:cubicBezTo>
                  <a:pt x="176" y="241"/>
                  <a:pt x="412" y="177"/>
                  <a:pt x="534" y="227"/>
                </a:cubicBezTo>
                <a:cubicBezTo>
                  <a:pt x="656" y="277"/>
                  <a:pt x="737" y="390"/>
                  <a:pt x="818" y="50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5" name="Oval 8"/>
          <p:cNvSpPr>
            <a:spLocks noChangeArrowheads="1"/>
          </p:cNvSpPr>
          <p:nvPr/>
        </p:nvSpPr>
        <p:spPr bwMode="auto">
          <a:xfrm>
            <a:off x="6529388" y="4691063"/>
            <a:ext cx="228600" cy="2286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1516" name="Oval 9"/>
          <p:cNvSpPr>
            <a:spLocks noChangeArrowheads="1"/>
          </p:cNvSpPr>
          <p:nvPr/>
        </p:nvSpPr>
        <p:spPr bwMode="auto">
          <a:xfrm>
            <a:off x="7786688" y="5524500"/>
            <a:ext cx="228600" cy="2286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1517" name="Oval 10"/>
          <p:cNvSpPr>
            <a:spLocks noChangeArrowheads="1"/>
          </p:cNvSpPr>
          <p:nvPr/>
        </p:nvSpPr>
        <p:spPr bwMode="auto">
          <a:xfrm>
            <a:off x="7429500" y="4495800"/>
            <a:ext cx="228600" cy="2286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1518" name="Oval 11"/>
          <p:cNvSpPr>
            <a:spLocks noChangeArrowheads="1"/>
          </p:cNvSpPr>
          <p:nvPr/>
        </p:nvSpPr>
        <p:spPr bwMode="auto">
          <a:xfrm>
            <a:off x="6667500" y="5564188"/>
            <a:ext cx="228600" cy="2286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006600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66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1519" name="Freeform 12"/>
          <p:cNvSpPr>
            <a:spLocks/>
          </p:cNvSpPr>
          <p:nvPr/>
        </p:nvSpPr>
        <p:spPr bwMode="auto">
          <a:xfrm>
            <a:off x="7524750" y="4092575"/>
            <a:ext cx="538163" cy="488950"/>
          </a:xfrm>
          <a:custGeom>
            <a:avLst/>
            <a:gdLst>
              <a:gd name="T0" fmla="*/ 2147483647 w 339"/>
              <a:gd name="T1" fmla="*/ 2147483647 h 308"/>
              <a:gd name="T2" fmla="*/ 2147483647 w 339"/>
              <a:gd name="T3" fmla="*/ 2147483647 h 308"/>
              <a:gd name="T4" fmla="*/ 2147483647 w 339"/>
              <a:gd name="T5" fmla="*/ 2147483647 h 308"/>
              <a:gd name="T6" fmla="*/ 2147483647 w 339"/>
              <a:gd name="T7" fmla="*/ 2147483647 h 308"/>
              <a:gd name="T8" fmla="*/ 2147483647 w 339"/>
              <a:gd name="T9" fmla="*/ 2147483647 h 3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9" h="308">
                <a:moveTo>
                  <a:pt x="69" y="308"/>
                </a:moveTo>
                <a:cubicBezTo>
                  <a:pt x="185" y="276"/>
                  <a:pt x="301" y="244"/>
                  <a:pt x="320" y="195"/>
                </a:cubicBezTo>
                <a:cubicBezTo>
                  <a:pt x="339" y="146"/>
                  <a:pt x="231" y="32"/>
                  <a:pt x="182" y="16"/>
                </a:cubicBezTo>
                <a:cubicBezTo>
                  <a:pt x="133" y="0"/>
                  <a:pt x="56" y="57"/>
                  <a:pt x="28" y="98"/>
                </a:cubicBezTo>
                <a:cubicBezTo>
                  <a:pt x="0" y="139"/>
                  <a:pt x="6" y="199"/>
                  <a:pt x="12" y="26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0" name="Freeform 13"/>
          <p:cNvSpPr>
            <a:spLocks/>
          </p:cNvSpPr>
          <p:nvPr/>
        </p:nvSpPr>
        <p:spPr bwMode="auto">
          <a:xfrm>
            <a:off x="6650038" y="5310188"/>
            <a:ext cx="430212" cy="379412"/>
          </a:xfrm>
          <a:custGeom>
            <a:avLst/>
            <a:gdLst>
              <a:gd name="T0" fmla="*/ 2147483647 w 271"/>
              <a:gd name="T1" fmla="*/ 2147483647 h 239"/>
              <a:gd name="T2" fmla="*/ 2147483647 w 271"/>
              <a:gd name="T3" fmla="*/ 2147483647 h 239"/>
              <a:gd name="T4" fmla="*/ 2147483647 w 271"/>
              <a:gd name="T5" fmla="*/ 2147483647 h 239"/>
              <a:gd name="T6" fmla="*/ 2147483647 w 271"/>
              <a:gd name="T7" fmla="*/ 2147483647 h 239"/>
              <a:gd name="T8" fmla="*/ 2147483647 w 271"/>
              <a:gd name="T9" fmla="*/ 2147483647 h 2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" h="239">
                <a:moveTo>
                  <a:pt x="149" y="239"/>
                </a:moveTo>
                <a:cubicBezTo>
                  <a:pt x="202" y="220"/>
                  <a:pt x="255" y="202"/>
                  <a:pt x="263" y="166"/>
                </a:cubicBezTo>
                <a:cubicBezTo>
                  <a:pt x="271" y="130"/>
                  <a:pt x="237" y="40"/>
                  <a:pt x="198" y="20"/>
                </a:cubicBezTo>
                <a:cubicBezTo>
                  <a:pt x="159" y="0"/>
                  <a:pt x="56" y="17"/>
                  <a:pt x="28" y="44"/>
                </a:cubicBezTo>
                <a:cubicBezTo>
                  <a:pt x="0" y="71"/>
                  <a:pt x="14" y="126"/>
                  <a:pt x="28" y="18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1" name="Freeform 14"/>
          <p:cNvSpPr>
            <a:spLocks/>
          </p:cNvSpPr>
          <p:nvPr/>
        </p:nvSpPr>
        <p:spPr bwMode="auto">
          <a:xfrm>
            <a:off x="7646988" y="4672013"/>
            <a:ext cx="642937" cy="1139825"/>
          </a:xfrm>
          <a:custGeom>
            <a:avLst/>
            <a:gdLst>
              <a:gd name="T0" fmla="*/ 2147483647 w 405"/>
              <a:gd name="T1" fmla="*/ 2147483647 h 758"/>
              <a:gd name="T2" fmla="*/ 2147483647 w 405"/>
              <a:gd name="T3" fmla="*/ 2147483647 h 758"/>
              <a:gd name="T4" fmla="*/ 2147483647 w 405"/>
              <a:gd name="T5" fmla="*/ 2147483647 h 758"/>
              <a:gd name="T6" fmla="*/ 2147483647 w 405"/>
              <a:gd name="T7" fmla="*/ 2147483647 h 758"/>
              <a:gd name="T8" fmla="*/ 0 w 405"/>
              <a:gd name="T9" fmla="*/ 0 h 7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5" h="758">
                <a:moveTo>
                  <a:pt x="219" y="672"/>
                </a:moveTo>
                <a:cubicBezTo>
                  <a:pt x="269" y="715"/>
                  <a:pt x="320" y="758"/>
                  <a:pt x="348" y="697"/>
                </a:cubicBezTo>
                <a:cubicBezTo>
                  <a:pt x="376" y="636"/>
                  <a:pt x="405" y="413"/>
                  <a:pt x="389" y="308"/>
                </a:cubicBezTo>
                <a:cubicBezTo>
                  <a:pt x="373" y="203"/>
                  <a:pt x="316" y="115"/>
                  <a:pt x="251" y="64"/>
                </a:cubicBezTo>
                <a:cubicBezTo>
                  <a:pt x="186" y="13"/>
                  <a:pt x="93" y="6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D:\Microsoft Office\Templates\Blank Presentation.pot</Template>
  <TotalTime>1970</TotalTime>
  <Words>3073</Words>
  <Application>Microsoft Office PowerPoint</Application>
  <PresentationFormat>On-screen Show (4:3)</PresentationFormat>
  <Paragraphs>610</Paragraphs>
  <Slides>64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64</vt:i4>
      </vt:variant>
    </vt:vector>
  </HeadingPairs>
  <TitlesOfParts>
    <vt:vector size="67" baseType="lpstr">
      <vt:lpstr>Blank Presentation</vt:lpstr>
      <vt:lpstr>Document</vt:lpstr>
      <vt:lpstr>Equation</vt:lpstr>
      <vt:lpstr>Graph &amp; Trees Chapters 10-11</vt:lpstr>
      <vt:lpstr>What are Graphs?</vt:lpstr>
      <vt:lpstr>Applications of Graphs</vt:lpstr>
      <vt:lpstr>§10.1: Definition of Graph</vt:lpstr>
      <vt:lpstr>Simple Graphs</vt:lpstr>
      <vt:lpstr>Example of a Simple Graph</vt:lpstr>
      <vt:lpstr>Multigraphs</vt:lpstr>
      <vt:lpstr>Pseudographs</vt:lpstr>
      <vt:lpstr>Directed Graphs</vt:lpstr>
      <vt:lpstr>Directed Multigraphs</vt:lpstr>
      <vt:lpstr>Types of Graphs: Summary</vt:lpstr>
      <vt:lpstr>§10.2: Graph Terminology</vt:lpstr>
      <vt:lpstr>Adjacency</vt:lpstr>
      <vt:lpstr>Degree of a Vertex</vt:lpstr>
      <vt:lpstr>Exercise</vt:lpstr>
      <vt:lpstr>Handshaking Theorem</vt:lpstr>
      <vt:lpstr>Directed Adjacency</vt:lpstr>
      <vt:lpstr>Directed Degree</vt:lpstr>
      <vt:lpstr>Directed Handshaking Theorem</vt:lpstr>
      <vt:lpstr>Special Graph Structures</vt:lpstr>
      <vt:lpstr>Complete Graphs</vt:lpstr>
      <vt:lpstr>Cycles</vt:lpstr>
      <vt:lpstr>Wheels</vt:lpstr>
      <vt:lpstr>n-cubes (hypercubes)</vt:lpstr>
      <vt:lpstr>Bipartite Graphs</vt:lpstr>
      <vt:lpstr>Bipartite Graphs</vt:lpstr>
      <vt:lpstr>Complete Bipartite Graphs</vt:lpstr>
      <vt:lpstr>Subgraphs</vt:lpstr>
      <vt:lpstr>Graph Unions</vt:lpstr>
      <vt:lpstr>§10.3: Graph Representations &amp; Isomorphism</vt:lpstr>
      <vt:lpstr>Adjacency Lists</vt:lpstr>
      <vt:lpstr>Directed Adjacency Lists</vt:lpstr>
      <vt:lpstr>Adjacency Matrices</vt:lpstr>
      <vt:lpstr>Graph Isomorphism</vt:lpstr>
      <vt:lpstr>Graph Invariants under Isomorphism</vt:lpstr>
      <vt:lpstr>Isomorphism Example</vt:lpstr>
      <vt:lpstr>Are These Isomorphic?</vt:lpstr>
      <vt:lpstr>§10.4: Connectivity</vt:lpstr>
      <vt:lpstr>The length of the path</vt:lpstr>
      <vt:lpstr>Connected Graphs</vt:lpstr>
      <vt:lpstr>Directed Connectedness</vt:lpstr>
      <vt:lpstr>§10.5: Euler &amp; Hamilton Paths</vt:lpstr>
      <vt:lpstr>§10.5: Euler &amp; Hamilton Paths</vt:lpstr>
      <vt:lpstr>The Euler Circuit/Path</vt:lpstr>
      <vt:lpstr>The Euler Circuit/Path</vt:lpstr>
      <vt:lpstr>Euler Path Theorems</vt:lpstr>
      <vt:lpstr>§10.5: Euler &amp; Hamilton Paths</vt:lpstr>
      <vt:lpstr>§10.7: Planar Graphs</vt:lpstr>
      <vt:lpstr>§10.7: Planar Graphs</vt:lpstr>
      <vt:lpstr>§10.8: Graph Coloring</vt:lpstr>
      <vt:lpstr>§10.8: Graph Coloring</vt:lpstr>
      <vt:lpstr>Graph Coloring Example</vt:lpstr>
      <vt:lpstr>Exer: Graph Coloring</vt:lpstr>
      <vt:lpstr>Graph Coloring</vt:lpstr>
      <vt:lpstr>Graph Coloring</vt:lpstr>
      <vt:lpstr>§11.1: Introduction to Trees</vt:lpstr>
      <vt:lpstr>Tree and Forest Examples</vt:lpstr>
      <vt:lpstr>Rooted Trees</vt:lpstr>
      <vt:lpstr>Rooted Tree Examples</vt:lpstr>
      <vt:lpstr>Rooted-Tree Terminology Exercise</vt:lpstr>
      <vt:lpstr>n-ary trees</vt:lpstr>
      <vt:lpstr>Rooted-Tree Terminology</vt:lpstr>
      <vt:lpstr>§11.3: Tree Traversal</vt:lpstr>
      <vt:lpstr>Infix/prefix/postfix notation</vt:lpstr>
    </vt:vector>
  </TitlesOfParts>
  <Manager>CISE Department</Manager>
  <Company>KFUPM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for Rosen, Ch 10 and 11</dc:title>
  <dc:subject>Discrete Mathematics</dc:subject>
  <dc:creator>Dr. Sultan Almuhammadi</dc:creator>
  <dc:description>Slides developed at the University of Florida_x000d_
for course COT3100, Applications of_x000d_
Discrete Structures, Spring 2001 &amp; 2003.</dc:description>
  <cp:lastModifiedBy>Sultan Almuhammadi</cp:lastModifiedBy>
  <cp:revision>89</cp:revision>
  <dcterms:created xsi:type="dcterms:W3CDTF">2001-01-08T01:48:20Z</dcterms:created>
  <dcterms:modified xsi:type="dcterms:W3CDTF">2020-04-22T00:28:53Z</dcterms:modified>
</cp:coreProperties>
</file>